
<file path=[Content_Types].xml><?xml version="1.0" encoding="utf-8"?>
<Types xmlns="http://schemas.openxmlformats.org/package/2006/content-types">
  <Default Extension="png" ContentType="image/png"/>
  <Default Extension="bin" ContentType="audio/unknown"/>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notesSlides/notesSlide11.xml" ContentType="application/vnd.openxmlformats-officedocument.presentationml.notesSlide+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embeddings/oleObject1.bin" ContentType="application/vnd.openxmlformats-officedocument.oleObject"/>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91" r:id="rId3"/>
    <p:sldMasterId id="2147483703" r:id="rId4"/>
  </p:sldMasterIdLst>
  <p:notesMasterIdLst>
    <p:notesMasterId r:id="rId41"/>
  </p:notesMasterIdLst>
  <p:sldIdLst>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66"/>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ED1733-66CF-4976-B05F-9283E8D7A209}" type="datetimeFigureOut">
              <a:rPr lang="en-US" smtClean="0"/>
              <a:t>2/9/2012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6A1499-50A4-4C8A-B96B-8BD24EC25303}" type="slidenum">
              <a:rPr lang="en-US" smtClean="0"/>
              <a:t>‹#›</a:t>
            </a:fld>
            <a:endParaRPr lang="en-US"/>
          </a:p>
        </p:txBody>
      </p:sp>
    </p:spTree>
    <p:extLst>
      <p:ext uri="{BB962C8B-B14F-4D97-AF65-F5344CB8AC3E}">
        <p14:creationId xmlns:p14="http://schemas.microsoft.com/office/powerpoint/2010/main" val="24644382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65F59AC7-4EDB-4C12-AEBD-BA4B1CBEE72A}" type="slidenum">
              <a:rPr lang="en-US" sz="1200">
                <a:solidFill>
                  <a:prstClr val="black"/>
                </a:solidFill>
              </a:rPr>
              <a:pPr eaLnBrk="1" hangingPunct="1"/>
              <a:t>4</a:t>
            </a:fld>
            <a:endParaRPr lang="en-US" sz="1200">
              <a:solidFill>
                <a:prstClr val="black"/>
              </a:solidFill>
            </a:endParaRPr>
          </a:p>
        </p:txBody>
      </p:sp>
      <p:sp>
        <p:nvSpPr>
          <p:cNvPr id="144387" name="Rectangle 2"/>
          <p:cNvSpPr>
            <a:spLocks noGrp="1" noRot="1" noChangeAspect="1" noChangeArrowheads="1" noTextEdit="1"/>
          </p:cNvSpPr>
          <p:nvPr>
            <p:ph type="sldImg"/>
          </p:nvPr>
        </p:nvSpPr>
        <p:spPr>
          <a:solidFill>
            <a:srgbClr val="FFFFFF"/>
          </a:solidFill>
          <a:ln/>
        </p:spPr>
      </p:sp>
      <p:sp>
        <p:nvSpPr>
          <p:cNvPr id="144388" name="Rectangle 3"/>
          <p:cNvSpPr>
            <a:spLocks noGrp="1" noChangeArrowheads="1"/>
          </p:cNvSpPr>
          <p:nvPr>
            <p:ph type="body" idx="1"/>
          </p:nvPr>
        </p:nvSpPr>
        <p:spPr>
          <a:solidFill>
            <a:srgbClr val="FFFFFF"/>
          </a:solidFill>
          <a:ln>
            <a:solidFill>
              <a:srgbClr val="000000"/>
            </a:solidFill>
          </a:ln>
        </p:spPr>
        <p:txBody>
          <a:bodyPr/>
          <a:lstStyle/>
          <a:p>
            <a:pPr marL="228600" indent="-228600">
              <a:buFontTx/>
              <a:buAutoNum type="arabicPeriod"/>
            </a:pPr>
            <a:r>
              <a:rPr lang="en-US" smtClean="0">
                <a:latin typeface="Times New Roman" pitchFamily="48" charset="0"/>
                <a:cs typeface="Arial" charset="0"/>
              </a:rPr>
              <a:t>Well characterized at the molecular biochemical and clinical levels.</a:t>
            </a:r>
          </a:p>
          <a:p>
            <a:pPr marL="228600" indent="-228600">
              <a:buFontTx/>
              <a:buAutoNum type="arabicPeriod"/>
            </a:pPr>
            <a:r>
              <a:rPr lang="en-US" smtClean="0">
                <a:latin typeface="Times New Roman" pitchFamily="48" charset="0"/>
                <a:cs typeface="Arial" charset="0"/>
              </a:rPr>
              <a:t>Effect of this genetic polymorphism is highly penetrant when TPMT-deficient patients are treated with std doses of thiopurine.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7FB5D94D-3739-4135-A355-678957FCDD40}" type="slidenum">
              <a:rPr lang="en-US" sz="1200">
                <a:solidFill>
                  <a:prstClr val="black"/>
                </a:solidFill>
              </a:rPr>
              <a:pPr eaLnBrk="1" hangingPunct="1"/>
              <a:t>18</a:t>
            </a:fld>
            <a:endParaRPr lang="en-US" sz="120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5BBA36F9-7035-45D0-A2B2-BD2C062FC9DC}" type="slidenum">
              <a:rPr lang="en-US" sz="1200">
                <a:solidFill>
                  <a:prstClr val="black"/>
                </a:solidFill>
              </a:rPr>
              <a:pPr eaLnBrk="1" hangingPunct="1"/>
              <a:t>19</a:t>
            </a:fld>
            <a:endParaRPr lang="en-US" sz="1200">
              <a:solidFill>
                <a:prstClr val="black"/>
              </a:solidFill>
            </a:endParaRPr>
          </a:p>
        </p:txBody>
      </p:sp>
      <p:sp>
        <p:nvSpPr>
          <p:cNvPr id="154627" name="Rectangle 2"/>
          <p:cNvSpPr>
            <a:spLocks noGrp="1" noRot="1" noChangeAspect="1" noChangeArrowheads="1" noTextEdit="1"/>
          </p:cNvSpPr>
          <p:nvPr>
            <p:ph type="sldImg"/>
          </p:nvPr>
        </p:nvSpPr>
        <p:spPr>
          <a:ln/>
        </p:spPr>
      </p:sp>
      <p:sp>
        <p:nvSpPr>
          <p:cNvPr id="154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Times New Roman" pitchFamily="48" charset="0"/>
                <a:cs typeface="Arial" charset="0"/>
              </a:rPr>
              <a:t>SLIDE UPDATED TO INCLUDE INFORMATION NOTED BELOW. PLEASE NOTE THAT IF SLIDE REFORMATED, TABLE COLORS ARE INFORMATIVE – BLUE COLOR IS NON-PRESCRIPTION PRODUCTS AND PURPLE ARE PRESCRPTION PRODUCTS</a:t>
            </a:r>
          </a:p>
          <a:p>
            <a:pPr eaLnBrk="1" hangingPunct="1"/>
            <a:r>
              <a:rPr lang="en-US" b="1" smtClean="0">
                <a:latin typeface="Times New Roman" pitchFamily="48" charset="0"/>
                <a:cs typeface="Arial" charset="0"/>
              </a:rPr>
              <a:t>Would comment on typical time to reticulocytosis and time needed to see correction of anemia.  Would also provide doses of elemental iron.</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103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2A07A0A4-D1CA-4DB1-9C3A-9661E779841C}" type="slidenum">
              <a:rPr lang="en-US" sz="1200">
                <a:solidFill>
                  <a:prstClr val="black"/>
                </a:solidFill>
              </a:rPr>
              <a:pPr eaLnBrk="1" hangingPunct="1"/>
              <a:t>20</a:t>
            </a:fld>
            <a:endParaRPr lang="en-US" sz="1200">
              <a:solidFill>
                <a:prstClr val="black"/>
              </a:solidFill>
            </a:endParaRPr>
          </a:p>
        </p:txBody>
      </p:sp>
      <p:sp>
        <p:nvSpPr>
          <p:cNvPr id="155651" name="Rectangle 2"/>
          <p:cNvSpPr>
            <a:spLocks noGrp="1" noRot="1" noChangeAspect="1" noChangeArrowheads="1" noTextEdit="1"/>
          </p:cNvSpPr>
          <p:nvPr>
            <p:ph type="sldImg"/>
          </p:nvPr>
        </p:nvSpPr>
        <p:spPr>
          <a:ln/>
        </p:spPr>
      </p:sp>
      <p:sp>
        <p:nvSpPr>
          <p:cNvPr id="155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Times New Roman" pitchFamily="48" charset="0"/>
                <a:cs typeface="Arial" charset="0"/>
              </a:rPr>
              <a:t>SLIDE UPDATED TO INCLUDE INFORMATION NOTED BELOW. PLEASE NOTE THAT IF SLIDE REFORMATED, TABLE COLORS ARE INFORMATIVE – BLUE COLOR IS NON-PRESCRIPTION PRODUCTS AND PURPLE ARE PRESCRPTION PRODUCTS</a:t>
            </a:r>
          </a:p>
          <a:p>
            <a:pPr eaLnBrk="1" hangingPunct="1"/>
            <a:r>
              <a:rPr lang="en-US" b="1" smtClean="0">
                <a:latin typeface="Times New Roman" pitchFamily="48" charset="0"/>
                <a:cs typeface="Arial" charset="0"/>
              </a:rPr>
              <a:t>Would comment on typical time to reticulocytosis and time needed to see correction of anemia.  Would also provide doses of elemental iron.</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CADE43B2-837B-40E5-B604-B9F31118013D}" type="slidenum">
              <a:rPr lang="en-US" sz="1200">
                <a:solidFill>
                  <a:prstClr val="black"/>
                </a:solidFill>
              </a:rPr>
              <a:pPr eaLnBrk="1" hangingPunct="1"/>
              <a:t>21</a:t>
            </a:fld>
            <a:endParaRPr lang="en-US" sz="1200">
              <a:solidFill>
                <a:prstClr val="black"/>
              </a:solidFill>
            </a:endParaRPr>
          </a:p>
        </p:txBody>
      </p:sp>
      <p:sp>
        <p:nvSpPr>
          <p:cNvPr id="50179" name="Rectangle 7"/>
          <p:cNvSpPr txBox="1">
            <a:spLocks noGrp="1" noChangeArrowheads="1"/>
          </p:cNvSpPr>
          <p:nvPr/>
        </p:nvSpPr>
        <p:spPr bwMode="auto">
          <a:xfrm>
            <a:off x="3885275" y="8685167"/>
            <a:ext cx="2971092" cy="457348"/>
          </a:xfrm>
          <a:prstGeom prst="rect">
            <a:avLst/>
          </a:prstGeom>
          <a:noFill/>
          <a:ln w="9525">
            <a:noFill/>
            <a:miter lim="800000"/>
            <a:headEnd/>
            <a:tailEnd/>
          </a:ln>
        </p:spPr>
        <p:txBody>
          <a:bodyPr lIns="91420" tIns="45711" rIns="91420" bIns="45711" anchor="b"/>
          <a:lstStyle/>
          <a:p>
            <a:pPr algn="r" defTabSz="912813" fontAlgn="base">
              <a:spcBef>
                <a:spcPct val="50000"/>
              </a:spcBef>
              <a:spcAft>
                <a:spcPct val="0"/>
              </a:spcAft>
              <a:defRPr/>
            </a:pPr>
            <a:fld id="{10C312F5-BD1E-4EDB-9986-5F3D8A78BE40}" type="slidenum">
              <a:rPr lang="en-US" sz="1200">
                <a:solidFill>
                  <a:srgbClr val="FFFF00"/>
                </a:solidFill>
                <a:effectLst>
                  <a:outerShdw blurRad="38100" dist="38100" dir="2700000" algn="tl">
                    <a:srgbClr val="C0C0C0"/>
                  </a:outerShdw>
                </a:effectLst>
                <a:latin typeface="Arial" charset="0"/>
                <a:cs typeface="Arial" charset="0"/>
              </a:rPr>
              <a:pPr algn="r" defTabSz="912813" fontAlgn="base">
                <a:spcBef>
                  <a:spcPct val="50000"/>
                </a:spcBef>
                <a:spcAft>
                  <a:spcPct val="0"/>
                </a:spcAft>
                <a:defRPr/>
              </a:pPr>
              <a:t>21</a:t>
            </a:fld>
            <a:endParaRPr lang="en-US" sz="1200">
              <a:solidFill>
                <a:srgbClr val="FFFF00"/>
              </a:solidFill>
              <a:effectLst>
                <a:outerShdw blurRad="38100" dist="38100" dir="2700000" algn="tl">
                  <a:srgbClr val="C0C0C0"/>
                </a:outerShdw>
              </a:effectLst>
              <a:latin typeface="Arial" charset="0"/>
              <a:cs typeface="Arial" charset="0"/>
            </a:endParaRPr>
          </a:p>
        </p:txBody>
      </p:sp>
      <p:sp>
        <p:nvSpPr>
          <p:cNvPr id="156676" name="Rectangle 2"/>
          <p:cNvSpPr>
            <a:spLocks noGrp="1" noRot="1" noChangeAspect="1" noChangeArrowheads="1" noTextEdit="1"/>
          </p:cNvSpPr>
          <p:nvPr>
            <p:ph type="sldImg"/>
          </p:nvPr>
        </p:nvSpPr>
        <p:spPr>
          <a:xfrm>
            <a:off x="1144588" y="685800"/>
            <a:ext cx="4572000" cy="3429000"/>
          </a:xfrm>
          <a:ln/>
        </p:spPr>
      </p:sp>
      <p:sp>
        <p:nvSpPr>
          <p:cNvPr id="156677" name="Rectangle 3"/>
          <p:cNvSpPr>
            <a:spLocks noGrp="1" noChangeArrowheads="1"/>
          </p:cNvSpPr>
          <p:nvPr>
            <p:ph type="body" idx="1"/>
          </p:nvPr>
        </p:nvSpPr>
        <p:spPr>
          <a:xfrm>
            <a:off x="373836" y="4341841"/>
            <a:ext cx="6260516" cy="411613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lstStyle/>
          <a:p>
            <a:pPr eaLnBrk="1" hangingPunct="1"/>
            <a:endParaRPr lang="en-US" smtClean="0">
              <a:latin typeface="Arial" charset="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Rot="1" noChangeAspect="1" noChangeArrowheads="1" noTextEdit="1"/>
          </p:cNvSpPr>
          <p:nvPr>
            <p:ph type="sldImg"/>
          </p:nvPr>
        </p:nvSpPr>
        <p:spPr>
          <a:ln/>
        </p:spPr>
      </p:sp>
      <p:sp>
        <p:nvSpPr>
          <p:cNvPr id="15769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Slide Image Placeholder 1"/>
          <p:cNvSpPr>
            <a:spLocks noGrp="1" noRot="1" noChangeAspect="1" noTextEdit="1"/>
          </p:cNvSpPr>
          <p:nvPr>
            <p:ph type="sldImg"/>
          </p:nvPr>
        </p:nvSpPr>
        <p:spPr>
          <a:ln/>
        </p:spPr>
      </p:sp>
      <p:sp>
        <p:nvSpPr>
          <p:cNvPr id="1587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587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922A72B2-96AC-4B04-B266-3B82484E88BF}" type="slidenum">
              <a:rPr lang="en-US" sz="1200">
                <a:solidFill>
                  <a:prstClr val="black"/>
                </a:solidFill>
              </a:rPr>
              <a:pPr eaLnBrk="1" hangingPunct="1"/>
              <a:t>23</a:t>
            </a:fld>
            <a:endParaRPr lang="en-US" sz="120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Slide Image Placeholder 1"/>
          <p:cNvSpPr>
            <a:spLocks noGrp="1" noRot="1" noChangeAspect="1" noTextEdit="1"/>
          </p:cNvSpPr>
          <p:nvPr>
            <p:ph type="sldImg"/>
          </p:nvPr>
        </p:nvSpPr>
        <p:spPr>
          <a:ln/>
        </p:spPr>
      </p:sp>
      <p:sp>
        <p:nvSpPr>
          <p:cNvPr id="1597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597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6E49B308-E594-401A-B607-4D3BA7366D2B}" type="slidenum">
              <a:rPr lang="en-US" sz="1200">
                <a:solidFill>
                  <a:prstClr val="black"/>
                </a:solidFill>
              </a:rPr>
              <a:pPr eaLnBrk="1" hangingPunct="1"/>
              <a:t>24</a:t>
            </a:fld>
            <a:endParaRPr lang="en-US" sz="120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Slide Image Placeholder 1"/>
          <p:cNvSpPr>
            <a:spLocks noGrp="1" noRot="1" noChangeAspect="1" noTextEdit="1"/>
          </p:cNvSpPr>
          <p:nvPr>
            <p:ph type="sldImg"/>
          </p:nvPr>
        </p:nvSpPr>
        <p:spPr>
          <a:ln/>
        </p:spPr>
      </p:sp>
      <p:sp>
        <p:nvSpPr>
          <p:cNvPr id="160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60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BB55F7DF-11DF-410E-A6A7-026445A00202}" type="slidenum">
              <a:rPr lang="en-US" sz="1200">
                <a:solidFill>
                  <a:prstClr val="black"/>
                </a:solidFill>
              </a:rPr>
              <a:pPr eaLnBrk="1" hangingPunct="1"/>
              <a:t>25</a:t>
            </a:fld>
            <a:endParaRPr lang="en-US" sz="120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Slide Image Placeholder 1"/>
          <p:cNvSpPr>
            <a:spLocks noGrp="1" noRot="1" noChangeAspect="1" noTextEdit="1"/>
          </p:cNvSpPr>
          <p:nvPr>
            <p:ph type="sldImg"/>
          </p:nvPr>
        </p:nvSpPr>
        <p:spPr>
          <a:ln/>
        </p:spPr>
      </p:sp>
      <p:sp>
        <p:nvSpPr>
          <p:cNvPr id="161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61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15C2880D-3858-4509-83B1-05DE48950F6C}" type="slidenum">
              <a:rPr lang="en-US" sz="1200">
                <a:solidFill>
                  <a:prstClr val="black"/>
                </a:solidFill>
              </a:rPr>
              <a:pPr eaLnBrk="1" hangingPunct="1"/>
              <a:t>26</a:t>
            </a:fld>
            <a:endParaRPr lang="en-US" sz="120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Rot="1" noChangeAspect="1" noChangeArrowheads="1" noTextEdit="1"/>
          </p:cNvSpPr>
          <p:nvPr>
            <p:ph type="sldImg"/>
          </p:nvPr>
        </p:nvSpPr>
        <p:spPr>
          <a:ln/>
        </p:spPr>
      </p:sp>
      <p:sp>
        <p:nvSpPr>
          <p:cNvPr id="162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114300">
              <a:lnSpc>
                <a:spcPct val="90000"/>
              </a:lnSpc>
            </a:pPr>
            <a:r>
              <a:rPr lang="en-US" smtClean="0">
                <a:latin typeface="Arial" charset="0"/>
                <a:cs typeface="Arial" charset="0"/>
              </a:rPr>
              <a:t>This slide shows the value of IV iron in a patient with inflammation who is taking ESA therapy. </a:t>
            </a:r>
          </a:p>
          <a:p>
            <a:pPr defTabSz="114300">
              <a:lnSpc>
                <a:spcPct val="90000"/>
              </a:lnSpc>
              <a:buFontTx/>
              <a:buChar char="•"/>
            </a:pPr>
            <a:r>
              <a:rPr lang="en-US" smtClean="0">
                <a:latin typeface="Arial" charset="0"/>
                <a:cs typeface="Arial" charset="0"/>
              </a:rPr>
              <a:t> At baseline, the patient had normal TSAT and serum ferritin levels</a:t>
            </a:r>
          </a:p>
          <a:p>
            <a:pPr lvl="1" defTabSz="114300">
              <a:lnSpc>
                <a:spcPct val="90000"/>
              </a:lnSpc>
              <a:buFont typeface="Arial" charset="0"/>
              <a:buChar char="–"/>
            </a:pPr>
            <a:r>
              <a:rPr lang="en-US" smtClean="0">
                <a:latin typeface="Arial" charset="0"/>
                <a:cs typeface="Arial" charset="0"/>
              </a:rPr>
              <a:t> During ESA therapy, iron-restricted values appear</a:t>
            </a:r>
          </a:p>
          <a:p>
            <a:pPr defTabSz="114300">
              <a:lnSpc>
                <a:spcPct val="90000"/>
              </a:lnSpc>
              <a:buFontTx/>
              <a:buChar char="•"/>
            </a:pPr>
            <a:r>
              <a:rPr lang="en-US" smtClean="0">
                <a:latin typeface="Arial" charset="0"/>
                <a:cs typeface="Arial" charset="0"/>
              </a:rPr>
              <a:t> The increase in serum ferritin level reflects replenishment of iron</a:t>
            </a:r>
          </a:p>
          <a:p>
            <a:pPr defTabSz="114300">
              <a:lnSpc>
                <a:spcPct val="90000"/>
              </a:lnSpc>
              <a:buFontTx/>
              <a:buChar char="•"/>
            </a:pPr>
            <a:r>
              <a:rPr lang="en-US" smtClean="0">
                <a:latin typeface="Arial" charset="0"/>
                <a:cs typeface="Arial" charset="0"/>
              </a:rPr>
              <a:t> In this setting an acute-phase reactant such as serum ferritin does not tell us if 	the patient is going to respond</a:t>
            </a:r>
            <a:r>
              <a:rPr lang="en-US" smtClean="0">
                <a:solidFill>
                  <a:srgbClr val="FF0000"/>
                </a:solidFill>
                <a:latin typeface="Arial" charset="0"/>
                <a:cs typeface="Arial" charset="0"/>
              </a:rPr>
              <a:t> </a:t>
            </a: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smtClean="0">
              <a:solidFill>
                <a:srgbClr val="FF0000"/>
              </a:solidFill>
              <a:latin typeface="Arial" charset="0"/>
              <a:cs typeface="Arial" charset="0"/>
            </a:endParaRPr>
          </a:p>
          <a:p>
            <a:pPr defTabSz="114300">
              <a:lnSpc>
                <a:spcPct val="90000"/>
              </a:lnSpc>
            </a:pPr>
            <a:endParaRPr lang="en-US" b="1" smtClean="0">
              <a:solidFill>
                <a:srgbClr val="FF0000"/>
              </a:solidFill>
              <a:latin typeface="Arial" charset="0"/>
              <a:cs typeface="Arial" charset="0"/>
            </a:endParaRPr>
          </a:p>
          <a:p>
            <a:pPr defTabSz="114300">
              <a:lnSpc>
                <a:spcPct val="90000"/>
              </a:lnSpc>
            </a:pPr>
            <a:r>
              <a:rPr lang="en-US" sz="1000" smtClean="0">
                <a:latin typeface="Arial" charset="0"/>
                <a:cs typeface="Arial" charset="0"/>
              </a:rPr>
              <a:t>Eschbach JW et al. </a:t>
            </a:r>
            <a:r>
              <a:rPr lang="en-US" sz="1000" i="1" smtClean="0">
                <a:latin typeface="Arial" charset="0"/>
                <a:cs typeface="Arial" charset="0"/>
              </a:rPr>
              <a:t>N Engl J Med</a:t>
            </a:r>
            <a:r>
              <a:rPr lang="en-US" sz="1000" smtClean="0">
                <a:latin typeface="Arial" charset="0"/>
                <a:cs typeface="Arial" charset="0"/>
              </a:rPr>
              <a:t>. 1987;316:73-78.</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88F952EE-D78A-4EF0-8736-5305C0E14B48}" type="slidenum">
              <a:rPr lang="en-US" sz="1200">
                <a:solidFill>
                  <a:prstClr val="black"/>
                </a:solidFill>
              </a:rPr>
              <a:pPr eaLnBrk="1" hangingPunct="1"/>
              <a:t>7</a:t>
            </a:fld>
            <a:endParaRPr lang="en-US" sz="1200">
              <a:solidFill>
                <a:prstClr val="black"/>
              </a:solidFill>
            </a:endParaRPr>
          </a:p>
        </p:txBody>
      </p:sp>
      <p:sp>
        <p:nvSpPr>
          <p:cNvPr id="145411" name="Rectangle 2"/>
          <p:cNvSpPr>
            <a:spLocks noGrp="1" noRot="1" noChangeAspect="1" noChangeArrowheads="1" noTextEdit="1"/>
          </p:cNvSpPr>
          <p:nvPr>
            <p:ph type="sldImg"/>
          </p:nvPr>
        </p:nvSpPr>
        <p:spPr>
          <a:solidFill>
            <a:srgbClr val="FFFFFF"/>
          </a:solidFill>
          <a:ln/>
        </p:spPr>
      </p:sp>
      <p:sp>
        <p:nvSpPr>
          <p:cNvPr id="145412" name="Rectangle 3"/>
          <p:cNvSpPr>
            <a:spLocks noGrp="1" noChangeArrowheads="1"/>
          </p:cNvSpPr>
          <p:nvPr>
            <p:ph type="body" idx="1"/>
          </p:nvPr>
        </p:nvSpPr>
        <p:spPr>
          <a:solidFill>
            <a:srgbClr val="FFFFFF"/>
          </a:solidFill>
          <a:ln>
            <a:solidFill>
              <a:srgbClr val="000000"/>
            </a:solidFill>
          </a:ln>
        </p:spPr>
        <p:txBody>
          <a:bodyPr/>
          <a:lstStyle/>
          <a:p>
            <a:r>
              <a:rPr lang="en-US" smtClean="0">
                <a:latin typeface="Arial" charset="0"/>
                <a:cs typeface="Arial" charset="0"/>
              </a:rPr>
              <a:t>Years ago researchers realized that there is a great heterogeneity in the way individuals respond to medications in terms of both toxicity and treatment efficiacy.  It is now recognized that inherited differences in the metabolizm and deposition of drugs and genetic polymormphisms in the targets of drug therapy can have a greater influencde on the efficacy and toxicity of meds  - first discovered in the 50s.  Such observations have given rise to the field of pharmacogenetics/pharmacogenomics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3F4B480A-0DD7-4E81-A4DB-0E55C243E8AA}" type="slidenum">
              <a:rPr lang="en-US" sz="1200">
                <a:solidFill>
                  <a:prstClr val="black"/>
                </a:solidFill>
              </a:rPr>
              <a:pPr eaLnBrk="1" hangingPunct="1"/>
              <a:t>28</a:t>
            </a:fld>
            <a:endParaRPr lang="en-US" sz="1200">
              <a:solidFill>
                <a:prstClr val="black"/>
              </a:solidFill>
            </a:endParaRPr>
          </a:p>
        </p:txBody>
      </p:sp>
      <p:sp>
        <p:nvSpPr>
          <p:cNvPr id="163843" name="Rectangle 2"/>
          <p:cNvSpPr>
            <a:spLocks noGrp="1" noRot="1" noChangeAspect="1" noChangeArrowheads="1" noTextEdit="1"/>
          </p:cNvSpPr>
          <p:nvPr>
            <p:ph type="sldImg"/>
          </p:nvPr>
        </p:nvSpPr>
        <p:spPr>
          <a:ln/>
        </p:spPr>
      </p:sp>
      <p:sp>
        <p:nvSpPr>
          <p:cNvPr id="163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cs typeface="Arial" charset="0"/>
              </a:rPr>
              <a:t>This slide discusses the iron parameter %HYPO (percent RBCs that are hypochromic) another measure of iron-restricted erythropoiesis. </a:t>
            </a:r>
          </a:p>
          <a:p>
            <a:pPr eaLnBrk="1" hangingPunct="1"/>
            <a:endParaRPr lang="en-US" smtClean="0">
              <a:latin typeface="Arial" charset="0"/>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908F2E2F-EA6B-49EE-8A09-2DE8BAD4AE22}" type="slidenum">
              <a:rPr lang="en-US" sz="1200">
                <a:solidFill>
                  <a:prstClr val="black"/>
                </a:solidFill>
              </a:rPr>
              <a:pPr eaLnBrk="1" hangingPunct="1"/>
              <a:t>29</a:t>
            </a:fld>
            <a:endParaRPr lang="en-US" sz="1200">
              <a:solidFill>
                <a:prstClr val="black"/>
              </a:solidFill>
            </a:endParaRPr>
          </a:p>
        </p:txBody>
      </p:sp>
      <p:sp>
        <p:nvSpPr>
          <p:cNvPr id="57347" name="Rectangle 7"/>
          <p:cNvSpPr txBox="1">
            <a:spLocks noGrp="1" noChangeArrowheads="1"/>
          </p:cNvSpPr>
          <p:nvPr/>
        </p:nvSpPr>
        <p:spPr bwMode="auto">
          <a:xfrm>
            <a:off x="3885275" y="8685167"/>
            <a:ext cx="2971092" cy="457348"/>
          </a:xfrm>
          <a:prstGeom prst="rect">
            <a:avLst/>
          </a:prstGeom>
          <a:noFill/>
          <a:ln w="9525">
            <a:noFill/>
            <a:miter lim="800000"/>
            <a:headEnd/>
            <a:tailEnd/>
          </a:ln>
        </p:spPr>
        <p:txBody>
          <a:bodyPr lIns="91394" tIns="45697" rIns="91394" bIns="45697" anchor="b"/>
          <a:lstStyle/>
          <a:p>
            <a:pPr algn="r" defTabSz="911225" fontAlgn="base">
              <a:spcBef>
                <a:spcPct val="50000"/>
              </a:spcBef>
              <a:spcAft>
                <a:spcPct val="0"/>
              </a:spcAft>
              <a:defRPr/>
            </a:pPr>
            <a:fld id="{AFE5AFF4-1F7D-408E-893C-1816425B036F}" type="slidenum">
              <a:rPr lang="en-US" sz="1200">
                <a:solidFill>
                  <a:srgbClr val="FFFF00"/>
                </a:solidFill>
                <a:effectLst>
                  <a:outerShdw blurRad="38100" dist="38100" dir="2700000" algn="tl">
                    <a:srgbClr val="C0C0C0"/>
                  </a:outerShdw>
                </a:effectLst>
                <a:latin typeface="Arial" charset="0"/>
                <a:cs typeface="Arial" charset="0"/>
              </a:rPr>
              <a:pPr algn="r" defTabSz="911225" fontAlgn="base">
                <a:spcBef>
                  <a:spcPct val="50000"/>
                </a:spcBef>
                <a:spcAft>
                  <a:spcPct val="0"/>
                </a:spcAft>
                <a:defRPr/>
              </a:pPr>
              <a:t>29</a:t>
            </a:fld>
            <a:endParaRPr lang="en-US" sz="1200">
              <a:solidFill>
                <a:srgbClr val="FFFF00"/>
              </a:solidFill>
              <a:effectLst>
                <a:outerShdw blurRad="38100" dist="38100" dir="2700000" algn="tl">
                  <a:srgbClr val="C0C0C0"/>
                </a:outerShdw>
              </a:effectLst>
              <a:latin typeface="Arial" charset="0"/>
              <a:cs typeface="Arial" charset="0"/>
            </a:endParaRPr>
          </a:p>
        </p:txBody>
      </p:sp>
      <p:sp>
        <p:nvSpPr>
          <p:cNvPr id="164868" name="Rectangle 2"/>
          <p:cNvSpPr>
            <a:spLocks noGrp="1" noRot="1" noChangeAspect="1" noChangeArrowheads="1" noTextEdit="1"/>
          </p:cNvSpPr>
          <p:nvPr>
            <p:ph type="sldImg"/>
          </p:nvPr>
        </p:nvSpPr>
        <p:spPr>
          <a:xfrm>
            <a:off x="1147763" y="685800"/>
            <a:ext cx="4572000" cy="3429000"/>
          </a:xfrm>
          <a:ln/>
        </p:spPr>
      </p:sp>
      <p:sp>
        <p:nvSpPr>
          <p:cNvPr id="164869" name="Rectangle 3"/>
          <p:cNvSpPr>
            <a:spLocks noGrp="1" noChangeArrowheads="1"/>
          </p:cNvSpPr>
          <p:nvPr>
            <p:ph type="body" idx="1"/>
          </p:nvPr>
        </p:nvSpPr>
        <p:spPr>
          <a:xfrm>
            <a:off x="684005" y="4341841"/>
            <a:ext cx="5489991" cy="411613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394" tIns="45697" rIns="91394" bIns="45697"/>
          <a:lstStyle/>
          <a:p>
            <a:pPr eaLnBrk="1" hangingPunct="1"/>
            <a:r>
              <a:rPr lang="en-US" smtClean="0">
                <a:latin typeface="Arial" charset="0"/>
                <a:cs typeface="Arial" charset="0"/>
              </a:rPr>
              <a:t>There is limited experience with administration of an infusion of 500mg of Venofer®, diluted in a maximum of 250 mL of 0.9% NaCl, over 3.5-4 hours on day 1 and day 14; hypotension occurred in 2 of 30 patients treated.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Slide Image Placeholder 1"/>
          <p:cNvSpPr>
            <a:spLocks noGrp="1" noRot="1" noChangeAspect="1" noTextEdit="1"/>
          </p:cNvSpPr>
          <p:nvPr>
            <p:ph type="sldImg"/>
          </p:nvPr>
        </p:nvSpPr>
        <p:spPr>
          <a:ln/>
        </p:spPr>
      </p:sp>
      <p:sp>
        <p:nvSpPr>
          <p:cNvPr id="165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65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3E502D3D-AACA-4B6C-B521-99C3A8D70B25}" type="slidenum">
              <a:rPr lang="en-US" sz="1200">
                <a:solidFill>
                  <a:prstClr val="black"/>
                </a:solidFill>
              </a:rPr>
              <a:pPr eaLnBrk="1" hangingPunct="1"/>
              <a:t>30</a:t>
            </a:fld>
            <a:endParaRPr lang="en-US" sz="1200">
              <a:solidFill>
                <a:prstClr val="black"/>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Slide Image Placeholder 1"/>
          <p:cNvSpPr>
            <a:spLocks noGrp="1" noRot="1" noChangeAspect="1" noTextEdit="1"/>
          </p:cNvSpPr>
          <p:nvPr>
            <p:ph type="sldImg"/>
          </p:nvPr>
        </p:nvSpPr>
        <p:spPr>
          <a:ln/>
        </p:spPr>
      </p:sp>
      <p:sp>
        <p:nvSpPr>
          <p:cNvPr id="166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66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0DB3176A-83BE-47BE-8507-230D3F3D1873}" type="slidenum">
              <a:rPr lang="en-US" sz="1200">
                <a:solidFill>
                  <a:prstClr val="black"/>
                </a:solidFill>
              </a:rPr>
              <a:pPr eaLnBrk="1" hangingPunct="1"/>
              <a:t>31</a:t>
            </a:fld>
            <a:endParaRPr lang="en-US" sz="120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Slide Image Placeholder 1"/>
          <p:cNvSpPr>
            <a:spLocks noGrp="1" noRot="1" noChangeAspect="1" noTextEdit="1"/>
          </p:cNvSpPr>
          <p:nvPr>
            <p:ph type="sldImg"/>
          </p:nvPr>
        </p:nvSpPr>
        <p:spPr>
          <a:ln/>
        </p:spPr>
      </p:sp>
      <p:sp>
        <p:nvSpPr>
          <p:cNvPr id="167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67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EF4AEF49-DFF0-40DA-9D21-B487F5225920}" type="slidenum">
              <a:rPr lang="en-US" sz="1200">
                <a:solidFill>
                  <a:prstClr val="black"/>
                </a:solidFill>
              </a:rPr>
              <a:pPr eaLnBrk="1" hangingPunct="1"/>
              <a:t>32</a:t>
            </a:fld>
            <a:endParaRPr lang="en-US" sz="1200">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580DB262-B615-4D5C-8192-02B6219B0F5A}" type="slidenum">
              <a:rPr lang="en-US" sz="1200">
                <a:solidFill>
                  <a:prstClr val="black"/>
                </a:solidFill>
              </a:rPr>
              <a:pPr eaLnBrk="1" hangingPunct="1"/>
              <a:t>33</a:t>
            </a:fld>
            <a:endParaRPr lang="en-US" sz="1200">
              <a:solidFill>
                <a:prstClr val="black"/>
              </a:solidFill>
            </a:endParaRPr>
          </a:p>
        </p:txBody>
      </p:sp>
      <p:sp>
        <p:nvSpPr>
          <p:cNvPr id="168963" name="Slide Image Placeholder 1"/>
          <p:cNvSpPr>
            <a:spLocks noGrp="1" noRot="1" noChangeAspect="1" noTextEdit="1"/>
          </p:cNvSpPr>
          <p:nvPr>
            <p:ph type="sldImg"/>
          </p:nvPr>
        </p:nvSpPr>
        <p:spPr>
          <a:xfrm>
            <a:off x="1144588" y="685800"/>
            <a:ext cx="4572000" cy="3429000"/>
          </a:xfrm>
          <a:ln/>
        </p:spPr>
      </p:sp>
      <p:sp>
        <p:nvSpPr>
          <p:cNvPr id="168964" name="Notes Placeholder 2"/>
          <p:cNvSpPr>
            <a:spLocks noGrp="1"/>
          </p:cNvSpPr>
          <p:nvPr>
            <p:ph type="body" idx="1"/>
          </p:nvPr>
        </p:nvSpPr>
        <p:spPr>
          <a:xfrm>
            <a:off x="684005" y="4341841"/>
            <a:ext cx="5489991" cy="411613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0" tIns="45711" rIns="91420" bIns="45711"/>
          <a:lstStyle/>
          <a:p>
            <a:pPr eaLnBrk="1" hangingPunct="1">
              <a:spcBef>
                <a:spcPct val="0"/>
              </a:spcBef>
            </a:pPr>
            <a:r>
              <a:rPr lang="en-US" smtClean="0">
                <a:latin typeface="Arial" charset="0"/>
                <a:cs typeface="Arial" charset="0"/>
              </a:rPr>
              <a:t>Animate comment # 2</a:t>
            </a:r>
          </a:p>
        </p:txBody>
      </p:sp>
      <p:sp>
        <p:nvSpPr>
          <p:cNvPr id="62469" name="Slide Number Placeholder 3"/>
          <p:cNvSpPr txBox="1">
            <a:spLocks noGrp="1"/>
          </p:cNvSpPr>
          <p:nvPr/>
        </p:nvSpPr>
        <p:spPr bwMode="auto">
          <a:xfrm>
            <a:off x="3885275" y="8685167"/>
            <a:ext cx="2971092" cy="457348"/>
          </a:xfrm>
          <a:prstGeom prst="rect">
            <a:avLst/>
          </a:prstGeom>
          <a:noFill/>
          <a:ln w="9525">
            <a:noFill/>
            <a:miter lim="800000"/>
            <a:headEnd/>
            <a:tailEnd/>
          </a:ln>
        </p:spPr>
        <p:txBody>
          <a:bodyPr lIns="91420" tIns="45711" rIns="91420" bIns="45711" anchor="b"/>
          <a:lstStyle/>
          <a:p>
            <a:pPr algn="r" defTabSz="912813" fontAlgn="base">
              <a:spcBef>
                <a:spcPct val="50000"/>
              </a:spcBef>
              <a:spcAft>
                <a:spcPct val="0"/>
              </a:spcAft>
              <a:defRPr/>
            </a:pPr>
            <a:fld id="{CF54A8DE-FE71-4BB4-B7AA-E3B877DC7D22}" type="slidenum">
              <a:rPr lang="en-US" sz="1200">
                <a:solidFill>
                  <a:srgbClr val="FFFF00"/>
                </a:solidFill>
                <a:effectLst>
                  <a:outerShdw blurRad="38100" dist="38100" dir="2700000" algn="tl">
                    <a:srgbClr val="C0C0C0"/>
                  </a:outerShdw>
                </a:effectLst>
                <a:cs typeface="Arial" charset="0"/>
              </a:rPr>
              <a:pPr algn="r" defTabSz="912813" fontAlgn="base">
                <a:spcBef>
                  <a:spcPct val="50000"/>
                </a:spcBef>
                <a:spcAft>
                  <a:spcPct val="0"/>
                </a:spcAft>
                <a:defRPr/>
              </a:pPr>
              <a:t>33</a:t>
            </a:fld>
            <a:endParaRPr lang="en-US" sz="1200">
              <a:solidFill>
                <a:srgbClr val="FFFF00"/>
              </a:solidFill>
              <a:effectLst>
                <a:outerShdw blurRad="38100" dist="38100" dir="2700000" algn="tl">
                  <a:srgbClr val="C0C0C0"/>
                </a:outerShdw>
              </a:effectLst>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F26966C6-B8D9-428C-A9FE-6C99CDA2A817}" type="slidenum">
              <a:rPr lang="en-US" sz="1200">
                <a:solidFill>
                  <a:prstClr val="black"/>
                </a:solidFill>
              </a:rPr>
              <a:pPr eaLnBrk="1" hangingPunct="1"/>
              <a:t>34</a:t>
            </a:fld>
            <a:endParaRPr lang="en-US" sz="1200">
              <a:solidFill>
                <a:prstClr val="black"/>
              </a:solidFill>
            </a:endParaRPr>
          </a:p>
        </p:txBody>
      </p:sp>
      <p:sp>
        <p:nvSpPr>
          <p:cNvPr id="169987" name="Rectangle 2"/>
          <p:cNvSpPr>
            <a:spLocks noGrp="1" noRot="1" noChangeAspect="1" noChangeArrowheads="1" noTextEdit="1"/>
          </p:cNvSpPr>
          <p:nvPr>
            <p:ph type="sldImg"/>
          </p:nvPr>
        </p:nvSpPr>
        <p:spPr>
          <a:ln/>
        </p:spPr>
      </p:sp>
      <p:sp>
        <p:nvSpPr>
          <p:cNvPr id="169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Slide Image Placeholder 1"/>
          <p:cNvSpPr>
            <a:spLocks noGrp="1" noRot="1" noChangeAspect="1" noTextEdit="1"/>
          </p:cNvSpPr>
          <p:nvPr>
            <p:ph type="sldImg"/>
          </p:nvPr>
        </p:nvSpPr>
        <p:spPr>
          <a:ln/>
        </p:spPr>
      </p:sp>
      <p:sp>
        <p:nvSpPr>
          <p:cNvPr id="171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71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0910BE61-3EB8-42D9-A733-F18D1BC0A0DE}" type="slidenum">
              <a:rPr lang="en-US" sz="1200">
                <a:solidFill>
                  <a:prstClr val="black"/>
                </a:solidFill>
              </a:rPr>
              <a:pPr eaLnBrk="1" hangingPunct="1"/>
              <a:t>35</a:t>
            </a:fld>
            <a:endParaRPr lang="en-US" sz="1200">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Slide Image Placeholder 1"/>
          <p:cNvSpPr>
            <a:spLocks noGrp="1" noRot="1" noChangeAspect="1" noTextEdit="1"/>
          </p:cNvSpPr>
          <p:nvPr>
            <p:ph type="sldImg"/>
          </p:nvPr>
        </p:nvSpPr>
        <p:spPr>
          <a:ln/>
        </p:spPr>
      </p:sp>
      <p:sp>
        <p:nvSpPr>
          <p:cNvPr id="172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72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F94AB89E-02B0-4AB3-AF0F-432DFE848E2D}" type="slidenum">
              <a:rPr lang="en-US" sz="1200">
                <a:solidFill>
                  <a:prstClr val="black"/>
                </a:solidFill>
              </a:rPr>
              <a:pPr eaLnBrk="1" hangingPunct="1"/>
              <a:t>36</a:t>
            </a:fld>
            <a:endParaRPr lang="en-US" sz="1200">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2A695445-6523-4BB2-A801-791B24359323}" type="slidenum">
              <a:rPr lang="en-US" sz="1200">
                <a:solidFill>
                  <a:prstClr val="black"/>
                </a:solidFill>
              </a:rPr>
              <a:pPr eaLnBrk="1" hangingPunct="1"/>
              <a:t>8</a:t>
            </a:fld>
            <a:endParaRPr lang="en-US" sz="1200">
              <a:solidFill>
                <a:prstClr val="black"/>
              </a:solidFill>
            </a:endParaRPr>
          </a:p>
        </p:txBody>
      </p:sp>
      <p:sp>
        <p:nvSpPr>
          <p:cNvPr id="146435" name="Rectangle 2"/>
          <p:cNvSpPr>
            <a:spLocks noGrp="1" noRot="1" noChangeAspect="1" noChangeArrowheads="1" noTextEdit="1"/>
          </p:cNvSpPr>
          <p:nvPr>
            <p:ph type="sldImg"/>
          </p:nvPr>
        </p:nvSpPr>
        <p:spPr>
          <a:xfrm>
            <a:off x="1146175" y="685800"/>
            <a:ext cx="4572000" cy="3429000"/>
          </a:xfrm>
          <a:solidFill>
            <a:srgbClr val="FFFFFF"/>
          </a:solidFill>
          <a:ln/>
        </p:spPr>
      </p:sp>
      <p:sp>
        <p:nvSpPr>
          <p:cNvPr id="146436" name="Rectangle 3"/>
          <p:cNvSpPr>
            <a:spLocks noGrp="1" noChangeArrowheads="1"/>
          </p:cNvSpPr>
          <p:nvPr>
            <p:ph type="body" idx="1"/>
          </p:nvPr>
        </p:nvSpPr>
        <p:spPr>
          <a:xfrm>
            <a:off x="494639" y="4294325"/>
            <a:ext cx="5868723" cy="419038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a:r>
              <a:rPr lang="en-US" smtClean="0">
                <a:latin typeface="Times New Roman" pitchFamily="48" charset="0"/>
                <a:cs typeface="Arial" charset="0"/>
              </a:rPr>
              <a:t>Iron absorption in the intestine is controlled by signaling mechanisms</a:t>
            </a:r>
          </a:p>
          <a:p>
            <a:pPr marL="190500" indent="-190500"/>
            <a:r>
              <a:rPr lang="en-US" smtClean="0">
                <a:latin typeface="Times New Roman" pitchFamily="48" charset="0"/>
                <a:cs typeface="Arial" charset="0"/>
              </a:rPr>
              <a:t>The liver removes and stores excess iron</a:t>
            </a:r>
          </a:p>
          <a:p>
            <a:pPr marL="190500" indent="-190500"/>
            <a:r>
              <a:rPr lang="en-US" smtClean="0">
                <a:latin typeface="Times New Roman" pitchFamily="48" charset="0"/>
                <a:cs typeface="Arial" charset="0"/>
              </a:rPr>
              <a:t>Iron is transported in the plasma in a complex with transferrin</a:t>
            </a:r>
          </a:p>
          <a:p>
            <a:pPr marL="190500" indent="-190500"/>
            <a:r>
              <a:rPr lang="en-US" smtClean="0">
                <a:latin typeface="Times New Roman" pitchFamily="48" charset="0"/>
                <a:cs typeface="Arial" charset="0"/>
              </a:rPr>
              <a:t>Iron is utilized by the muscles to generate myoglobin and by the bone marrow to generate hemoglobin for red blood cells</a:t>
            </a:r>
          </a:p>
          <a:p>
            <a:pPr marL="190500" indent="-190500"/>
            <a:r>
              <a:rPr lang="en-US" smtClean="0">
                <a:latin typeface="Times New Roman" pitchFamily="48" charset="0"/>
                <a:cs typeface="Arial" charset="0"/>
              </a:rPr>
              <a:t>Iron released by tissue breakdown is absorbed and recycled by the body</a:t>
            </a:r>
          </a:p>
          <a:p>
            <a:pPr marL="190500" indent="-190500"/>
            <a:r>
              <a:rPr lang="en-US" smtClean="0">
                <a:latin typeface="Times New Roman" pitchFamily="48" charset="0"/>
                <a:cs typeface="Arial" charset="0"/>
              </a:rPr>
              <a:t>Traces (1 to 2 mg) of iron are lost each day by sloughing of mucosal cells, loss of epithelial cells, blood loss, and menstruation</a:t>
            </a:r>
          </a:p>
          <a:p>
            <a:pPr marL="190500" indent="-190500"/>
            <a:r>
              <a:rPr lang="en-US" smtClean="0">
                <a:latin typeface="Times New Roman" pitchFamily="48" charset="0"/>
                <a:cs typeface="Arial" charset="0"/>
              </a:rPr>
              <a:t>Iron can increase through greater intake of dietary iron, increased efficiency of intestinal absorption, and blood transfusion</a:t>
            </a:r>
          </a:p>
          <a:p>
            <a:pPr marL="190500" indent="-190500"/>
            <a:r>
              <a:rPr lang="en-US" b="1" smtClean="0">
                <a:latin typeface="Times New Roman" pitchFamily="48" charset="0"/>
                <a:cs typeface="Arial" charset="0"/>
              </a:rPr>
              <a:t>The human body has not evolved a mechanism to clear excess iron</a:t>
            </a:r>
          </a:p>
          <a:p>
            <a:pPr marL="190500" indent="-190500"/>
            <a:endParaRPr lang="en-US" smtClean="0">
              <a:latin typeface="Times New Roman" pitchFamily="48" charset="0"/>
              <a:cs typeface="Arial" charset="0"/>
            </a:endParaRPr>
          </a:p>
          <a:p>
            <a:pPr marL="190500" indent="-190500"/>
            <a:r>
              <a:rPr lang="en-US" b="1" smtClean="0">
                <a:latin typeface="Times New Roman" pitchFamily="48" charset="0"/>
                <a:cs typeface="Arial" charset="0"/>
              </a:rPr>
              <a:t>Reference</a:t>
            </a:r>
          </a:p>
          <a:p>
            <a:pPr marL="190500" indent="-190500"/>
            <a:r>
              <a:rPr lang="en-US" smtClean="0">
                <a:latin typeface="Times New Roman" pitchFamily="48" charset="0"/>
                <a:cs typeface="Arial" charset="0"/>
              </a:rPr>
              <a:t>Andrews NC. Disorders of iron metabolism. </a:t>
            </a:r>
            <a:r>
              <a:rPr lang="en-US" i="1" smtClean="0">
                <a:latin typeface="Times New Roman" pitchFamily="48" charset="0"/>
                <a:cs typeface="Arial" charset="0"/>
              </a:rPr>
              <a:t>N Engl J Med</a:t>
            </a:r>
            <a:r>
              <a:rPr lang="en-US" smtClean="0">
                <a:latin typeface="Times New Roman" pitchFamily="48" charset="0"/>
                <a:cs typeface="Arial" charset="0"/>
              </a:rPr>
              <a:t>. 1999;341:1986-1995.</a:t>
            </a:r>
          </a:p>
          <a:p>
            <a:pPr marL="190500" indent="-190500"/>
            <a:endParaRPr lang="en-US" smtClean="0">
              <a:latin typeface="Times New Roman" pitchFamily="48" charset="0"/>
              <a:cs typeface="Arial" charset="0"/>
            </a:endParaRPr>
          </a:p>
          <a:p>
            <a:pPr marL="190500" indent="-190500"/>
            <a:endParaRPr lang="en-US" smtClean="0">
              <a:latin typeface="Times New Roman" pitchFamily="48" charset="0"/>
              <a:cs typeface="Arial"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CEFA34FA-FE67-4E49-A636-330B729373CA}" type="slidenum">
              <a:rPr lang="en-US" sz="1200">
                <a:solidFill>
                  <a:prstClr val="black"/>
                </a:solidFill>
              </a:rPr>
              <a:pPr eaLnBrk="1" hangingPunct="1"/>
              <a:t>9</a:t>
            </a:fld>
            <a:endParaRPr lang="en-US" sz="1200">
              <a:solidFill>
                <a:prstClr val="black"/>
              </a:solidFill>
            </a:endParaRPr>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114300" eaLnBrk="1" hangingPunct="1">
              <a:lnSpc>
                <a:spcPct val="90000"/>
              </a:lnSpc>
              <a:buFontTx/>
              <a:buChar char="•"/>
            </a:pPr>
            <a:r>
              <a:rPr lang="en-US" smtClean="0">
                <a:latin typeface="Arial" charset="0"/>
                <a:cs typeface="Arial" charset="0"/>
              </a:rPr>
              <a:t> Explain the compartments, showing the impact of ESA on iron metabolism</a:t>
            </a:r>
          </a:p>
          <a:p>
            <a:pPr defTabSz="114300" eaLnBrk="1" hangingPunct="1">
              <a:lnSpc>
                <a:spcPct val="90000"/>
              </a:lnSpc>
              <a:buFontTx/>
              <a:buChar char="•"/>
            </a:pPr>
            <a:r>
              <a:rPr lang="en-US" smtClean="0">
                <a:latin typeface="Arial" charset="0"/>
                <a:cs typeface="Arial" charset="0"/>
              </a:rPr>
              <a:t> Most of the iron present in the body is found in the erythrocytes, some in body 	stores</a:t>
            </a:r>
          </a:p>
          <a:p>
            <a:pPr defTabSz="114300" eaLnBrk="1" hangingPunct="1">
              <a:lnSpc>
                <a:spcPct val="90000"/>
              </a:lnSpc>
              <a:buFontTx/>
              <a:buChar char="•"/>
            </a:pPr>
            <a:r>
              <a:rPr lang="en-US" smtClean="0">
                <a:latin typeface="Arial" charset="0"/>
                <a:cs typeface="Arial" charset="0"/>
              </a:rPr>
              <a:t> In the setting of ESA therapy, which is driving erythropoiesis, iron is pulled out 	of the plasma into the RBC compartment</a:t>
            </a:r>
          </a:p>
          <a:p>
            <a:pPr defTabSz="114300" eaLnBrk="1" hangingPunct="1">
              <a:lnSpc>
                <a:spcPct val="90000"/>
              </a:lnSpc>
              <a:buFontTx/>
              <a:buChar char="•"/>
            </a:pPr>
            <a:r>
              <a:rPr lang="en-US" smtClean="0">
                <a:latin typeface="Arial" charset="0"/>
                <a:cs typeface="Arial" charset="0"/>
              </a:rPr>
              <a:t> But transfer may not occur fast enough to keep up with RBC production, so 	plasma iron shrinks and relative iron deficiency occurs</a:t>
            </a:r>
          </a:p>
          <a:p>
            <a:pPr defTabSz="114300" eaLnBrk="1" hangingPunct="1">
              <a:lnSpc>
                <a:spcPct val="90000"/>
              </a:lnSpc>
              <a:buFontTx/>
              <a:buChar char="•"/>
            </a:pPr>
            <a:r>
              <a:rPr lang="en-US" smtClean="0">
                <a:latin typeface="Arial" charset="0"/>
                <a:cs typeface="Arial" charset="0"/>
              </a:rPr>
              <a:t> The dotted line on the figure refers to body stores unable to keep up with	iron need</a:t>
            </a: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buFontTx/>
              <a:buChar char="•"/>
            </a:pPr>
            <a:endParaRPr lang="en-US" smtClean="0">
              <a:latin typeface="Arial" charset="0"/>
              <a:cs typeface="Arial" charset="0"/>
            </a:endParaRPr>
          </a:p>
          <a:p>
            <a:pPr defTabSz="114300" eaLnBrk="1" hangingPunct="1">
              <a:lnSpc>
                <a:spcPct val="90000"/>
              </a:lnSpc>
              <a:spcBef>
                <a:spcPct val="0"/>
              </a:spcBef>
            </a:pPr>
            <a:r>
              <a:rPr lang="en-US" sz="1000" smtClean="0">
                <a:latin typeface="Arial" charset="0"/>
                <a:cs typeface="Arial" charset="0"/>
              </a:rPr>
              <a:t>Hudson JQ, Comstock TJ. </a:t>
            </a:r>
            <a:r>
              <a:rPr lang="en-US" sz="1000" i="1" smtClean="0">
                <a:latin typeface="Arial" charset="0"/>
                <a:cs typeface="Arial" charset="0"/>
              </a:rPr>
              <a:t>Clin Ther</a:t>
            </a:r>
            <a:r>
              <a:rPr lang="en-US" sz="1000" smtClean="0">
                <a:latin typeface="Arial" charset="0"/>
                <a:cs typeface="Arial" charset="0"/>
              </a:rPr>
              <a:t>. 2001;23:1637-1671.</a:t>
            </a:r>
            <a:br>
              <a:rPr lang="en-US" sz="1000" smtClean="0">
                <a:latin typeface="Arial" charset="0"/>
                <a:cs typeface="Arial" charset="0"/>
              </a:rPr>
            </a:br>
            <a:r>
              <a:rPr lang="en-US" sz="1000" smtClean="0">
                <a:latin typeface="Arial" charset="0"/>
                <a:cs typeface="Arial" charset="0"/>
              </a:rPr>
              <a:t>Eschbach JW et al. </a:t>
            </a:r>
            <a:r>
              <a:rPr lang="en-US" sz="1000" i="1" smtClean="0">
                <a:latin typeface="Arial" charset="0"/>
                <a:cs typeface="Arial" charset="0"/>
              </a:rPr>
              <a:t>Kidney Int</a:t>
            </a:r>
            <a:r>
              <a:rPr lang="en-US" sz="1000" smtClean="0">
                <a:latin typeface="Arial" charset="0"/>
                <a:cs typeface="Arial" charset="0"/>
              </a:rPr>
              <a:t>. 1992;42:407-416.</a:t>
            </a:r>
            <a:endParaRPr lang="en-US" sz="1000" smtClean="0">
              <a:solidFill>
                <a:srgbClr val="FF0000"/>
              </a:solidFill>
              <a:latin typeface="Arial" charset="0"/>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43348F27-A1B8-4AAC-B34B-D5DD9A447F1E}" type="slidenum">
              <a:rPr lang="en-US" sz="1200">
                <a:solidFill>
                  <a:prstClr val="black"/>
                </a:solidFill>
              </a:rPr>
              <a:pPr eaLnBrk="1" hangingPunct="1"/>
              <a:t>11</a:t>
            </a:fld>
            <a:endParaRPr lang="en-US" sz="1200">
              <a:solidFill>
                <a:prstClr val="black"/>
              </a:solidFill>
            </a:endParaRPr>
          </a:p>
        </p:txBody>
      </p:sp>
      <p:sp>
        <p:nvSpPr>
          <p:cNvPr id="148483" name="Rectangle 7"/>
          <p:cNvSpPr txBox="1">
            <a:spLocks noGrp="1" noChangeArrowheads="1"/>
          </p:cNvSpPr>
          <p:nvPr/>
        </p:nvSpPr>
        <p:spPr bwMode="auto">
          <a:xfrm>
            <a:off x="3885275" y="8685167"/>
            <a:ext cx="2971092"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r" eaLnBrk="1" fontAlgn="base" hangingPunct="1">
              <a:spcBef>
                <a:spcPct val="50000"/>
              </a:spcBef>
              <a:spcAft>
                <a:spcPct val="0"/>
              </a:spcAft>
            </a:pPr>
            <a:fld id="{C6B9BF03-F826-44A4-8AF5-60D264B5A9E5}" type="slidenum">
              <a:rPr lang="en-US" sz="1200"/>
              <a:pPr algn="r" eaLnBrk="1" fontAlgn="base" hangingPunct="1">
                <a:spcBef>
                  <a:spcPct val="50000"/>
                </a:spcBef>
                <a:spcAft>
                  <a:spcPct val="0"/>
                </a:spcAft>
              </a:pPr>
              <a:t>11</a:t>
            </a:fld>
            <a:endParaRPr lang="en-US" sz="1200"/>
          </a:p>
        </p:txBody>
      </p:sp>
      <p:sp>
        <p:nvSpPr>
          <p:cNvPr id="148484" name="Rectangle 7"/>
          <p:cNvSpPr txBox="1">
            <a:spLocks noGrp="1" noChangeArrowheads="1"/>
          </p:cNvSpPr>
          <p:nvPr/>
        </p:nvSpPr>
        <p:spPr bwMode="auto">
          <a:xfrm>
            <a:off x="3886908" y="8686652"/>
            <a:ext cx="2971092"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b"/>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r" eaLnBrk="1" fontAlgn="base" hangingPunct="1">
              <a:spcBef>
                <a:spcPct val="50000"/>
              </a:spcBef>
              <a:spcAft>
                <a:spcPct val="0"/>
              </a:spcAft>
            </a:pPr>
            <a:fld id="{4C6BEC6D-5145-4467-9DE1-B9C0FC9439D6}" type="slidenum">
              <a:rPr lang="en-US" sz="1200"/>
              <a:pPr algn="r" eaLnBrk="1" fontAlgn="base" hangingPunct="1">
                <a:spcBef>
                  <a:spcPct val="50000"/>
                </a:spcBef>
                <a:spcAft>
                  <a:spcPct val="0"/>
                </a:spcAft>
              </a:pPr>
              <a:t>11</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7218483B-2868-4002-87A5-265A6B8040DA}" type="slidenum">
              <a:rPr lang="en-US" sz="1200">
                <a:solidFill>
                  <a:prstClr val="black"/>
                </a:solidFill>
              </a:rPr>
              <a:pPr eaLnBrk="1" hangingPunct="1"/>
              <a:t>12</a:t>
            </a:fld>
            <a:endParaRPr lang="en-US" sz="1200">
              <a:solidFill>
                <a:prstClr val="black"/>
              </a:solidFill>
            </a:endParaRPr>
          </a:p>
        </p:txBody>
      </p:sp>
      <p:sp>
        <p:nvSpPr>
          <p:cNvPr id="149507" name="Rectangle 7"/>
          <p:cNvSpPr txBox="1">
            <a:spLocks noGrp="1" noChangeArrowheads="1"/>
          </p:cNvSpPr>
          <p:nvPr/>
        </p:nvSpPr>
        <p:spPr bwMode="auto">
          <a:xfrm>
            <a:off x="3885275" y="8685167"/>
            <a:ext cx="2971092"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r" eaLnBrk="1" fontAlgn="base" hangingPunct="1">
              <a:spcBef>
                <a:spcPct val="50000"/>
              </a:spcBef>
              <a:spcAft>
                <a:spcPct val="0"/>
              </a:spcAft>
            </a:pPr>
            <a:fld id="{CF796066-7EA5-4B08-AF14-B8C1FD897E8D}" type="slidenum">
              <a:rPr lang="en-US" sz="1200"/>
              <a:pPr algn="r" eaLnBrk="1" fontAlgn="base" hangingPunct="1">
                <a:spcBef>
                  <a:spcPct val="50000"/>
                </a:spcBef>
                <a:spcAft>
                  <a:spcPct val="0"/>
                </a:spcAft>
              </a:pPr>
              <a:t>12</a:t>
            </a:fld>
            <a:endParaRPr lang="en-US" sz="1200"/>
          </a:p>
        </p:txBody>
      </p:sp>
      <p:sp>
        <p:nvSpPr>
          <p:cNvPr id="149508" name="Rectangle 7"/>
          <p:cNvSpPr txBox="1">
            <a:spLocks noGrp="1" noChangeArrowheads="1"/>
          </p:cNvSpPr>
          <p:nvPr/>
        </p:nvSpPr>
        <p:spPr bwMode="auto">
          <a:xfrm>
            <a:off x="3886908" y="8686652"/>
            <a:ext cx="2971092" cy="457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b"/>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r" eaLnBrk="1" fontAlgn="base" hangingPunct="1">
              <a:spcBef>
                <a:spcPct val="50000"/>
              </a:spcBef>
              <a:spcAft>
                <a:spcPct val="0"/>
              </a:spcAft>
            </a:pPr>
            <a:fld id="{9133C145-61F1-4FD7-BE98-1D1F1DA09441}" type="slidenum">
              <a:rPr lang="en-US" sz="1200"/>
              <a:pPr algn="r" eaLnBrk="1" fontAlgn="base" hangingPunct="1">
                <a:spcBef>
                  <a:spcPct val="50000"/>
                </a:spcBef>
                <a:spcAft>
                  <a:spcPct val="0"/>
                </a:spcAft>
              </a:pPr>
              <a:t>12</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Slide Image Placeholder 1"/>
          <p:cNvSpPr>
            <a:spLocks noGrp="1" noRot="1" noChangeAspect="1" noTextEdit="1"/>
          </p:cNvSpPr>
          <p:nvPr>
            <p:ph type="sldImg"/>
          </p:nvPr>
        </p:nvSpPr>
        <p:spPr>
          <a:ln/>
        </p:spPr>
      </p:sp>
      <p:sp>
        <p:nvSpPr>
          <p:cNvPr id="1505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505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027E94D6-8C10-441E-828A-70C1FA6232ED}" type="slidenum">
              <a:rPr lang="en-US" sz="1200">
                <a:solidFill>
                  <a:prstClr val="black"/>
                </a:solidFill>
              </a:rPr>
              <a:pPr eaLnBrk="1" hangingPunct="1"/>
              <a:t>14</a:t>
            </a:fld>
            <a:endParaRPr lang="en-US" sz="120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Slide Image Placeholder 1"/>
          <p:cNvSpPr>
            <a:spLocks noGrp="1" noRot="1" noChangeAspect="1" noTextEdit="1"/>
          </p:cNvSpPr>
          <p:nvPr>
            <p:ph type="sldImg"/>
          </p:nvPr>
        </p:nvSpPr>
        <p:spPr>
          <a:ln/>
        </p:spPr>
      </p:sp>
      <p:sp>
        <p:nvSpPr>
          <p:cNvPr id="1515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515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4CD51129-07DC-4B68-B541-7C04845F2D4B}" type="slidenum">
              <a:rPr lang="en-US" sz="1200">
                <a:solidFill>
                  <a:prstClr val="black"/>
                </a:solidFill>
              </a:rPr>
              <a:pPr eaLnBrk="1" hangingPunct="1"/>
              <a:t>16</a:t>
            </a:fld>
            <a:endParaRPr lang="en-US" sz="120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Slide Image Placeholder 1"/>
          <p:cNvSpPr>
            <a:spLocks noGrp="1" noRot="1" noChangeAspect="1" noTextEdit="1"/>
          </p:cNvSpPr>
          <p:nvPr>
            <p:ph type="sldImg"/>
          </p:nvPr>
        </p:nvSpPr>
        <p:spPr>
          <a:ln/>
        </p:spPr>
      </p:sp>
      <p:sp>
        <p:nvSpPr>
          <p:cNvPr id="1525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Times New Roman" pitchFamily="48" charset="0"/>
              <a:cs typeface="Arial" charset="0"/>
            </a:endParaRPr>
          </a:p>
        </p:txBody>
      </p:sp>
      <p:sp>
        <p:nvSpPr>
          <p:cNvPr id="1525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hangingPunct="1"/>
            <a:fld id="{DB494711-E85A-445F-8250-FB0D1013C05B}" type="slidenum">
              <a:rPr lang="en-US" sz="1200">
                <a:solidFill>
                  <a:prstClr val="black"/>
                </a:solidFill>
              </a:rPr>
              <a:pPr eaLnBrk="1" hangingPunct="1"/>
              <a:t>17</a:t>
            </a:fld>
            <a:endParaRPr lang="en-US" sz="120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23586" name="Rectangle 2"/>
          <p:cNvSpPr>
            <a:spLocks noGrp="1" noChangeArrowheads="1"/>
          </p:cNvSpPr>
          <p:nvPr>
            <p:ph type="ctrTitle"/>
          </p:nvPr>
        </p:nvSpPr>
        <p:spPr>
          <a:xfrm>
            <a:off x="685800" y="2130425"/>
            <a:ext cx="7772400" cy="1470025"/>
          </a:xfrm>
        </p:spPr>
        <p:txBody>
          <a:bodyPr/>
          <a:lstStyle>
            <a:lvl1pPr>
              <a:defRPr/>
            </a:lvl1pPr>
          </a:lstStyle>
          <a:p>
            <a:r>
              <a:rPr lang="en-US"/>
              <a:t>Click to edit Master title style</a:t>
            </a:r>
          </a:p>
        </p:txBody>
      </p:sp>
      <p:sp>
        <p:nvSpPr>
          <p:cNvPr id="323587"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4" name="Rectangle 4"/>
          <p:cNvSpPr>
            <a:spLocks noGrp="1" noChangeArrowheads="1"/>
          </p:cNvSpPr>
          <p:nvPr>
            <p:ph type="dt" sz="half" idx="10"/>
          </p:nvPr>
        </p:nvSpPr>
        <p:spPr/>
        <p:txBody>
          <a:bodyPr/>
          <a:lstStyle>
            <a:lvl1pPr>
              <a:defRPr/>
            </a:lvl1pPr>
          </a:lstStyle>
          <a:p>
            <a:pPr>
              <a:defRPr/>
            </a:pPr>
            <a:fld id="{107E795B-E73C-42C2-BC28-1C5F6D99BA83}" type="datetimeFigureOut">
              <a:rPr lang="en-US">
                <a:solidFill>
                  <a:srgbClr val="FFFFFF"/>
                </a:solidFill>
              </a:rPr>
              <a:pPr>
                <a:defRPr/>
              </a:pPr>
              <a:t>2/9/2012</a:t>
            </a:fld>
            <a:endParaRPr lang="en-US" dirty="0">
              <a:solidFill>
                <a:srgbClr val="FFFFFF"/>
              </a:solidFill>
            </a:endParaRPr>
          </a:p>
        </p:txBody>
      </p:sp>
      <p:sp>
        <p:nvSpPr>
          <p:cNvPr id="5" name="Rectangle 5"/>
          <p:cNvSpPr>
            <a:spLocks noGrp="1" noChangeArrowheads="1"/>
          </p:cNvSpPr>
          <p:nvPr>
            <p:ph type="ftr" sz="quarter" idx="11"/>
          </p:nvPr>
        </p:nvSpPr>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p:txBody>
          <a:bodyPr/>
          <a:lstStyle>
            <a:lvl1pPr>
              <a:defRPr/>
            </a:lvl1pPr>
          </a:lstStyle>
          <a:p>
            <a:pPr>
              <a:defRPr/>
            </a:pPr>
            <a:fld id="{3784BCD0-6559-466C-968F-ADD91D9AF2B8}"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112468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869B581A-75ED-4D42-9F22-C921B7A9986D}" type="datetimeFigureOut">
              <a:rPr lang="en-US">
                <a:solidFill>
                  <a:srgbClr val="FFFFFF"/>
                </a:solidFill>
              </a:rPr>
              <a:pPr>
                <a:defRPr/>
              </a:pPr>
              <a:t>2/9/2012</a:t>
            </a:fld>
            <a:endParaRPr lang="en-US" dirty="0">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D189122-D60C-4608-A090-0D102BE682BB}"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4282799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F0A29BCF-DC42-4B9A-8D03-4A8E88476BD9}" type="datetimeFigureOut">
              <a:rPr lang="en-US">
                <a:solidFill>
                  <a:srgbClr val="FFFFFF"/>
                </a:solidFill>
              </a:rPr>
              <a:pPr>
                <a:defRPr/>
              </a:pPr>
              <a:t>2/9/2012</a:t>
            </a:fld>
            <a:endParaRPr lang="en-US" dirty="0">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47F3D83-E2F1-4B02-A41E-70D0B8CC6F94}"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111192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457200" y="1600200"/>
            <a:ext cx="4038600" cy="4525963"/>
          </a:xfrm>
        </p:spPr>
        <p:txBody>
          <a:bodyPr/>
          <a:lstStyle/>
          <a:p>
            <a:pPr lvl="0"/>
            <a:endParaRPr lang="en-US" noProof="0" dirty="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p:txBody>
          <a:bodyPr/>
          <a:lstStyle>
            <a:lvl1pPr>
              <a:defRPr/>
            </a:lvl1pPr>
          </a:lstStyle>
          <a:p>
            <a:pPr>
              <a:defRPr/>
            </a:pPr>
            <a:fld id="{D71AB8C6-55C4-43C8-A1FC-D863A2031536}"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659001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pPr>
              <a:defRPr/>
            </a:pPr>
            <a:endParaRPr lang="en-US">
              <a:solidFill>
                <a:srgbClr val="FFFFFF"/>
              </a:solidFill>
            </a:endParaRPr>
          </a:p>
        </p:txBody>
      </p:sp>
      <p:sp>
        <p:nvSpPr>
          <p:cNvPr id="6" name="Rectangle 5"/>
          <p:cNvSpPr>
            <a:spLocks noGrp="1" noChangeArrowheads="1"/>
          </p:cNvSpPr>
          <p:nvPr>
            <p:ph type="ftr" sz="quarter" idx="11"/>
          </p:nvPr>
        </p:nvSpPr>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p:txBody>
          <a:bodyPr/>
          <a:lstStyle>
            <a:lvl1pPr>
              <a:defRPr/>
            </a:lvl1pPr>
          </a:lstStyle>
          <a:p>
            <a:pPr>
              <a:defRPr/>
            </a:pPr>
            <a:fld id="{B42BAFAB-9BA2-47A5-AACD-5AF81666A6BA}"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3651927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2130425"/>
            <a:ext cx="7772400" cy="1470025"/>
          </a:xfrm>
        </p:spPr>
        <p:txBody>
          <a:bodyPr/>
          <a:lstStyle>
            <a:lvl1pPr>
              <a:defRPr sz="4000"/>
            </a:lvl1pPr>
          </a:lstStyle>
          <a:p>
            <a:r>
              <a:rPr lang="en-US"/>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4" name="Rectangle 3"/>
          <p:cNvSpPr>
            <a:spLocks noGrp="1" noChangeArrowheads="1"/>
          </p:cNvSpPr>
          <p:nvPr>
            <p:ph type="ftr" sz="quarter" idx="10"/>
          </p:nvPr>
        </p:nvSpPr>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2502759256"/>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3671845700"/>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848126108"/>
      </p:ext>
    </p:extLst>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2380242120"/>
      </p:ext>
    </p:extLst>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2042040932"/>
      </p:ext>
    </p:extLst>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903855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59D46EA7-A379-41A7-B910-4B8FFA0981CF}" type="datetimeFigureOut">
              <a:rPr lang="en-US">
                <a:solidFill>
                  <a:srgbClr val="FFFFFF"/>
                </a:solidFill>
              </a:rPr>
              <a:pPr>
                <a:defRPr/>
              </a:pPr>
              <a:t>2/9/2012</a:t>
            </a:fld>
            <a:endParaRPr lang="en-US" dirty="0">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8873832-C037-4242-8F29-A596B09866E4}"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32610910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1366752228"/>
      </p:ext>
    </p:extLst>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806282162"/>
      </p:ext>
    </p:extLst>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2402789024"/>
      </p:ext>
    </p:extLst>
  </p:cSld>
  <p:clrMapOvr>
    <a:masterClrMapping/>
  </p:clrMapOvr>
  <p:transition>
    <p:wipe dir="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4021442053"/>
      </p:ext>
    </p:extLst>
  </p:cSld>
  <p:clrMapOvr>
    <a:masterClrMapping/>
  </p:clrMapOvr>
  <p:transition>
    <p:wipe dir="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3183297360"/>
      </p:ext>
    </p:extLst>
  </p:cSld>
  <p:clrMapOvr>
    <a:masterClrMapping/>
  </p:clrMapOvr>
  <p:transition>
    <p:wipe dir="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dirty="0" smtClean="0"/>
          </a:p>
        </p:txBody>
      </p:sp>
      <p:sp>
        <p:nvSpPr>
          <p:cNvPr id="4"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296792473"/>
      </p:ext>
    </p:extLst>
  </p:cSld>
  <p:clrMapOvr>
    <a:masterClrMapping/>
  </p:clrMapOvr>
  <p:transition>
    <p:wipe dir="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pPr lvl="0"/>
            <a:endParaRPr lang="en-US" noProof="0" dirty="0" smtClean="0"/>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3887528523"/>
      </p:ext>
    </p:extLst>
  </p:cSld>
  <p:clrMapOvr>
    <a:masterClrMapping/>
  </p:clrMapOvr>
  <p:transition>
    <p:wipe dir="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3330616250"/>
      </p:ext>
    </p:extLst>
  </p:cSld>
  <p:clrMapOvr>
    <a:masterClrMapping/>
  </p:clrMapOvr>
  <p:transition>
    <p:wipe dir="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2948970467"/>
      </p:ext>
    </p:extLst>
  </p:cSld>
  <p:clrMapOvr>
    <a:masterClrMapping/>
  </p:clrMapOvr>
  <p:transition>
    <p:wipe dir="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chartAndTx">
  <p:cSld name="Title, Ch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594079" y="73025"/>
            <a:ext cx="8226778" cy="977900"/>
          </a:xfrm>
        </p:spPr>
        <p:txBody>
          <a:bodyPr/>
          <a:lstStyle/>
          <a:p>
            <a:r>
              <a:rPr lang="en-US" smtClean="0"/>
              <a:t>Click to edit Master title style</a:t>
            </a:r>
            <a:endParaRPr lang="en-US"/>
          </a:p>
        </p:txBody>
      </p:sp>
      <p:sp>
        <p:nvSpPr>
          <p:cNvPr id="3" name="Chart Placeholder 2"/>
          <p:cNvSpPr>
            <a:spLocks noGrp="1"/>
          </p:cNvSpPr>
          <p:nvPr>
            <p:ph type="chart" sz="half" idx="1"/>
          </p:nvPr>
        </p:nvSpPr>
        <p:spPr>
          <a:xfrm>
            <a:off x="594078" y="1206500"/>
            <a:ext cx="4045655" cy="4584700"/>
          </a:xfrm>
        </p:spPr>
        <p:txBody>
          <a:bodyPr/>
          <a:lstStyle/>
          <a:p>
            <a:pPr lvl="0"/>
            <a:endParaRPr lang="en-US" noProof="0" smtClean="0"/>
          </a:p>
        </p:txBody>
      </p:sp>
      <p:sp>
        <p:nvSpPr>
          <p:cNvPr id="4" name="Text Placeholder 3"/>
          <p:cNvSpPr>
            <a:spLocks noGrp="1"/>
          </p:cNvSpPr>
          <p:nvPr>
            <p:ph type="body" sz="half" idx="2"/>
          </p:nvPr>
        </p:nvSpPr>
        <p:spPr>
          <a:xfrm>
            <a:off x="4775200" y="1206500"/>
            <a:ext cx="4045656" cy="4584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8"/>
          <p:cNvSpPr>
            <a:spLocks noGrp="1" noChangeArrowheads="1"/>
          </p:cNvSpPr>
          <p:nvPr>
            <p:ph type="ftr" sz="quarter" idx="10"/>
          </p:nvPr>
        </p:nvSpPr>
        <p:spPr>
          <a:ln/>
        </p:spPr>
        <p:txBody>
          <a:bodyPr/>
          <a:lstStyle>
            <a:lvl1pPr>
              <a:defRPr/>
            </a:lvl1pPr>
          </a:lstStyle>
          <a:p>
            <a:pPr>
              <a:defRPr/>
            </a:pPr>
            <a:endParaRPr lang="en-US">
              <a:solidFill>
                <a:srgbClr val="FFFFFF"/>
              </a:solidFill>
            </a:endParaRPr>
          </a:p>
        </p:txBody>
      </p:sp>
    </p:spTree>
    <p:extLst>
      <p:ext uri="{BB962C8B-B14F-4D97-AF65-F5344CB8AC3E}">
        <p14:creationId xmlns:p14="http://schemas.microsoft.com/office/powerpoint/2010/main" val="3495674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AA5D8B40-0D19-482B-9CEA-FF026AD60478}" type="datetimeFigureOut">
              <a:rPr lang="en-US">
                <a:solidFill>
                  <a:srgbClr val="FFFFFF"/>
                </a:solidFill>
              </a:rPr>
              <a:pPr>
                <a:defRPr/>
              </a:pPr>
              <a:t>2/9/2012</a:t>
            </a:fld>
            <a:endParaRPr lang="en-US" dirty="0">
              <a:solidFill>
                <a:srgbClr val="FFFFFF"/>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B04C226-C082-41CA-97ED-5FDB2E926AAB}"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3072488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58B0C1C-447C-402A-A7FC-08F62E3CF92B}" type="datetimeFigureOut">
              <a:rPr lang="en-US">
                <a:solidFill>
                  <a:srgbClr val="000000"/>
                </a:solidFill>
              </a:rPr>
              <a:pPr>
                <a:defRPr/>
              </a:pPr>
              <a:t>2/9/2012</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B4D8F6A-DEEE-42BF-B8CE-B46BE1190F91}"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0443923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7750BD33-0E6E-4D4C-A367-0F4BE2D51FD5}" type="datetimeFigureOut">
              <a:rPr lang="en-US">
                <a:solidFill>
                  <a:srgbClr val="000000"/>
                </a:solidFill>
              </a:rPr>
              <a:pPr>
                <a:defRPr/>
              </a:pPr>
              <a:t>2/9/2012</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EBFC0C2-3B6F-42D7-BCBA-3A90BC35EDE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7389509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4DBBF997-30CF-497F-80F5-E377FDB9BCF3}" type="datetimeFigureOut">
              <a:rPr lang="en-US">
                <a:solidFill>
                  <a:srgbClr val="000000"/>
                </a:solidFill>
              </a:rPr>
              <a:pPr>
                <a:defRPr/>
              </a:pPr>
              <a:t>2/9/2012</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D689345-8C93-4A61-8669-E341131B33C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173494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36B4CCAA-C91F-4D39-A06F-06DA531EB9CA}" type="datetimeFigureOut">
              <a:rPr lang="en-US">
                <a:solidFill>
                  <a:srgbClr val="000000"/>
                </a:solidFill>
              </a:rPr>
              <a:pPr>
                <a:defRPr/>
              </a:pPr>
              <a:t>2/9/2012</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4A2F61BF-ED5A-45EE-AC95-7D78DF89DF2F}"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57227865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691F0D93-D4EC-423C-8432-AB8D3C6B2DFF}" type="datetimeFigureOut">
              <a:rPr lang="en-US">
                <a:solidFill>
                  <a:srgbClr val="000000"/>
                </a:solidFill>
              </a:rPr>
              <a:pPr>
                <a:defRPr/>
              </a:pPr>
              <a:t>2/9/2012</a:t>
            </a:fld>
            <a:endParaRPr lang="en-US" dirty="0">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168B8F9-128D-455F-B8F8-35CE9F5E94A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788201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BFB62DD8-4F32-419D-9358-271D594AD908}" type="datetimeFigureOut">
              <a:rPr lang="en-US">
                <a:solidFill>
                  <a:srgbClr val="000000"/>
                </a:solidFill>
              </a:rPr>
              <a:pPr>
                <a:defRPr/>
              </a:pPr>
              <a:t>2/9/2012</a:t>
            </a:fld>
            <a:endParaRPr lang="en-US" dirty="0">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EBB958D4-88AE-46F5-8F99-0375081A9FB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1882569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E25C70B-B52A-40FE-A323-0D7551A01AE2}" type="datetimeFigureOut">
              <a:rPr lang="en-US">
                <a:solidFill>
                  <a:srgbClr val="000000"/>
                </a:solidFill>
              </a:rPr>
              <a:pPr>
                <a:defRPr/>
              </a:pPr>
              <a:t>2/9/2012</a:t>
            </a:fld>
            <a:endParaRPr lang="en-US" dirty="0">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0B023590-8B1F-4387-AB08-34F7A3EE5BFD}"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204681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ACBB64A-8862-422B-B931-2A6014C2C9FC}" type="datetimeFigureOut">
              <a:rPr lang="en-US">
                <a:solidFill>
                  <a:srgbClr val="000000"/>
                </a:solidFill>
              </a:rPr>
              <a:pPr>
                <a:defRPr/>
              </a:pPr>
              <a:t>2/9/2012</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9ECAF55-D55E-4CAC-BA02-27329025B8F5}"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3126675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35C8777A-BCB2-46E7-A47E-008FB9653CF1}" type="datetimeFigureOut">
              <a:rPr lang="en-US">
                <a:solidFill>
                  <a:srgbClr val="000000"/>
                </a:solidFill>
              </a:rPr>
              <a:pPr>
                <a:defRPr/>
              </a:pPr>
              <a:t>2/9/2012</a:t>
            </a:fld>
            <a:endParaRPr lang="en-US" dirty="0">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AF78CDE-C411-43A7-B9B6-D4CAB93794A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449849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60AF6C8C-487D-4F5C-AF07-2F1D2D5EE76E}" type="datetimeFigureOut">
              <a:rPr lang="en-US">
                <a:solidFill>
                  <a:srgbClr val="000000"/>
                </a:solidFill>
              </a:rPr>
              <a:pPr>
                <a:defRPr/>
              </a:pPr>
              <a:t>2/9/2012</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9B7E6CC-8A91-49F2-AA7B-EB6B1467F946}"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8042880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fld id="{E9BC5DE2-78AA-4C53-9861-E44A62EC723A}" type="datetimeFigureOut">
              <a:rPr lang="en-US">
                <a:solidFill>
                  <a:srgbClr val="FFFFFF"/>
                </a:solidFill>
              </a:rPr>
              <a:pPr>
                <a:defRPr/>
              </a:pPr>
              <a:t>2/9/2012</a:t>
            </a:fld>
            <a:endParaRPr lang="en-US" dirty="0">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6D5C428-F37B-489B-B69C-CB78F325BBBD}"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79577607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fld id="{CCF249C6-09B3-4312-BB66-2B2FAB814AD2}" type="datetimeFigureOut">
              <a:rPr lang="en-US">
                <a:solidFill>
                  <a:srgbClr val="000000"/>
                </a:solidFill>
              </a:rPr>
              <a:pPr>
                <a:defRPr/>
              </a:pPr>
              <a:t>2/9/2012</a:t>
            </a:fld>
            <a:endParaRPr lang="en-US" dirty="0">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5A18872-E841-4146-9680-046DEC47D99C}"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1933182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36A11E4-1C68-47E7-95B9-D2C93F359AB2}"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8182789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48E1FEE-7D2E-4CA6-893F-160526420B7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0585272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E16BDC5-FD03-4011-86CF-53857B4F7B07}"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9195797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E939217-1E40-4E3C-A95C-4AF66AEC2A2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12411388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0E0235C8-0E61-40C3-9B6B-02F10FA0B1F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6993371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892B78B0-7BCB-4330-9FE4-445910EF9B7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892103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2B190D7-01FA-44D1-A20C-E1E40D928CC4}"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142653733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D2AF325-FE9C-4E15-BC6E-FFD1B1568549}"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55418747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F9FF385B-F09A-4232-BBA4-AD0D0D5FD2EB}"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2597033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fld id="{C7C61462-DDA4-4612-9D68-AA5AA1391B28}" type="datetimeFigureOut">
              <a:rPr lang="en-US">
                <a:solidFill>
                  <a:srgbClr val="FFFFFF"/>
                </a:solidFill>
              </a:rPr>
              <a:pPr>
                <a:defRPr/>
              </a:pPr>
              <a:t>2/9/2012</a:t>
            </a:fld>
            <a:endParaRPr lang="en-US" dirty="0">
              <a:solidFill>
                <a:srgbClr val="FFFFFF"/>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A3565A0A-E8F7-433F-903A-26998A9DF393}"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76886935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C22BDCB-19C4-4423-AB6F-128B0B851D9A}"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31514685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EB449EB-3A56-4253-8872-DA241B8E3078}" type="slidenum">
              <a:rPr lang="en-US">
                <a:solidFill>
                  <a:srgbClr val="000000"/>
                </a:solidFill>
              </a:rPr>
              <a:pPr>
                <a:defRPr/>
              </a:pPr>
              <a:t>‹#›</a:t>
            </a:fld>
            <a:endParaRPr lang="en-US" dirty="0">
              <a:solidFill>
                <a:srgbClr val="000000"/>
              </a:solidFill>
            </a:endParaRPr>
          </a:p>
        </p:txBody>
      </p:sp>
    </p:spTree>
    <p:extLst>
      <p:ext uri="{BB962C8B-B14F-4D97-AF65-F5344CB8AC3E}">
        <p14:creationId xmlns:p14="http://schemas.microsoft.com/office/powerpoint/2010/main" val="3942069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fld id="{AC0F53A5-28AF-4008-91D4-709BCCCDA12C}" type="datetimeFigureOut">
              <a:rPr lang="en-US">
                <a:solidFill>
                  <a:srgbClr val="FFFFFF"/>
                </a:solidFill>
              </a:rPr>
              <a:pPr>
                <a:defRPr/>
              </a:pPr>
              <a:t>2/9/2012</a:t>
            </a:fld>
            <a:endParaRPr lang="en-US" dirty="0">
              <a:solidFill>
                <a:srgbClr val="FFFFFF"/>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4341092B-27F6-4BA8-AB03-97BFE126EEDD}"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4089954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DC0516AB-3B16-4D2E-B659-D5B20E0AC65E}" type="datetimeFigureOut">
              <a:rPr lang="en-US">
                <a:solidFill>
                  <a:srgbClr val="FFFFFF"/>
                </a:solidFill>
              </a:rPr>
              <a:pPr>
                <a:defRPr/>
              </a:pPr>
              <a:t>2/9/2012</a:t>
            </a:fld>
            <a:endParaRPr lang="en-US" dirty="0">
              <a:solidFill>
                <a:srgbClr val="FFFFFF"/>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FBB22521-72D8-4E59-B389-CFA32D9684C8}"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40060650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7AC7B71-50B6-4A29-846B-DBACEF0AF064}" type="datetimeFigureOut">
              <a:rPr lang="en-US">
                <a:solidFill>
                  <a:srgbClr val="FFFFFF"/>
                </a:solidFill>
              </a:rPr>
              <a:pPr>
                <a:defRPr/>
              </a:pPr>
              <a:t>2/9/2012</a:t>
            </a:fld>
            <a:endParaRPr lang="en-US" dirty="0">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9530F3A7-3414-45F6-A8B0-558B519263E1}"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212477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571F112-E4D6-444C-8084-F46BD06398A7}" type="datetimeFigureOut">
              <a:rPr lang="en-US">
                <a:solidFill>
                  <a:srgbClr val="FFFFFF"/>
                </a:solidFill>
              </a:rPr>
              <a:pPr>
                <a:defRPr/>
              </a:pPr>
              <a:t>2/9/2012</a:t>
            </a:fld>
            <a:endParaRPr lang="en-US" dirty="0">
              <a:solidFill>
                <a:srgbClr val="FFFFFF"/>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0B94DFD-A4E8-49E5-8333-B5C4EE79170A}" type="slidenum">
              <a:rPr lang="en-US">
                <a:solidFill>
                  <a:srgbClr val="FFFFFF"/>
                </a:solidFill>
              </a:rPr>
              <a:pPr>
                <a:defRPr/>
              </a:pPr>
              <a:t>‹#›</a:t>
            </a:fld>
            <a:endParaRPr lang="en-US" dirty="0">
              <a:solidFill>
                <a:srgbClr val="FFFFFF"/>
              </a:solidFill>
            </a:endParaRPr>
          </a:p>
        </p:txBody>
      </p:sp>
    </p:spTree>
    <p:extLst>
      <p:ext uri="{BB962C8B-B14F-4D97-AF65-F5344CB8AC3E}">
        <p14:creationId xmlns:p14="http://schemas.microsoft.com/office/powerpoint/2010/main" val="7624250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theme" Target="../theme/theme3.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12" Type="http://schemas.openxmlformats.org/officeDocument/2006/relationships/theme" Target="../theme/theme4.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0" Type="http://schemas.openxmlformats.org/officeDocument/2006/relationships/slideLayout" Target="../slideLayouts/slideLayout50.xml"/><Relationship Id="rId4" Type="http://schemas.openxmlformats.org/officeDocument/2006/relationships/slideLayout" Target="../slideLayouts/slideLayout44.xml"/><Relationship Id="rId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993366"/>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171"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2256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latin typeface="Arial" pitchFamily="34" charset="0"/>
                <a:cs typeface="Arial" pitchFamily="34" charset="0"/>
              </a:defRPr>
            </a:lvl1pPr>
          </a:lstStyle>
          <a:p>
            <a:pPr fontAlgn="base">
              <a:spcAft>
                <a:spcPct val="0"/>
              </a:spcAft>
              <a:defRPr/>
            </a:pPr>
            <a:fld id="{EA1FFA1D-0AC7-42EA-843F-9DBEEFB81181}" type="datetimeFigureOut">
              <a:rPr lang="en-US">
                <a:solidFill>
                  <a:srgbClr val="FFFFFF"/>
                </a:solidFill>
              </a:rPr>
              <a:pPr fontAlgn="base">
                <a:spcAft>
                  <a:spcPct val="0"/>
                </a:spcAft>
                <a:defRPr/>
              </a:pPr>
              <a:t>2/9/2012</a:t>
            </a:fld>
            <a:endParaRPr lang="en-US" dirty="0">
              <a:solidFill>
                <a:srgbClr val="FFFFFF"/>
              </a:solidFill>
            </a:endParaRPr>
          </a:p>
        </p:txBody>
      </p:sp>
      <p:sp>
        <p:nvSpPr>
          <p:cNvPr id="32256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latin typeface="Arial" pitchFamily="34" charset="0"/>
                <a:cs typeface="Arial" pitchFamily="34" charset="0"/>
              </a:defRPr>
            </a:lvl1pPr>
          </a:lstStyle>
          <a:p>
            <a:pPr fontAlgn="base">
              <a:spcAft>
                <a:spcPct val="0"/>
              </a:spcAft>
              <a:defRPr/>
            </a:pPr>
            <a:endParaRPr lang="en-US">
              <a:solidFill>
                <a:srgbClr val="FFFFFF"/>
              </a:solidFill>
            </a:endParaRPr>
          </a:p>
        </p:txBody>
      </p:sp>
      <p:sp>
        <p:nvSpPr>
          <p:cNvPr id="32256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solidFill>
                  <a:schemeClr val="tx1"/>
                </a:solidFill>
                <a:latin typeface="Arial" pitchFamily="34" charset="0"/>
                <a:cs typeface="Arial" pitchFamily="34" charset="0"/>
              </a:defRPr>
            </a:lvl1pPr>
          </a:lstStyle>
          <a:p>
            <a:pPr fontAlgn="base">
              <a:spcAft>
                <a:spcPct val="0"/>
              </a:spcAft>
              <a:defRPr/>
            </a:pPr>
            <a:fld id="{EF4C7381-2DCF-4637-961B-B893EA6A39AD}" type="slidenum">
              <a:rPr lang="en-US">
                <a:solidFill>
                  <a:srgbClr val="FFFFFF"/>
                </a:solidFill>
              </a:rPr>
              <a:pPr fontAlgn="base">
                <a:spcAft>
                  <a:spcPct val="0"/>
                </a:spcAft>
                <a:defRPr/>
              </a:pPr>
              <a:t>‹#›</a:t>
            </a:fld>
            <a:endParaRPr lang="en-US" dirty="0">
              <a:solidFill>
                <a:srgbClr val="FFFFFF"/>
              </a:solidFill>
            </a:endParaRPr>
          </a:p>
        </p:txBody>
      </p:sp>
      <p:sp>
        <p:nvSpPr>
          <p:cNvPr id="322567" name="Line 7"/>
          <p:cNvSpPr>
            <a:spLocks noChangeShapeType="1"/>
          </p:cNvSpPr>
          <p:nvPr userDrawn="1"/>
        </p:nvSpPr>
        <p:spPr bwMode="auto">
          <a:xfrm>
            <a:off x="457200" y="1514475"/>
            <a:ext cx="8229600" cy="0"/>
          </a:xfrm>
          <a:prstGeom prst="line">
            <a:avLst/>
          </a:prstGeom>
          <a:noFill/>
          <a:ln w="28575">
            <a:solidFill>
              <a:schemeClr val="tx1"/>
            </a:solidFill>
            <a:round/>
            <a:headEnd/>
            <a:tailEnd/>
          </a:ln>
          <a:effectLst/>
        </p:spPr>
        <p:txBody>
          <a:bodyPr/>
          <a:lstStyle/>
          <a:p>
            <a:pPr fontAlgn="base">
              <a:spcBef>
                <a:spcPct val="50000"/>
              </a:spcBef>
              <a:spcAft>
                <a:spcPct val="0"/>
              </a:spcAft>
              <a:defRPr/>
            </a:pPr>
            <a:endParaRPr lang="en-US" sz="1200" dirty="0">
              <a:solidFill>
                <a:srgbClr val="FFFF00"/>
              </a:solidFill>
              <a:cs typeface="Arial" pitchFamily="34" charset="0"/>
            </a:endParaRPr>
          </a:p>
        </p:txBody>
      </p:sp>
    </p:spTree>
    <p:extLst>
      <p:ext uri="{BB962C8B-B14F-4D97-AF65-F5344CB8AC3E}">
        <p14:creationId xmlns:p14="http://schemas.microsoft.com/office/powerpoint/2010/main" val="4247141153"/>
      </p:ext>
    </p:extLst>
  </p:cSld>
  <p:clrMap bg1="dk2" tx1="lt1" bg2="dk1"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rtl="0" eaLnBrk="0" fontAlgn="base" hangingPunct="0">
        <a:spcBef>
          <a:spcPct val="0"/>
        </a:spcBef>
        <a:spcAft>
          <a:spcPct val="0"/>
        </a:spcAft>
        <a:defRPr sz="4000" b="1">
          <a:solidFill>
            <a:srgbClr val="FFFF00"/>
          </a:solidFill>
          <a:latin typeface="+mj-lt"/>
          <a:ea typeface="+mj-ea"/>
          <a:cs typeface="+mj-cs"/>
        </a:defRPr>
      </a:lvl1pPr>
      <a:lvl2pPr algn="ctr" rtl="0" eaLnBrk="0" fontAlgn="base" hangingPunct="0">
        <a:spcBef>
          <a:spcPct val="0"/>
        </a:spcBef>
        <a:spcAft>
          <a:spcPct val="0"/>
        </a:spcAft>
        <a:defRPr sz="4000" b="1">
          <a:solidFill>
            <a:srgbClr val="FFFF00"/>
          </a:solidFill>
          <a:latin typeface="Arial" pitchFamily="34" charset="0"/>
        </a:defRPr>
      </a:lvl2pPr>
      <a:lvl3pPr algn="ctr" rtl="0" eaLnBrk="0" fontAlgn="base" hangingPunct="0">
        <a:spcBef>
          <a:spcPct val="0"/>
        </a:spcBef>
        <a:spcAft>
          <a:spcPct val="0"/>
        </a:spcAft>
        <a:defRPr sz="4000" b="1">
          <a:solidFill>
            <a:srgbClr val="FFFF00"/>
          </a:solidFill>
          <a:latin typeface="Arial" pitchFamily="34" charset="0"/>
        </a:defRPr>
      </a:lvl3pPr>
      <a:lvl4pPr algn="ctr" rtl="0" eaLnBrk="0" fontAlgn="base" hangingPunct="0">
        <a:spcBef>
          <a:spcPct val="0"/>
        </a:spcBef>
        <a:spcAft>
          <a:spcPct val="0"/>
        </a:spcAft>
        <a:defRPr sz="4000" b="1">
          <a:solidFill>
            <a:srgbClr val="FFFF00"/>
          </a:solidFill>
          <a:latin typeface="Arial" pitchFamily="34" charset="0"/>
        </a:defRPr>
      </a:lvl4pPr>
      <a:lvl5pPr algn="ctr" rtl="0" eaLnBrk="0" fontAlgn="base" hangingPunct="0">
        <a:spcBef>
          <a:spcPct val="0"/>
        </a:spcBef>
        <a:spcAft>
          <a:spcPct val="0"/>
        </a:spcAft>
        <a:defRPr sz="4000" b="1">
          <a:solidFill>
            <a:srgbClr val="FFFF00"/>
          </a:solidFill>
          <a:latin typeface="Arial" pitchFamily="34" charset="0"/>
        </a:defRPr>
      </a:lvl5pPr>
      <a:lvl6pPr marL="457200" algn="ctr" rtl="0" fontAlgn="base">
        <a:spcBef>
          <a:spcPct val="0"/>
        </a:spcBef>
        <a:spcAft>
          <a:spcPct val="0"/>
        </a:spcAft>
        <a:defRPr sz="4000" b="1">
          <a:solidFill>
            <a:srgbClr val="FFFF00"/>
          </a:solidFill>
          <a:latin typeface="Arial" pitchFamily="34" charset="0"/>
        </a:defRPr>
      </a:lvl6pPr>
      <a:lvl7pPr marL="914400" algn="ctr" rtl="0" fontAlgn="base">
        <a:spcBef>
          <a:spcPct val="0"/>
        </a:spcBef>
        <a:spcAft>
          <a:spcPct val="0"/>
        </a:spcAft>
        <a:defRPr sz="4000" b="1">
          <a:solidFill>
            <a:srgbClr val="FFFF00"/>
          </a:solidFill>
          <a:latin typeface="Arial" pitchFamily="34" charset="0"/>
        </a:defRPr>
      </a:lvl7pPr>
      <a:lvl8pPr marL="1371600" algn="ctr" rtl="0" fontAlgn="base">
        <a:spcBef>
          <a:spcPct val="0"/>
        </a:spcBef>
        <a:spcAft>
          <a:spcPct val="0"/>
        </a:spcAft>
        <a:defRPr sz="4000" b="1">
          <a:solidFill>
            <a:srgbClr val="FFFF00"/>
          </a:solidFill>
          <a:latin typeface="Arial" pitchFamily="34" charset="0"/>
        </a:defRPr>
      </a:lvl8pPr>
      <a:lvl9pPr marL="1828800" algn="ctr" rtl="0" fontAlgn="base">
        <a:spcBef>
          <a:spcPct val="0"/>
        </a:spcBef>
        <a:spcAft>
          <a:spcPct val="0"/>
        </a:spcAft>
        <a:defRPr sz="4000" b="1">
          <a:solidFill>
            <a:srgbClr val="FFFF00"/>
          </a:solidFill>
          <a:latin typeface="Arial" pitchFamily="34" charset="0"/>
        </a:defRPr>
      </a:lvl9pPr>
    </p:titleStyle>
    <p:bodyStyle>
      <a:lvl1pPr marL="342900" indent="-342900" algn="l" rtl="0" eaLnBrk="0" fontAlgn="base" hangingPunct="0">
        <a:spcBef>
          <a:spcPct val="20000"/>
        </a:spcBef>
        <a:spcAft>
          <a:spcPct val="0"/>
        </a:spcAft>
        <a:buClr>
          <a:srgbClr val="FFFF00"/>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993366"/>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12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1" name="Line 7"/>
          <p:cNvSpPr>
            <a:spLocks noChangeShapeType="1"/>
          </p:cNvSpPr>
          <p:nvPr userDrawn="1"/>
        </p:nvSpPr>
        <p:spPr bwMode="auto">
          <a:xfrm>
            <a:off x="457200" y="1371600"/>
            <a:ext cx="8229600" cy="0"/>
          </a:xfrm>
          <a:prstGeom prst="line">
            <a:avLst/>
          </a:prstGeom>
          <a:noFill/>
          <a:ln w="28575">
            <a:solidFill>
              <a:schemeClr val="bg1"/>
            </a:solidFill>
            <a:round/>
            <a:headEnd/>
            <a:tailEnd/>
          </a:ln>
          <a:effectLst/>
        </p:spPr>
        <p:txBody>
          <a:bodyPr/>
          <a:lstStyle/>
          <a:p>
            <a:pPr fontAlgn="base">
              <a:spcBef>
                <a:spcPct val="50000"/>
              </a:spcBef>
              <a:spcAft>
                <a:spcPct val="0"/>
              </a:spcAft>
              <a:defRPr/>
            </a:pPr>
            <a:endParaRPr lang="en-US" sz="1200" dirty="0">
              <a:solidFill>
                <a:srgbClr val="FFFF00"/>
              </a:solidFill>
            </a:endParaRPr>
          </a:p>
        </p:txBody>
      </p:sp>
      <p:sp>
        <p:nvSpPr>
          <p:cNvPr id="1032" name="Rectangle 8"/>
          <p:cNvSpPr>
            <a:spLocks noGrp="1" noChangeArrowheads="1"/>
          </p:cNvSpPr>
          <p:nvPr>
            <p:ph type="ftr" sz="quarter" idx="3"/>
          </p:nvPr>
        </p:nvSpPr>
        <p:spPr bwMode="auto">
          <a:xfrm>
            <a:off x="228600" y="6400800"/>
            <a:ext cx="5715000" cy="3841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b="1">
                <a:solidFill>
                  <a:schemeClr val="bg1"/>
                </a:solidFill>
                <a:latin typeface="Arial" pitchFamily="34" charset="0"/>
                <a:cs typeface="Arial" pitchFamily="34" charset="0"/>
              </a:defRPr>
            </a:lvl1pPr>
          </a:lstStyle>
          <a:p>
            <a:pPr fontAlgn="base">
              <a:spcAft>
                <a:spcPct val="0"/>
              </a:spcAft>
              <a:defRPr/>
            </a:pPr>
            <a:endParaRPr lang="en-US">
              <a:solidFill>
                <a:srgbClr val="FFFFFF"/>
              </a:solidFill>
            </a:endParaRPr>
          </a:p>
        </p:txBody>
      </p:sp>
    </p:spTree>
    <p:extLst>
      <p:ext uri="{BB962C8B-B14F-4D97-AF65-F5344CB8AC3E}">
        <p14:creationId xmlns:p14="http://schemas.microsoft.com/office/powerpoint/2010/main" val="3143452965"/>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Lst>
  <p:transition>
    <p:wipe dir="r"/>
  </p:transition>
  <p:txStyles>
    <p:titleStyle>
      <a:lvl1pPr algn="ctr" rtl="0" eaLnBrk="0" fontAlgn="base" hangingPunct="0">
        <a:spcBef>
          <a:spcPct val="0"/>
        </a:spcBef>
        <a:spcAft>
          <a:spcPct val="0"/>
        </a:spcAft>
        <a:defRPr sz="3600" b="1">
          <a:solidFill>
            <a:srgbClr val="FFFF00"/>
          </a:solidFill>
          <a:latin typeface="+mj-lt"/>
          <a:ea typeface="+mj-ea"/>
          <a:cs typeface="+mj-cs"/>
        </a:defRPr>
      </a:lvl1pPr>
      <a:lvl2pPr algn="ctr" rtl="0" eaLnBrk="0" fontAlgn="base" hangingPunct="0">
        <a:spcBef>
          <a:spcPct val="0"/>
        </a:spcBef>
        <a:spcAft>
          <a:spcPct val="0"/>
        </a:spcAft>
        <a:defRPr sz="3600" b="1">
          <a:solidFill>
            <a:srgbClr val="FFFF00"/>
          </a:solidFill>
          <a:latin typeface="Arial" pitchFamily="34" charset="0"/>
          <a:cs typeface="Arial" pitchFamily="34" charset="0"/>
        </a:defRPr>
      </a:lvl2pPr>
      <a:lvl3pPr algn="ctr" rtl="0" eaLnBrk="0" fontAlgn="base" hangingPunct="0">
        <a:spcBef>
          <a:spcPct val="0"/>
        </a:spcBef>
        <a:spcAft>
          <a:spcPct val="0"/>
        </a:spcAft>
        <a:defRPr sz="3600" b="1">
          <a:solidFill>
            <a:srgbClr val="FFFF00"/>
          </a:solidFill>
          <a:latin typeface="Arial" pitchFamily="34" charset="0"/>
          <a:cs typeface="Arial" pitchFamily="34" charset="0"/>
        </a:defRPr>
      </a:lvl3pPr>
      <a:lvl4pPr algn="ctr" rtl="0" eaLnBrk="0" fontAlgn="base" hangingPunct="0">
        <a:spcBef>
          <a:spcPct val="0"/>
        </a:spcBef>
        <a:spcAft>
          <a:spcPct val="0"/>
        </a:spcAft>
        <a:defRPr sz="3600" b="1">
          <a:solidFill>
            <a:srgbClr val="FFFF00"/>
          </a:solidFill>
          <a:latin typeface="Arial" pitchFamily="34" charset="0"/>
          <a:cs typeface="Arial" pitchFamily="34" charset="0"/>
        </a:defRPr>
      </a:lvl4pPr>
      <a:lvl5pPr algn="ctr" rtl="0" eaLnBrk="0" fontAlgn="base" hangingPunct="0">
        <a:spcBef>
          <a:spcPct val="0"/>
        </a:spcBef>
        <a:spcAft>
          <a:spcPct val="0"/>
        </a:spcAft>
        <a:defRPr sz="3600" b="1">
          <a:solidFill>
            <a:srgbClr val="FFFF00"/>
          </a:solidFill>
          <a:latin typeface="Arial" pitchFamily="34" charset="0"/>
          <a:cs typeface="Arial" pitchFamily="34" charset="0"/>
        </a:defRPr>
      </a:lvl5pPr>
      <a:lvl6pPr marL="457200" algn="ctr" rtl="0" fontAlgn="base">
        <a:spcBef>
          <a:spcPct val="0"/>
        </a:spcBef>
        <a:spcAft>
          <a:spcPct val="0"/>
        </a:spcAft>
        <a:defRPr sz="3600" b="1">
          <a:solidFill>
            <a:srgbClr val="FFFF00"/>
          </a:solidFill>
          <a:latin typeface="Arial" pitchFamily="34" charset="0"/>
          <a:cs typeface="Arial" pitchFamily="34" charset="0"/>
        </a:defRPr>
      </a:lvl6pPr>
      <a:lvl7pPr marL="914400" algn="ctr" rtl="0" fontAlgn="base">
        <a:spcBef>
          <a:spcPct val="0"/>
        </a:spcBef>
        <a:spcAft>
          <a:spcPct val="0"/>
        </a:spcAft>
        <a:defRPr sz="3600" b="1">
          <a:solidFill>
            <a:srgbClr val="FFFF00"/>
          </a:solidFill>
          <a:latin typeface="Arial" pitchFamily="34" charset="0"/>
          <a:cs typeface="Arial" pitchFamily="34" charset="0"/>
        </a:defRPr>
      </a:lvl7pPr>
      <a:lvl8pPr marL="1371600" algn="ctr" rtl="0" fontAlgn="base">
        <a:spcBef>
          <a:spcPct val="0"/>
        </a:spcBef>
        <a:spcAft>
          <a:spcPct val="0"/>
        </a:spcAft>
        <a:defRPr sz="3600" b="1">
          <a:solidFill>
            <a:srgbClr val="FFFF00"/>
          </a:solidFill>
          <a:latin typeface="Arial" pitchFamily="34" charset="0"/>
          <a:cs typeface="Arial" pitchFamily="34" charset="0"/>
        </a:defRPr>
      </a:lvl8pPr>
      <a:lvl9pPr marL="1828800" algn="ctr" rtl="0" fontAlgn="base">
        <a:spcBef>
          <a:spcPct val="0"/>
        </a:spcBef>
        <a:spcAft>
          <a:spcPct val="0"/>
        </a:spcAft>
        <a:defRPr sz="3600" b="1">
          <a:solidFill>
            <a:srgbClr val="FFFF00"/>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lr>
          <a:srgbClr val="FFFF00"/>
        </a:buClr>
        <a:buChar char="•"/>
        <a:defRPr sz="3200" b="1">
          <a:solidFill>
            <a:schemeClr val="bg1"/>
          </a:solidFill>
          <a:latin typeface="+mn-lt"/>
          <a:ea typeface="+mn-ea"/>
          <a:cs typeface="+mn-cs"/>
        </a:defRPr>
      </a:lvl1pPr>
      <a:lvl2pPr marL="742950" indent="-285750" algn="l" rtl="0" eaLnBrk="0" fontAlgn="base" hangingPunct="0">
        <a:spcBef>
          <a:spcPct val="20000"/>
        </a:spcBef>
        <a:spcAft>
          <a:spcPct val="0"/>
        </a:spcAft>
        <a:buClr>
          <a:srgbClr val="FFFF00"/>
        </a:buClr>
        <a:buChar char="–"/>
        <a:defRPr sz="2800" b="1">
          <a:solidFill>
            <a:schemeClr val="bg1"/>
          </a:solidFill>
          <a:latin typeface="+mn-lt"/>
          <a:cs typeface="+mn-cs"/>
        </a:defRPr>
      </a:lvl2pPr>
      <a:lvl3pPr marL="1143000" indent="-228600" algn="l" rtl="0" eaLnBrk="0" fontAlgn="base" hangingPunct="0">
        <a:spcBef>
          <a:spcPct val="20000"/>
        </a:spcBef>
        <a:spcAft>
          <a:spcPct val="0"/>
        </a:spcAft>
        <a:buClr>
          <a:srgbClr val="FFFF00"/>
        </a:buClr>
        <a:buFont typeface="Arial" charset="0"/>
        <a:buChar char="♦"/>
        <a:defRPr sz="2400" b="1">
          <a:solidFill>
            <a:schemeClr val="bg1"/>
          </a:solidFill>
          <a:latin typeface="+mn-lt"/>
          <a:cs typeface="+mn-cs"/>
        </a:defRPr>
      </a:lvl3pPr>
      <a:lvl4pPr marL="1600200" indent="-228600" algn="l" rtl="0" eaLnBrk="0" fontAlgn="base" hangingPunct="0">
        <a:spcBef>
          <a:spcPct val="20000"/>
        </a:spcBef>
        <a:spcAft>
          <a:spcPct val="0"/>
        </a:spcAft>
        <a:buClr>
          <a:srgbClr val="FFFF00"/>
        </a:buClr>
        <a:buFont typeface="Wingdings" pitchFamily="48" charset="2"/>
        <a:buChar char="§"/>
        <a:defRPr sz="2000" b="1">
          <a:solidFill>
            <a:schemeClr val="bg1"/>
          </a:solidFill>
          <a:latin typeface="+mn-lt"/>
          <a:cs typeface="+mn-cs"/>
        </a:defRPr>
      </a:lvl4pPr>
      <a:lvl5pPr marL="2057400" indent="-228600" algn="l" rtl="0" eaLnBrk="0" fontAlgn="base" hangingPunct="0">
        <a:spcBef>
          <a:spcPct val="20000"/>
        </a:spcBef>
        <a:spcAft>
          <a:spcPct val="0"/>
        </a:spcAft>
        <a:buClr>
          <a:srgbClr val="FFFF00"/>
        </a:buClr>
        <a:buChar char="»"/>
        <a:defRPr sz="2000" b="1">
          <a:solidFill>
            <a:schemeClr val="bg1"/>
          </a:solidFill>
          <a:latin typeface="+mn-lt"/>
          <a:cs typeface="+mn-cs"/>
        </a:defRPr>
      </a:lvl5pPr>
      <a:lvl6pPr marL="2514600" indent="-228600" algn="l" rtl="0" fontAlgn="base">
        <a:spcBef>
          <a:spcPct val="20000"/>
        </a:spcBef>
        <a:spcAft>
          <a:spcPct val="0"/>
        </a:spcAft>
        <a:buClr>
          <a:srgbClr val="FFFF00"/>
        </a:buClr>
        <a:buChar char="»"/>
        <a:defRPr sz="2000" b="1">
          <a:solidFill>
            <a:schemeClr val="bg1"/>
          </a:solidFill>
          <a:latin typeface="+mn-lt"/>
          <a:cs typeface="+mn-cs"/>
        </a:defRPr>
      </a:lvl6pPr>
      <a:lvl7pPr marL="2971800" indent="-228600" algn="l" rtl="0" fontAlgn="base">
        <a:spcBef>
          <a:spcPct val="20000"/>
        </a:spcBef>
        <a:spcAft>
          <a:spcPct val="0"/>
        </a:spcAft>
        <a:buClr>
          <a:srgbClr val="FFFF00"/>
        </a:buClr>
        <a:buChar char="»"/>
        <a:defRPr sz="2000" b="1">
          <a:solidFill>
            <a:schemeClr val="bg1"/>
          </a:solidFill>
          <a:latin typeface="+mn-lt"/>
          <a:cs typeface="+mn-cs"/>
        </a:defRPr>
      </a:lvl7pPr>
      <a:lvl8pPr marL="3429000" indent="-228600" algn="l" rtl="0" fontAlgn="base">
        <a:spcBef>
          <a:spcPct val="20000"/>
        </a:spcBef>
        <a:spcAft>
          <a:spcPct val="0"/>
        </a:spcAft>
        <a:buClr>
          <a:srgbClr val="FFFF00"/>
        </a:buClr>
        <a:buChar char="»"/>
        <a:defRPr sz="2000" b="1">
          <a:solidFill>
            <a:schemeClr val="bg1"/>
          </a:solidFill>
          <a:latin typeface="+mn-lt"/>
          <a:cs typeface="+mn-cs"/>
        </a:defRPr>
      </a:lvl8pPr>
      <a:lvl9pPr marL="3886200" indent="-228600" algn="l" rtl="0" fontAlgn="base">
        <a:spcBef>
          <a:spcPct val="20000"/>
        </a:spcBef>
        <a:spcAft>
          <a:spcPct val="0"/>
        </a:spcAft>
        <a:buClr>
          <a:srgbClr val="FFFF00"/>
        </a:buClr>
        <a:buChar char="»"/>
        <a:defRPr sz="2000" b="1">
          <a:solidFill>
            <a:schemeClr val="bg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993366"/>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43"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21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defRPr>
            </a:lvl1pPr>
          </a:lstStyle>
          <a:p>
            <a:pPr fontAlgn="base">
              <a:spcAft>
                <a:spcPct val="0"/>
              </a:spcAft>
              <a:defRPr/>
            </a:pPr>
            <a:fld id="{0705DBF3-49F0-44A1-9EA9-42FAF1E0B4BC}" type="datetimeFigureOut">
              <a:rPr lang="en-US">
                <a:solidFill>
                  <a:srgbClr val="000000"/>
                </a:solidFill>
                <a:cs typeface="Arial" charset="0"/>
              </a:rPr>
              <a:pPr fontAlgn="base">
                <a:spcAft>
                  <a:spcPct val="0"/>
                </a:spcAft>
                <a:defRPr/>
              </a:pPr>
              <a:t>2/9/2012</a:t>
            </a:fld>
            <a:endParaRPr lang="en-US" dirty="0">
              <a:solidFill>
                <a:srgbClr val="000000"/>
              </a:solidFill>
              <a:cs typeface="Arial" charset="0"/>
            </a:endParaRPr>
          </a:p>
        </p:txBody>
      </p:sp>
      <p:sp>
        <p:nvSpPr>
          <p:cNvPr id="521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defRPr>
            </a:lvl1pPr>
          </a:lstStyle>
          <a:p>
            <a:pPr fontAlgn="base">
              <a:spcAft>
                <a:spcPct val="0"/>
              </a:spcAft>
              <a:defRPr/>
            </a:pPr>
            <a:endParaRPr lang="en-US">
              <a:solidFill>
                <a:srgbClr val="000000"/>
              </a:solidFill>
              <a:cs typeface="Arial" charset="0"/>
            </a:endParaRPr>
          </a:p>
        </p:txBody>
      </p:sp>
      <p:sp>
        <p:nvSpPr>
          <p:cNvPr id="521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solidFill>
                  <a:schemeClr val="tx1"/>
                </a:solidFill>
              </a:defRPr>
            </a:lvl1pPr>
          </a:lstStyle>
          <a:p>
            <a:pPr fontAlgn="base">
              <a:spcAft>
                <a:spcPct val="0"/>
              </a:spcAft>
              <a:defRPr/>
            </a:pPr>
            <a:fld id="{1B7AE772-9941-4A0C-B28A-90A39D83C71F}" type="slidenum">
              <a:rPr lang="en-US">
                <a:solidFill>
                  <a:srgbClr val="000000"/>
                </a:solidFill>
                <a:cs typeface="Arial" charset="0"/>
              </a:rPr>
              <a:pPr fontAlgn="base">
                <a:spcAft>
                  <a:spcPct val="0"/>
                </a:spcAft>
                <a:defRPr/>
              </a:pPr>
              <a:t>‹#›</a:t>
            </a:fld>
            <a:endParaRPr lang="en-US" dirty="0">
              <a:solidFill>
                <a:srgbClr val="000000"/>
              </a:solidFill>
              <a:cs typeface="Arial" charset="0"/>
            </a:endParaRPr>
          </a:p>
        </p:txBody>
      </p:sp>
    </p:spTree>
    <p:extLst>
      <p:ext uri="{BB962C8B-B14F-4D97-AF65-F5344CB8AC3E}">
        <p14:creationId xmlns:p14="http://schemas.microsoft.com/office/powerpoint/2010/main" val="857451380"/>
      </p:ext>
    </p:extLst>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993366"/>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14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30436"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latin typeface="Arial" pitchFamily="34" charset="0"/>
                <a:cs typeface="Arial" pitchFamily="34" charset="0"/>
              </a:defRPr>
            </a:lvl1pPr>
          </a:lstStyle>
          <a:p>
            <a:pPr fontAlgn="base">
              <a:spcAft>
                <a:spcPct val="0"/>
              </a:spcAft>
              <a:defRPr/>
            </a:pPr>
            <a:endParaRPr lang="en-US">
              <a:solidFill>
                <a:srgbClr val="000000"/>
              </a:solidFill>
            </a:endParaRPr>
          </a:p>
        </p:txBody>
      </p:sp>
      <p:sp>
        <p:nvSpPr>
          <p:cNvPr id="53043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latin typeface="Arial" pitchFamily="34" charset="0"/>
                <a:cs typeface="Arial" pitchFamily="34" charset="0"/>
              </a:defRPr>
            </a:lvl1pPr>
          </a:lstStyle>
          <a:p>
            <a:pPr fontAlgn="base">
              <a:spcAft>
                <a:spcPct val="0"/>
              </a:spcAft>
              <a:defRPr/>
            </a:pPr>
            <a:endParaRPr lang="en-US">
              <a:solidFill>
                <a:srgbClr val="000000"/>
              </a:solidFill>
            </a:endParaRPr>
          </a:p>
        </p:txBody>
      </p:sp>
      <p:sp>
        <p:nvSpPr>
          <p:cNvPr id="53043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400">
                <a:solidFill>
                  <a:schemeClr val="tx1"/>
                </a:solidFill>
                <a:latin typeface="Arial" pitchFamily="34" charset="0"/>
                <a:cs typeface="Arial" pitchFamily="34" charset="0"/>
              </a:defRPr>
            </a:lvl1pPr>
          </a:lstStyle>
          <a:p>
            <a:pPr fontAlgn="base">
              <a:spcAft>
                <a:spcPct val="0"/>
              </a:spcAft>
              <a:defRPr/>
            </a:pPr>
            <a:fld id="{2C746D42-CBF7-4803-88F2-90D26450458C}" type="slidenum">
              <a:rPr lang="en-US">
                <a:solidFill>
                  <a:srgbClr val="000000"/>
                </a:solidFill>
              </a:rPr>
              <a:pPr fontAlgn="base">
                <a:spcAft>
                  <a:spcPct val="0"/>
                </a:spcAft>
                <a:defRPr/>
              </a:pPr>
              <a:t>‹#›</a:t>
            </a:fld>
            <a:endParaRPr lang="en-US" dirty="0">
              <a:solidFill>
                <a:srgbClr val="000000"/>
              </a:solidFill>
            </a:endParaRPr>
          </a:p>
        </p:txBody>
      </p:sp>
    </p:spTree>
    <p:extLst>
      <p:ext uri="{BB962C8B-B14F-4D97-AF65-F5344CB8AC3E}">
        <p14:creationId xmlns:p14="http://schemas.microsoft.com/office/powerpoint/2010/main" val="3070181113"/>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txStyles>
    <p:titleStyle>
      <a:lvl1pPr algn="ctr" rtl="0" eaLnBrk="0" fontAlgn="base" hangingPunct="0">
        <a:spcBef>
          <a:spcPct val="0"/>
        </a:spcBef>
        <a:spcAft>
          <a:spcPct val="0"/>
        </a:spcAft>
        <a:defRPr sz="4000" b="1">
          <a:solidFill>
            <a:srgbClr val="FFFF00"/>
          </a:solidFill>
          <a:latin typeface="+mj-lt"/>
          <a:ea typeface="+mj-ea"/>
          <a:cs typeface="+mj-cs"/>
        </a:defRPr>
      </a:lvl1pPr>
      <a:lvl2pPr algn="ctr" rtl="0" eaLnBrk="0" fontAlgn="base" hangingPunct="0">
        <a:spcBef>
          <a:spcPct val="0"/>
        </a:spcBef>
        <a:spcAft>
          <a:spcPct val="0"/>
        </a:spcAft>
        <a:defRPr sz="4000" b="1">
          <a:solidFill>
            <a:srgbClr val="FFFF00"/>
          </a:solidFill>
          <a:latin typeface="Arial" pitchFamily="34" charset="0"/>
        </a:defRPr>
      </a:lvl2pPr>
      <a:lvl3pPr algn="ctr" rtl="0" eaLnBrk="0" fontAlgn="base" hangingPunct="0">
        <a:spcBef>
          <a:spcPct val="0"/>
        </a:spcBef>
        <a:spcAft>
          <a:spcPct val="0"/>
        </a:spcAft>
        <a:defRPr sz="4000" b="1">
          <a:solidFill>
            <a:srgbClr val="FFFF00"/>
          </a:solidFill>
          <a:latin typeface="Arial" pitchFamily="34" charset="0"/>
        </a:defRPr>
      </a:lvl3pPr>
      <a:lvl4pPr algn="ctr" rtl="0" eaLnBrk="0" fontAlgn="base" hangingPunct="0">
        <a:spcBef>
          <a:spcPct val="0"/>
        </a:spcBef>
        <a:spcAft>
          <a:spcPct val="0"/>
        </a:spcAft>
        <a:defRPr sz="4000" b="1">
          <a:solidFill>
            <a:srgbClr val="FFFF00"/>
          </a:solidFill>
          <a:latin typeface="Arial" pitchFamily="34" charset="0"/>
        </a:defRPr>
      </a:lvl4pPr>
      <a:lvl5pPr algn="ctr" rtl="0" eaLnBrk="0" fontAlgn="base" hangingPunct="0">
        <a:spcBef>
          <a:spcPct val="0"/>
        </a:spcBef>
        <a:spcAft>
          <a:spcPct val="0"/>
        </a:spcAft>
        <a:defRPr sz="4000" b="1">
          <a:solidFill>
            <a:srgbClr val="FFFF00"/>
          </a:solidFill>
          <a:latin typeface="Arial" pitchFamily="34" charset="0"/>
        </a:defRPr>
      </a:lvl5pPr>
      <a:lvl6pPr marL="457200" algn="ctr" rtl="0" fontAlgn="base">
        <a:spcBef>
          <a:spcPct val="0"/>
        </a:spcBef>
        <a:spcAft>
          <a:spcPct val="0"/>
        </a:spcAft>
        <a:defRPr sz="4000" b="1">
          <a:solidFill>
            <a:srgbClr val="FFFF00"/>
          </a:solidFill>
          <a:latin typeface="Arial" pitchFamily="34" charset="0"/>
        </a:defRPr>
      </a:lvl6pPr>
      <a:lvl7pPr marL="914400" algn="ctr" rtl="0" fontAlgn="base">
        <a:spcBef>
          <a:spcPct val="0"/>
        </a:spcBef>
        <a:spcAft>
          <a:spcPct val="0"/>
        </a:spcAft>
        <a:defRPr sz="4000" b="1">
          <a:solidFill>
            <a:srgbClr val="FFFF00"/>
          </a:solidFill>
          <a:latin typeface="Arial" pitchFamily="34" charset="0"/>
        </a:defRPr>
      </a:lvl7pPr>
      <a:lvl8pPr marL="1371600" algn="ctr" rtl="0" fontAlgn="base">
        <a:spcBef>
          <a:spcPct val="0"/>
        </a:spcBef>
        <a:spcAft>
          <a:spcPct val="0"/>
        </a:spcAft>
        <a:defRPr sz="4000" b="1">
          <a:solidFill>
            <a:srgbClr val="FFFF00"/>
          </a:solidFill>
          <a:latin typeface="Arial" pitchFamily="34" charset="0"/>
        </a:defRPr>
      </a:lvl8pPr>
      <a:lvl9pPr marL="1828800" algn="ctr" rtl="0" fontAlgn="base">
        <a:spcBef>
          <a:spcPct val="0"/>
        </a:spcBef>
        <a:spcAft>
          <a:spcPct val="0"/>
        </a:spcAft>
        <a:defRPr sz="4000" b="1">
          <a:solidFill>
            <a:srgbClr val="FFFF00"/>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bg1"/>
          </a:solidFill>
          <a:latin typeface="+mn-lt"/>
          <a:ea typeface="+mn-ea"/>
          <a:cs typeface="+mn-cs"/>
        </a:defRPr>
      </a:lvl1pPr>
      <a:lvl2pPr marL="742950" indent="-285750" algn="l" rtl="0" eaLnBrk="0" fontAlgn="base" hangingPunct="0">
        <a:spcBef>
          <a:spcPct val="20000"/>
        </a:spcBef>
        <a:spcAft>
          <a:spcPct val="0"/>
        </a:spcAft>
        <a:buChar char="–"/>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bin"/><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6.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7.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vmlDrawing" Target="../drawings/vmlDrawing1.vml"/><Relationship Id="rId5" Type="http://schemas.openxmlformats.org/officeDocument/2006/relationships/image" Target="../media/image12.emf"/><Relationship Id="rId4" Type="http://schemas.openxmlformats.org/officeDocument/2006/relationships/oleObject" Target="../embeddings/oleObject1.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0.xml"/><Relationship Id="rId1" Type="http://schemas.openxmlformats.org/officeDocument/2006/relationships/slideLayout" Target="../slideLayouts/slideLayout42.xml"/><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smtClean="0"/>
              <a:t>IRON DEFICIENCY ANEMIA</a:t>
            </a:r>
          </a:p>
        </p:txBody>
      </p:sp>
      <p:pic>
        <p:nvPicPr>
          <p:cNvPr id="40963" name="Picture 2" descr="C:\Users\dwittmd\Documents\IV_IRON\imag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998730" y="1981200"/>
            <a:ext cx="7002270" cy="4157663"/>
          </a:xfrm>
          <a:noFill/>
        </p:spPr>
      </p:pic>
    </p:spTree>
    <p:extLst>
      <p:ext uri="{BB962C8B-B14F-4D97-AF65-F5344CB8AC3E}">
        <p14:creationId xmlns:p14="http://schemas.microsoft.com/office/powerpoint/2010/main" val="22508989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6"/>
          <p:cNvSpPr>
            <a:spLocks noGrp="1" noChangeArrowheads="1"/>
          </p:cNvSpPr>
          <p:nvPr>
            <p:ph type="body" idx="1"/>
          </p:nvPr>
        </p:nvSpPr>
        <p:spPr>
          <a:xfrm>
            <a:off x="271463" y="1358900"/>
            <a:ext cx="6096000" cy="4965700"/>
          </a:xfrm>
        </p:spPr>
        <p:txBody>
          <a:bodyPr/>
          <a:lstStyle/>
          <a:p>
            <a:pPr>
              <a:lnSpc>
                <a:spcPct val="90000"/>
              </a:lnSpc>
              <a:buFontTx/>
              <a:buNone/>
            </a:pPr>
            <a:r>
              <a:rPr lang="en-US" smtClean="0"/>
              <a:t>Metabolic</a:t>
            </a:r>
          </a:p>
          <a:p>
            <a:pPr lvl="1">
              <a:lnSpc>
                <a:spcPct val="90000"/>
              </a:lnSpc>
              <a:buFontTx/>
              <a:buNone/>
            </a:pPr>
            <a:r>
              <a:rPr lang="en-US" smtClean="0"/>
              <a:t>Hemoglobin	1800-2500 mg</a:t>
            </a:r>
          </a:p>
          <a:p>
            <a:pPr lvl="1">
              <a:lnSpc>
                <a:spcPct val="90000"/>
              </a:lnSpc>
              <a:buFontTx/>
              <a:buNone/>
            </a:pPr>
            <a:r>
              <a:rPr lang="en-US" smtClean="0"/>
              <a:t>Myoglobin	300-500 mg</a:t>
            </a:r>
          </a:p>
          <a:p>
            <a:pPr>
              <a:lnSpc>
                <a:spcPct val="90000"/>
              </a:lnSpc>
              <a:buFontTx/>
              <a:buNone/>
            </a:pPr>
            <a:r>
              <a:rPr lang="en-US" smtClean="0"/>
              <a:t>Storage</a:t>
            </a:r>
          </a:p>
          <a:p>
            <a:pPr lvl="1">
              <a:lnSpc>
                <a:spcPct val="90000"/>
              </a:lnSpc>
              <a:buFontTx/>
              <a:buNone/>
            </a:pPr>
            <a:r>
              <a:rPr lang="en-US" smtClean="0"/>
              <a:t>Iron storage	0-1000 mg</a:t>
            </a:r>
          </a:p>
          <a:p>
            <a:pPr>
              <a:lnSpc>
                <a:spcPct val="90000"/>
              </a:lnSpc>
              <a:buFontTx/>
              <a:buNone/>
            </a:pPr>
            <a:r>
              <a:rPr lang="en-US" smtClean="0"/>
              <a:t>Transit</a:t>
            </a:r>
          </a:p>
          <a:p>
            <a:pPr lvl="1">
              <a:lnSpc>
                <a:spcPct val="90000"/>
              </a:lnSpc>
              <a:buFontTx/>
              <a:buNone/>
            </a:pPr>
            <a:r>
              <a:rPr lang="en-US" smtClean="0"/>
              <a:t>Serum iron	3 mg</a:t>
            </a:r>
          </a:p>
          <a:p>
            <a:pPr lvl="1">
              <a:lnSpc>
                <a:spcPct val="90000"/>
              </a:lnSpc>
              <a:buFontTx/>
              <a:buNone/>
            </a:pPr>
            <a:endParaRPr lang="en-US" smtClean="0"/>
          </a:p>
          <a:p>
            <a:pPr>
              <a:lnSpc>
                <a:spcPct val="90000"/>
              </a:lnSpc>
              <a:buFontTx/>
              <a:buNone/>
            </a:pPr>
            <a:r>
              <a:rPr lang="en-US" smtClean="0"/>
              <a:t>Total			</a:t>
            </a:r>
            <a:r>
              <a:rPr lang="en-US" sz="2600" smtClean="0"/>
              <a:t>3000-4000 mg</a:t>
            </a:r>
            <a:endParaRPr lang="en-US" smtClean="0"/>
          </a:p>
          <a:p>
            <a:pPr lvl="1">
              <a:lnSpc>
                <a:spcPct val="90000"/>
              </a:lnSpc>
            </a:pPr>
            <a:endParaRPr lang="en-US" smtClean="0"/>
          </a:p>
        </p:txBody>
      </p:sp>
      <p:sp>
        <p:nvSpPr>
          <p:cNvPr id="111620" name="Line 4"/>
          <p:cNvSpPr>
            <a:spLocks noChangeShapeType="1"/>
          </p:cNvSpPr>
          <p:nvPr/>
        </p:nvSpPr>
        <p:spPr bwMode="auto">
          <a:xfrm>
            <a:off x="338138" y="4876800"/>
            <a:ext cx="4132262" cy="0"/>
          </a:xfrm>
          <a:prstGeom prst="line">
            <a:avLst/>
          </a:prstGeom>
          <a:noFill/>
          <a:ln w="38100">
            <a:solidFill>
              <a:schemeClr val="accent1"/>
            </a:solidFill>
            <a:round/>
            <a:headEnd/>
            <a:tailEnd/>
          </a:ln>
          <a:effectLst/>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0180" name="Rectangle 5"/>
          <p:cNvSpPr>
            <a:spLocks noGrp="1" noChangeArrowheads="1"/>
          </p:cNvSpPr>
          <p:nvPr>
            <p:ph type="title"/>
          </p:nvPr>
        </p:nvSpPr>
        <p:spPr>
          <a:xfrm>
            <a:off x="271463" y="73025"/>
            <a:ext cx="8226425" cy="977900"/>
          </a:xfrm>
        </p:spPr>
        <p:txBody>
          <a:bodyPr/>
          <a:lstStyle/>
          <a:p>
            <a:r>
              <a:rPr lang="en-US" smtClean="0"/>
              <a:t>Major Iron Compartments</a:t>
            </a:r>
          </a:p>
        </p:txBody>
      </p:sp>
      <p:grpSp>
        <p:nvGrpSpPr>
          <p:cNvPr id="2" name="Group 9"/>
          <p:cNvGrpSpPr>
            <a:grpSpLocks/>
          </p:cNvGrpSpPr>
          <p:nvPr/>
        </p:nvGrpSpPr>
        <p:grpSpPr bwMode="auto">
          <a:xfrm>
            <a:off x="5237163" y="2436813"/>
            <a:ext cx="3717925" cy="2930525"/>
            <a:chOff x="3840" y="912"/>
            <a:chExt cx="2592" cy="1776"/>
          </a:xfrm>
        </p:grpSpPr>
        <p:pic>
          <p:nvPicPr>
            <p:cNvPr id="50182" name="Picture 7" descr="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40" y="912"/>
              <a:ext cx="2592" cy="1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1624" name="Rectangle 8"/>
            <p:cNvSpPr>
              <a:spLocks noChangeArrowheads="1"/>
            </p:cNvSpPr>
            <p:nvPr/>
          </p:nvSpPr>
          <p:spPr bwMode="auto">
            <a:xfrm>
              <a:off x="3840" y="912"/>
              <a:ext cx="2592" cy="1776"/>
            </a:xfrm>
            <a:prstGeom prst="rect">
              <a:avLst/>
            </a:prstGeom>
            <a:noFill/>
            <a:ln w="25400">
              <a:solidFill>
                <a:schemeClr val="accent1"/>
              </a:solidFill>
              <a:miter lim="800000"/>
              <a:headEnd/>
              <a:tailEnd/>
            </a:ln>
            <a:effectLst/>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grpSp>
    </p:spTree>
    <p:extLst>
      <p:ext uri="{BB962C8B-B14F-4D97-AF65-F5344CB8AC3E}">
        <p14:creationId xmlns:p14="http://schemas.microsoft.com/office/powerpoint/2010/main" val="270235610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subTnLst>
                                    <p:audio>
                                      <p:cMediaNode>
                                        <p:cTn display="0" masterRel="sameClick">
                                          <p:stCondLst>
                                            <p:cond evt="begin" delay="0">
                                              <p:tn val="5"/>
                                            </p:cond>
                                          </p:stCondLst>
                                          <p:endCondLst>
                                            <p:cond evt="onStopAudio" delay="0">
                                              <p:tgtEl>
                                                <p:sldTgt/>
                                              </p:tgtEl>
                                            </p:cond>
                                          </p:endCondLst>
                                        </p:cTn>
                                        <p:tgtEl>
                                          <p:sndTgt r:embed="rId2" name="Camera"/>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ChangeArrowheads="1"/>
          </p:cNvSpPr>
          <p:nvPr/>
        </p:nvSpPr>
        <p:spPr bwMode="auto">
          <a:xfrm>
            <a:off x="685800" y="62484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fontAlgn="base">
              <a:spcBef>
                <a:spcPct val="50000"/>
              </a:spcBef>
              <a:spcAft>
                <a:spcPct val="0"/>
              </a:spcAft>
            </a:pPr>
            <a:endParaRPr lang="en-US" sz="800">
              <a:solidFill>
                <a:srgbClr val="FFFF00"/>
              </a:solidFill>
            </a:endParaRPr>
          </a:p>
        </p:txBody>
      </p:sp>
      <p:sp>
        <p:nvSpPr>
          <p:cNvPr id="51203" name="Rectangle 3"/>
          <p:cNvSpPr>
            <a:spLocks noChangeArrowheads="1"/>
          </p:cNvSpPr>
          <p:nvPr/>
        </p:nvSpPr>
        <p:spPr bwMode="auto">
          <a:xfrm>
            <a:off x="3124200" y="62484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fontAlgn="base">
              <a:spcBef>
                <a:spcPct val="50000"/>
              </a:spcBef>
              <a:spcAft>
                <a:spcPct val="0"/>
              </a:spcAft>
            </a:pPr>
            <a:endParaRPr lang="en-US" sz="800">
              <a:solidFill>
                <a:srgbClr val="FFFF00"/>
              </a:solidFill>
            </a:endParaRPr>
          </a:p>
        </p:txBody>
      </p:sp>
      <p:sp>
        <p:nvSpPr>
          <p:cNvPr id="51204" name="Rectangle 4"/>
          <p:cNvSpPr>
            <a:spLocks noGrp="1" noChangeArrowheads="1"/>
          </p:cNvSpPr>
          <p:nvPr>
            <p:ph type="title" idx="4294967295"/>
          </p:nvPr>
        </p:nvSpPr>
        <p:spPr>
          <a:xfrm>
            <a:off x="593725" y="312738"/>
            <a:ext cx="8226425" cy="677862"/>
          </a:xfrm>
        </p:spPr>
        <p:txBody>
          <a:bodyPr/>
          <a:lstStyle/>
          <a:p>
            <a:pPr eaLnBrk="1" hangingPunct="1"/>
            <a:r>
              <a:rPr lang="en-US" smtClean="0"/>
              <a:t>Iron Intake</a:t>
            </a:r>
          </a:p>
        </p:txBody>
      </p:sp>
      <p:sp>
        <p:nvSpPr>
          <p:cNvPr id="51205" name="Text Box 5"/>
          <p:cNvSpPr txBox="1">
            <a:spLocks noChangeArrowheads="1"/>
          </p:cNvSpPr>
          <p:nvPr/>
        </p:nvSpPr>
        <p:spPr bwMode="auto">
          <a:xfrm>
            <a:off x="0" y="6553200"/>
            <a:ext cx="58674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1600" i="1"/>
              <a:t>Fairweather-Tait S.; Proc Nutrition Society (2004) 63:519-528</a:t>
            </a:r>
          </a:p>
        </p:txBody>
      </p:sp>
      <p:grpSp>
        <p:nvGrpSpPr>
          <p:cNvPr id="51206" name="Group 6"/>
          <p:cNvGrpSpPr>
            <a:grpSpLocks/>
          </p:cNvGrpSpPr>
          <p:nvPr/>
        </p:nvGrpSpPr>
        <p:grpSpPr bwMode="auto">
          <a:xfrm>
            <a:off x="4724400" y="1828800"/>
            <a:ext cx="4267200" cy="3810000"/>
            <a:chOff x="2967" y="1104"/>
            <a:chExt cx="2649" cy="2448"/>
          </a:xfrm>
        </p:grpSpPr>
        <p:sp>
          <p:nvSpPr>
            <p:cNvPr id="51208" name="Freeform 7"/>
            <p:cNvSpPr>
              <a:spLocks/>
            </p:cNvSpPr>
            <p:nvPr/>
          </p:nvSpPr>
          <p:spPr bwMode="auto">
            <a:xfrm>
              <a:off x="4417" y="2176"/>
              <a:ext cx="377" cy="472"/>
            </a:xfrm>
            <a:custGeom>
              <a:avLst/>
              <a:gdLst>
                <a:gd name="T0" fmla="*/ 0 w 424"/>
                <a:gd name="T1" fmla="*/ 288 h 472"/>
                <a:gd name="T2" fmla="*/ 166 w 424"/>
                <a:gd name="T3" fmla="*/ 0 h 472"/>
                <a:gd name="T4" fmla="*/ 166 w 424"/>
                <a:gd name="T5" fmla="*/ 184 h 472"/>
                <a:gd name="T6" fmla="*/ 0 w 424"/>
                <a:gd name="T7" fmla="*/ 472 h 472"/>
                <a:gd name="T8" fmla="*/ 0 w 424"/>
                <a:gd name="T9" fmla="*/ 288 h 472"/>
                <a:gd name="T10" fmla="*/ 0 60000 65536"/>
                <a:gd name="T11" fmla="*/ 0 60000 65536"/>
                <a:gd name="T12" fmla="*/ 0 60000 65536"/>
                <a:gd name="T13" fmla="*/ 0 60000 65536"/>
                <a:gd name="T14" fmla="*/ 0 60000 65536"/>
                <a:gd name="T15" fmla="*/ 0 w 424"/>
                <a:gd name="T16" fmla="*/ 0 h 472"/>
                <a:gd name="T17" fmla="*/ 424 w 424"/>
                <a:gd name="T18" fmla="*/ 472 h 472"/>
              </a:gdLst>
              <a:ahLst/>
              <a:cxnLst>
                <a:cxn ang="T10">
                  <a:pos x="T0" y="T1"/>
                </a:cxn>
                <a:cxn ang="T11">
                  <a:pos x="T2" y="T3"/>
                </a:cxn>
                <a:cxn ang="T12">
                  <a:pos x="T4" y="T5"/>
                </a:cxn>
                <a:cxn ang="T13">
                  <a:pos x="T6" y="T7"/>
                </a:cxn>
                <a:cxn ang="T14">
                  <a:pos x="T8" y="T9"/>
                </a:cxn>
              </a:cxnLst>
              <a:rect l="T15" t="T16" r="T17" b="T18"/>
              <a:pathLst>
                <a:path w="424" h="472">
                  <a:moveTo>
                    <a:pt x="0" y="288"/>
                  </a:moveTo>
                  <a:lnTo>
                    <a:pt x="424" y="0"/>
                  </a:lnTo>
                  <a:lnTo>
                    <a:pt x="424" y="184"/>
                  </a:lnTo>
                  <a:lnTo>
                    <a:pt x="0" y="472"/>
                  </a:lnTo>
                  <a:lnTo>
                    <a:pt x="0" y="288"/>
                  </a:lnTo>
                  <a:close/>
                </a:path>
              </a:pathLst>
            </a:custGeom>
            <a:solidFill>
              <a:srgbClr val="590023"/>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09" name="Freeform 8"/>
            <p:cNvSpPr>
              <a:spLocks/>
            </p:cNvSpPr>
            <p:nvPr/>
          </p:nvSpPr>
          <p:spPr bwMode="auto">
            <a:xfrm>
              <a:off x="4417" y="2088"/>
              <a:ext cx="383" cy="376"/>
            </a:xfrm>
            <a:custGeom>
              <a:avLst/>
              <a:gdLst>
                <a:gd name="T0" fmla="*/ 0 w 431"/>
                <a:gd name="T1" fmla="*/ 0 h 376"/>
                <a:gd name="T2" fmla="*/ 11 w 431"/>
                <a:gd name="T3" fmla="*/ 0 h 376"/>
                <a:gd name="T4" fmla="*/ 20 w 431"/>
                <a:gd name="T5" fmla="*/ 0 h 376"/>
                <a:gd name="T6" fmla="*/ 33 w 431"/>
                <a:gd name="T7" fmla="*/ 0 h 376"/>
                <a:gd name="T8" fmla="*/ 42 w 431"/>
                <a:gd name="T9" fmla="*/ 0 h 376"/>
                <a:gd name="T10" fmla="*/ 49 w 431"/>
                <a:gd name="T11" fmla="*/ 8 h 376"/>
                <a:gd name="T12" fmla="*/ 60 w 431"/>
                <a:gd name="T13" fmla="*/ 8 h 376"/>
                <a:gd name="T14" fmla="*/ 73 w 431"/>
                <a:gd name="T15" fmla="*/ 16 h 376"/>
                <a:gd name="T16" fmla="*/ 80 w 431"/>
                <a:gd name="T17" fmla="*/ 16 h 376"/>
                <a:gd name="T18" fmla="*/ 92 w 431"/>
                <a:gd name="T19" fmla="*/ 24 h 376"/>
                <a:gd name="T20" fmla="*/ 99 w 431"/>
                <a:gd name="T21" fmla="*/ 24 h 376"/>
                <a:gd name="T22" fmla="*/ 108 w 431"/>
                <a:gd name="T23" fmla="*/ 32 h 376"/>
                <a:gd name="T24" fmla="*/ 117 w 431"/>
                <a:gd name="T25" fmla="*/ 40 h 376"/>
                <a:gd name="T26" fmla="*/ 126 w 431"/>
                <a:gd name="T27" fmla="*/ 48 h 376"/>
                <a:gd name="T28" fmla="*/ 135 w 431"/>
                <a:gd name="T29" fmla="*/ 56 h 376"/>
                <a:gd name="T30" fmla="*/ 142 w 431"/>
                <a:gd name="T31" fmla="*/ 56 h 376"/>
                <a:gd name="T32" fmla="*/ 154 w 431"/>
                <a:gd name="T33" fmla="*/ 72 h 376"/>
                <a:gd name="T34" fmla="*/ 160 w 431"/>
                <a:gd name="T35" fmla="*/ 80 h 376"/>
                <a:gd name="T36" fmla="*/ 167 w 431"/>
                <a:gd name="T37" fmla="*/ 88 h 376"/>
                <a:gd name="T38" fmla="*/ 0 w 431"/>
                <a:gd name="T39" fmla="*/ 376 h 376"/>
                <a:gd name="T40" fmla="*/ 0 w 431"/>
                <a:gd name="T41" fmla="*/ 0 h 3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1"/>
                <a:gd name="T64" fmla="*/ 0 h 376"/>
                <a:gd name="T65" fmla="*/ 431 w 431"/>
                <a:gd name="T66" fmla="*/ 376 h 37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1" h="376">
                  <a:moveTo>
                    <a:pt x="0" y="0"/>
                  </a:moveTo>
                  <a:lnTo>
                    <a:pt x="29" y="0"/>
                  </a:lnTo>
                  <a:lnTo>
                    <a:pt x="50" y="0"/>
                  </a:lnTo>
                  <a:lnTo>
                    <a:pt x="85" y="0"/>
                  </a:lnTo>
                  <a:lnTo>
                    <a:pt x="106" y="0"/>
                  </a:lnTo>
                  <a:lnTo>
                    <a:pt x="127" y="8"/>
                  </a:lnTo>
                  <a:lnTo>
                    <a:pt x="156" y="8"/>
                  </a:lnTo>
                  <a:lnTo>
                    <a:pt x="184" y="16"/>
                  </a:lnTo>
                  <a:lnTo>
                    <a:pt x="205" y="16"/>
                  </a:lnTo>
                  <a:lnTo>
                    <a:pt x="233" y="24"/>
                  </a:lnTo>
                  <a:lnTo>
                    <a:pt x="254" y="24"/>
                  </a:lnTo>
                  <a:lnTo>
                    <a:pt x="276" y="32"/>
                  </a:lnTo>
                  <a:lnTo>
                    <a:pt x="304" y="40"/>
                  </a:lnTo>
                  <a:lnTo>
                    <a:pt x="325" y="48"/>
                  </a:lnTo>
                  <a:lnTo>
                    <a:pt x="346" y="56"/>
                  </a:lnTo>
                  <a:lnTo>
                    <a:pt x="367" y="56"/>
                  </a:lnTo>
                  <a:lnTo>
                    <a:pt x="395" y="72"/>
                  </a:lnTo>
                  <a:lnTo>
                    <a:pt x="410" y="80"/>
                  </a:lnTo>
                  <a:lnTo>
                    <a:pt x="431" y="88"/>
                  </a:lnTo>
                  <a:lnTo>
                    <a:pt x="0" y="376"/>
                  </a:lnTo>
                  <a:lnTo>
                    <a:pt x="0" y="0"/>
                  </a:lnTo>
                  <a:close/>
                </a:path>
              </a:pathLst>
            </a:custGeom>
            <a:solidFill>
              <a:srgbClr val="B20045"/>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0" name="Freeform 9"/>
            <p:cNvSpPr>
              <a:spLocks/>
            </p:cNvSpPr>
            <p:nvPr/>
          </p:nvSpPr>
          <p:spPr bwMode="auto">
            <a:xfrm>
              <a:off x="3916" y="2264"/>
              <a:ext cx="501" cy="384"/>
            </a:xfrm>
            <a:custGeom>
              <a:avLst/>
              <a:gdLst>
                <a:gd name="T0" fmla="*/ 219 w 564"/>
                <a:gd name="T1" fmla="*/ 200 h 384"/>
                <a:gd name="T2" fmla="*/ 0 w 564"/>
                <a:gd name="T3" fmla="*/ 0 h 384"/>
                <a:gd name="T4" fmla="*/ 0 w 564"/>
                <a:gd name="T5" fmla="*/ 184 h 384"/>
                <a:gd name="T6" fmla="*/ 219 w 564"/>
                <a:gd name="T7" fmla="*/ 384 h 384"/>
                <a:gd name="T8" fmla="*/ 219 w 564"/>
                <a:gd name="T9" fmla="*/ 200 h 384"/>
                <a:gd name="T10" fmla="*/ 0 60000 65536"/>
                <a:gd name="T11" fmla="*/ 0 60000 65536"/>
                <a:gd name="T12" fmla="*/ 0 60000 65536"/>
                <a:gd name="T13" fmla="*/ 0 60000 65536"/>
                <a:gd name="T14" fmla="*/ 0 60000 65536"/>
                <a:gd name="T15" fmla="*/ 0 w 564"/>
                <a:gd name="T16" fmla="*/ 0 h 384"/>
                <a:gd name="T17" fmla="*/ 564 w 564"/>
                <a:gd name="T18" fmla="*/ 384 h 384"/>
              </a:gdLst>
              <a:ahLst/>
              <a:cxnLst>
                <a:cxn ang="T10">
                  <a:pos x="T0" y="T1"/>
                </a:cxn>
                <a:cxn ang="T11">
                  <a:pos x="T2" y="T3"/>
                </a:cxn>
                <a:cxn ang="T12">
                  <a:pos x="T4" y="T5"/>
                </a:cxn>
                <a:cxn ang="T13">
                  <a:pos x="T6" y="T7"/>
                </a:cxn>
                <a:cxn ang="T14">
                  <a:pos x="T8" y="T9"/>
                </a:cxn>
              </a:cxnLst>
              <a:rect l="T15" t="T16" r="T17" b="T18"/>
              <a:pathLst>
                <a:path w="564" h="384">
                  <a:moveTo>
                    <a:pt x="564" y="200"/>
                  </a:moveTo>
                  <a:lnTo>
                    <a:pt x="0" y="0"/>
                  </a:lnTo>
                  <a:lnTo>
                    <a:pt x="0" y="184"/>
                  </a:lnTo>
                  <a:lnTo>
                    <a:pt x="564" y="384"/>
                  </a:lnTo>
                  <a:lnTo>
                    <a:pt x="564" y="200"/>
                  </a:lnTo>
                  <a:close/>
                </a:path>
              </a:pathLst>
            </a:custGeom>
            <a:solidFill>
              <a:srgbClr val="806634"/>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1" name="Freeform 10"/>
            <p:cNvSpPr>
              <a:spLocks/>
            </p:cNvSpPr>
            <p:nvPr/>
          </p:nvSpPr>
          <p:spPr bwMode="auto">
            <a:xfrm>
              <a:off x="3916" y="2088"/>
              <a:ext cx="501" cy="376"/>
            </a:xfrm>
            <a:custGeom>
              <a:avLst/>
              <a:gdLst>
                <a:gd name="T0" fmla="*/ 0 w 564"/>
                <a:gd name="T1" fmla="*/ 176 h 376"/>
                <a:gd name="T2" fmla="*/ 5 w 564"/>
                <a:gd name="T3" fmla="*/ 168 h 376"/>
                <a:gd name="T4" fmla="*/ 11 w 564"/>
                <a:gd name="T5" fmla="*/ 152 h 376"/>
                <a:gd name="T6" fmla="*/ 16 w 564"/>
                <a:gd name="T7" fmla="*/ 144 h 376"/>
                <a:gd name="T8" fmla="*/ 25 w 564"/>
                <a:gd name="T9" fmla="*/ 128 h 376"/>
                <a:gd name="T10" fmla="*/ 30 w 564"/>
                <a:gd name="T11" fmla="*/ 120 h 376"/>
                <a:gd name="T12" fmla="*/ 36 w 564"/>
                <a:gd name="T13" fmla="*/ 112 h 376"/>
                <a:gd name="T14" fmla="*/ 44 w 564"/>
                <a:gd name="T15" fmla="*/ 104 h 376"/>
                <a:gd name="T16" fmla="*/ 49 w 564"/>
                <a:gd name="T17" fmla="*/ 88 h 376"/>
                <a:gd name="T18" fmla="*/ 57 w 564"/>
                <a:gd name="T19" fmla="*/ 80 h 376"/>
                <a:gd name="T20" fmla="*/ 63 w 564"/>
                <a:gd name="T21" fmla="*/ 72 h 376"/>
                <a:gd name="T22" fmla="*/ 74 w 564"/>
                <a:gd name="T23" fmla="*/ 64 h 376"/>
                <a:gd name="T24" fmla="*/ 81 w 564"/>
                <a:gd name="T25" fmla="*/ 56 h 376"/>
                <a:gd name="T26" fmla="*/ 91 w 564"/>
                <a:gd name="T27" fmla="*/ 48 h 376"/>
                <a:gd name="T28" fmla="*/ 99 w 564"/>
                <a:gd name="T29" fmla="*/ 40 h 376"/>
                <a:gd name="T30" fmla="*/ 107 w 564"/>
                <a:gd name="T31" fmla="*/ 40 h 376"/>
                <a:gd name="T32" fmla="*/ 115 w 564"/>
                <a:gd name="T33" fmla="*/ 32 h 376"/>
                <a:gd name="T34" fmla="*/ 126 w 564"/>
                <a:gd name="T35" fmla="*/ 24 h 376"/>
                <a:gd name="T36" fmla="*/ 135 w 564"/>
                <a:gd name="T37" fmla="*/ 16 h 376"/>
                <a:gd name="T38" fmla="*/ 145 w 564"/>
                <a:gd name="T39" fmla="*/ 16 h 376"/>
                <a:gd name="T40" fmla="*/ 154 w 564"/>
                <a:gd name="T41" fmla="*/ 8 h 376"/>
                <a:gd name="T42" fmla="*/ 161 w 564"/>
                <a:gd name="T43" fmla="*/ 8 h 376"/>
                <a:gd name="T44" fmla="*/ 170 w 564"/>
                <a:gd name="T45" fmla="*/ 8 h 376"/>
                <a:gd name="T46" fmla="*/ 179 w 564"/>
                <a:gd name="T47" fmla="*/ 0 h 376"/>
                <a:gd name="T48" fmla="*/ 192 w 564"/>
                <a:gd name="T49" fmla="*/ 0 h 376"/>
                <a:gd name="T50" fmla="*/ 203 w 564"/>
                <a:gd name="T51" fmla="*/ 0 h 376"/>
                <a:gd name="T52" fmla="*/ 210 w 564"/>
                <a:gd name="T53" fmla="*/ 0 h 376"/>
                <a:gd name="T54" fmla="*/ 219 w 564"/>
                <a:gd name="T55" fmla="*/ 0 h 376"/>
                <a:gd name="T56" fmla="*/ 219 w 564"/>
                <a:gd name="T57" fmla="*/ 376 h 376"/>
                <a:gd name="T58" fmla="*/ 0 w 564"/>
                <a:gd name="T59" fmla="*/ 176 h 3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64"/>
                <a:gd name="T91" fmla="*/ 0 h 376"/>
                <a:gd name="T92" fmla="*/ 564 w 564"/>
                <a:gd name="T93" fmla="*/ 376 h 37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64" h="376">
                  <a:moveTo>
                    <a:pt x="0" y="176"/>
                  </a:moveTo>
                  <a:lnTo>
                    <a:pt x="14" y="168"/>
                  </a:lnTo>
                  <a:lnTo>
                    <a:pt x="28" y="152"/>
                  </a:lnTo>
                  <a:lnTo>
                    <a:pt x="42" y="144"/>
                  </a:lnTo>
                  <a:lnTo>
                    <a:pt x="64" y="128"/>
                  </a:lnTo>
                  <a:lnTo>
                    <a:pt x="78" y="120"/>
                  </a:lnTo>
                  <a:lnTo>
                    <a:pt x="92" y="112"/>
                  </a:lnTo>
                  <a:lnTo>
                    <a:pt x="113" y="104"/>
                  </a:lnTo>
                  <a:lnTo>
                    <a:pt x="127" y="88"/>
                  </a:lnTo>
                  <a:lnTo>
                    <a:pt x="148" y="80"/>
                  </a:lnTo>
                  <a:lnTo>
                    <a:pt x="162" y="72"/>
                  </a:lnTo>
                  <a:lnTo>
                    <a:pt x="191" y="64"/>
                  </a:lnTo>
                  <a:lnTo>
                    <a:pt x="212" y="56"/>
                  </a:lnTo>
                  <a:lnTo>
                    <a:pt x="233" y="48"/>
                  </a:lnTo>
                  <a:lnTo>
                    <a:pt x="254" y="40"/>
                  </a:lnTo>
                  <a:lnTo>
                    <a:pt x="275" y="40"/>
                  </a:lnTo>
                  <a:lnTo>
                    <a:pt x="296" y="32"/>
                  </a:lnTo>
                  <a:lnTo>
                    <a:pt x="325" y="24"/>
                  </a:lnTo>
                  <a:lnTo>
                    <a:pt x="346" y="16"/>
                  </a:lnTo>
                  <a:lnTo>
                    <a:pt x="374" y="16"/>
                  </a:lnTo>
                  <a:lnTo>
                    <a:pt x="395" y="8"/>
                  </a:lnTo>
                  <a:lnTo>
                    <a:pt x="416" y="8"/>
                  </a:lnTo>
                  <a:lnTo>
                    <a:pt x="437" y="8"/>
                  </a:lnTo>
                  <a:lnTo>
                    <a:pt x="459" y="0"/>
                  </a:lnTo>
                  <a:lnTo>
                    <a:pt x="494" y="0"/>
                  </a:lnTo>
                  <a:lnTo>
                    <a:pt x="522" y="0"/>
                  </a:lnTo>
                  <a:lnTo>
                    <a:pt x="543" y="0"/>
                  </a:lnTo>
                  <a:lnTo>
                    <a:pt x="564" y="0"/>
                  </a:lnTo>
                  <a:lnTo>
                    <a:pt x="564" y="376"/>
                  </a:lnTo>
                  <a:lnTo>
                    <a:pt x="0" y="176"/>
                  </a:lnTo>
                  <a:close/>
                </a:path>
              </a:pathLst>
            </a:custGeom>
            <a:solidFill>
              <a:srgbClr val="FFCC67"/>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2" name="Freeform 11"/>
            <p:cNvSpPr>
              <a:spLocks/>
            </p:cNvSpPr>
            <p:nvPr/>
          </p:nvSpPr>
          <p:spPr bwMode="auto">
            <a:xfrm>
              <a:off x="3828" y="2464"/>
              <a:ext cx="56" cy="344"/>
            </a:xfrm>
            <a:custGeom>
              <a:avLst/>
              <a:gdLst>
                <a:gd name="T0" fmla="*/ 22 w 64"/>
                <a:gd name="T1" fmla="*/ 160 h 344"/>
                <a:gd name="T2" fmla="*/ 17 w 64"/>
                <a:gd name="T3" fmla="*/ 152 h 344"/>
                <a:gd name="T4" fmla="*/ 15 w 64"/>
                <a:gd name="T5" fmla="*/ 136 h 344"/>
                <a:gd name="T6" fmla="*/ 13 w 64"/>
                <a:gd name="T7" fmla="*/ 128 h 344"/>
                <a:gd name="T8" fmla="*/ 10 w 64"/>
                <a:gd name="T9" fmla="*/ 112 h 344"/>
                <a:gd name="T10" fmla="*/ 8 w 64"/>
                <a:gd name="T11" fmla="*/ 104 h 344"/>
                <a:gd name="T12" fmla="*/ 5 w 64"/>
                <a:gd name="T13" fmla="*/ 80 h 344"/>
                <a:gd name="T14" fmla="*/ 4 w 64"/>
                <a:gd name="T15" fmla="*/ 64 h 344"/>
                <a:gd name="T16" fmla="*/ 4 w 64"/>
                <a:gd name="T17" fmla="*/ 56 h 344"/>
                <a:gd name="T18" fmla="*/ 0 w 64"/>
                <a:gd name="T19" fmla="*/ 40 h 344"/>
                <a:gd name="T20" fmla="*/ 0 w 64"/>
                <a:gd name="T21" fmla="*/ 32 h 344"/>
                <a:gd name="T22" fmla="*/ 0 w 64"/>
                <a:gd name="T23" fmla="*/ 16 h 344"/>
                <a:gd name="T24" fmla="*/ 0 w 64"/>
                <a:gd name="T25" fmla="*/ 0 h 344"/>
                <a:gd name="T26" fmla="*/ 0 w 64"/>
                <a:gd name="T27" fmla="*/ 184 h 344"/>
                <a:gd name="T28" fmla="*/ 0 w 64"/>
                <a:gd name="T29" fmla="*/ 200 h 344"/>
                <a:gd name="T30" fmla="*/ 0 w 64"/>
                <a:gd name="T31" fmla="*/ 216 h 344"/>
                <a:gd name="T32" fmla="*/ 0 w 64"/>
                <a:gd name="T33" fmla="*/ 224 h 344"/>
                <a:gd name="T34" fmla="*/ 4 w 64"/>
                <a:gd name="T35" fmla="*/ 240 h 344"/>
                <a:gd name="T36" fmla="*/ 4 w 64"/>
                <a:gd name="T37" fmla="*/ 248 h 344"/>
                <a:gd name="T38" fmla="*/ 5 w 64"/>
                <a:gd name="T39" fmla="*/ 264 h 344"/>
                <a:gd name="T40" fmla="*/ 8 w 64"/>
                <a:gd name="T41" fmla="*/ 288 h 344"/>
                <a:gd name="T42" fmla="*/ 10 w 64"/>
                <a:gd name="T43" fmla="*/ 296 h 344"/>
                <a:gd name="T44" fmla="*/ 13 w 64"/>
                <a:gd name="T45" fmla="*/ 312 h 344"/>
                <a:gd name="T46" fmla="*/ 15 w 64"/>
                <a:gd name="T47" fmla="*/ 320 h 344"/>
                <a:gd name="T48" fmla="*/ 17 w 64"/>
                <a:gd name="T49" fmla="*/ 336 h 344"/>
                <a:gd name="T50" fmla="*/ 22 w 64"/>
                <a:gd name="T51" fmla="*/ 344 h 344"/>
                <a:gd name="T52" fmla="*/ 22 w 64"/>
                <a:gd name="T53" fmla="*/ 160 h 3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
                <a:gd name="T82" fmla="*/ 0 h 344"/>
                <a:gd name="T83" fmla="*/ 64 w 64"/>
                <a:gd name="T84" fmla="*/ 344 h 3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 h="344">
                  <a:moveTo>
                    <a:pt x="64" y="160"/>
                  </a:moveTo>
                  <a:lnTo>
                    <a:pt x="50" y="152"/>
                  </a:lnTo>
                  <a:lnTo>
                    <a:pt x="43" y="136"/>
                  </a:lnTo>
                  <a:lnTo>
                    <a:pt x="36" y="128"/>
                  </a:lnTo>
                  <a:lnTo>
                    <a:pt x="29" y="112"/>
                  </a:lnTo>
                  <a:lnTo>
                    <a:pt x="22" y="104"/>
                  </a:lnTo>
                  <a:lnTo>
                    <a:pt x="14" y="80"/>
                  </a:lnTo>
                  <a:lnTo>
                    <a:pt x="7" y="64"/>
                  </a:lnTo>
                  <a:lnTo>
                    <a:pt x="7" y="56"/>
                  </a:lnTo>
                  <a:lnTo>
                    <a:pt x="0" y="40"/>
                  </a:lnTo>
                  <a:lnTo>
                    <a:pt x="0" y="32"/>
                  </a:lnTo>
                  <a:lnTo>
                    <a:pt x="0" y="16"/>
                  </a:lnTo>
                  <a:lnTo>
                    <a:pt x="0" y="0"/>
                  </a:lnTo>
                  <a:lnTo>
                    <a:pt x="0" y="184"/>
                  </a:lnTo>
                  <a:lnTo>
                    <a:pt x="0" y="200"/>
                  </a:lnTo>
                  <a:lnTo>
                    <a:pt x="0" y="216"/>
                  </a:lnTo>
                  <a:lnTo>
                    <a:pt x="0" y="224"/>
                  </a:lnTo>
                  <a:lnTo>
                    <a:pt x="7" y="240"/>
                  </a:lnTo>
                  <a:lnTo>
                    <a:pt x="7" y="248"/>
                  </a:lnTo>
                  <a:lnTo>
                    <a:pt x="14" y="264"/>
                  </a:lnTo>
                  <a:lnTo>
                    <a:pt x="22" y="288"/>
                  </a:lnTo>
                  <a:lnTo>
                    <a:pt x="29" y="296"/>
                  </a:lnTo>
                  <a:lnTo>
                    <a:pt x="36" y="312"/>
                  </a:lnTo>
                  <a:lnTo>
                    <a:pt x="43" y="320"/>
                  </a:lnTo>
                  <a:lnTo>
                    <a:pt x="50" y="336"/>
                  </a:lnTo>
                  <a:lnTo>
                    <a:pt x="64" y="344"/>
                  </a:lnTo>
                  <a:lnTo>
                    <a:pt x="64" y="160"/>
                  </a:lnTo>
                  <a:close/>
                </a:path>
              </a:pathLst>
            </a:custGeom>
            <a:solidFill>
              <a:srgbClr val="40404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3" name="Freeform 12"/>
            <p:cNvSpPr>
              <a:spLocks/>
            </p:cNvSpPr>
            <p:nvPr/>
          </p:nvSpPr>
          <p:spPr bwMode="auto">
            <a:xfrm>
              <a:off x="3884" y="2464"/>
              <a:ext cx="533" cy="344"/>
            </a:xfrm>
            <a:custGeom>
              <a:avLst/>
              <a:gdLst>
                <a:gd name="T0" fmla="*/ 236 w 599"/>
                <a:gd name="T1" fmla="*/ 0 h 344"/>
                <a:gd name="T2" fmla="*/ 0 w 599"/>
                <a:gd name="T3" fmla="*/ 160 h 344"/>
                <a:gd name="T4" fmla="*/ 0 w 599"/>
                <a:gd name="T5" fmla="*/ 344 h 344"/>
                <a:gd name="T6" fmla="*/ 236 w 599"/>
                <a:gd name="T7" fmla="*/ 184 h 344"/>
                <a:gd name="T8" fmla="*/ 236 w 599"/>
                <a:gd name="T9" fmla="*/ 0 h 344"/>
                <a:gd name="T10" fmla="*/ 0 60000 65536"/>
                <a:gd name="T11" fmla="*/ 0 60000 65536"/>
                <a:gd name="T12" fmla="*/ 0 60000 65536"/>
                <a:gd name="T13" fmla="*/ 0 60000 65536"/>
                <a:gd name="T14" fmla="*/ 0 60000 65536"/>
                <a:gd name="T15" fmla="*/ 0 w 599"/>
                <a:gd name="T16" fmla="*/ 0 h 344"/>
                <a:gd name="T17" fmla="*/ 599 w 599"/>
                <a:gd name="T18" fmla="*/ 344 h 344"/>
              </a:gdLst>
              <a:ahLst/>
              <a:cxnLst>
                <a:cxn ang="T10">
                  <a:pos x="T0" y="T1"/>
                </a:cxn>
                <a:cxn ang="T11">
                  <a:pos x="T2" y="T3"/>
                </a:cxn>
                <a:cxn ang="T12">
                  <a:pos x="T4" y="T5"/>
                </a:cxn>
                <a:cxn ang="T13">
                  <a:pos x="T6" y="T7"/>
                </a:cxn>
                <a:cxn ang="T14">
                  <a:pos x="T8" y="T9"/>
                </a:cxn>
              </a:cxnLst>
              <a:rect l="T15" t="T16" r="T17" b="T18"/>
              <a:pathLst>
                <a:path w="599" h="344">
                  <a:moveTo>
                    <a:pt x="599" y="0"/>
                  </a:moveTo>
                  <a:lnTo>
                    <a:pt x="0" y="160"/>
                  </a:lnTo>
                  <a:lnTo>
                    <a:pt x="0" y="344"/>
                  </a:lnTo>
                  <a:lnTo>
                    <a:pt x="599" y="184"/>
                  </a:lnTo>
                  <a:lnTo>
                    <a:pt x="599" y="0"/>
                  </a:lnTo>
                  <a:close/>
                </a:path>
              </a:pathLst>
            </a:custGeom>
            <a:solidFill>
              <a:srgbClr val="40404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4" name="Freeform 13"/>
            <p:cNvSpPr>
              <a:spLocks/>
            </p:cNvSpPr>
            <p:nvPr/>
          </p:nvSpPr>
          <p:spPr bwMode="auto">
            <a:xfrm>
              <a:off x="3828" y="2264"/>
              <a:ext cx="589" cy="360"/>
            </a:xfrm>
            <a:custGeom>
              <a:avLst/>
              <a:gdLst>
                <a:gd name="T0" fmla="*/ 25 w 663"/>
                <a:gd name="T1" fmla="*/ 360 h 360"/>
                <a:gd name="T2" fmla="*/ 20 w 663"/>
                <a:gd name="T3" fmla="*/ 352 h 360"/>
                <a:gd name="T4" fmla="*/ 17 w 663"/>
                <a:gd name="T5" fmla="*/ 336 h 360"/>
                <a:gd name="T6" fmla="*/ 14 w 663"/>
                <a:gd name="T7" fmla="*/ 328 h 360"/>
                <a:gd name="T8" fmla="*/ 11 w 663"/>
                <a:gd name="T9" fmla="*/ 312 h 360"/>
                <a:gd name="T10" fmla="*/ 9 w 663"/>
                <a:gd name="T11" fmla="*/ 296 h 360"/>
                <a:gd name="T12" fmla="*/ 5 w 663"/>
                <a:gd name="T13" fmla="*/ 280 h 360"/>
                <a:gd name="T14" fmla="*/ 4 w 663"/>
                <a:gd name="T15" fmla="*/ 264 h 360"/>
                <a:gd name="T16" fmla="*/ 4 w 663"/>
                <a:gd name="T17" fmla="*/ 256 h 360"/>
                <a:gd name="T18" fmla="*/ 0 w 663"/>
                <a:gd name="T19" fmla="*/ 240 h 360"/>
                <a:gd name="T20" fmla="*/ 0 w 663"/>
                <a:gd name="T21" fmla="*/ 232 h 360"/>
                <a:gd name="T22" fmla="*/ 0 w 663"/>
                <a:gd name="T23" fmla="*/ 216 h 360"/>
                <a:gd name="T24" fmla="*/ 0 w 663"/>
                <a:gd name="T25" fmla="*/ 200 h 360"/>
                <a:gd name="T26" fmla="*/ 0 w 663"/>
                <a:gd name="T27" fmla="*/ 192 h 360"/>
                <a:gd name="T28" fmla="*/ 0 w 663"/>
                <a:gd name="T29" fmla="*/ 168 h 360"/>
                <a:gd name="T30" fmla="*/ 0 w 663"/>
                <a:gd name="T31" fmla="*/ 152 h 360"/>
                <a:gd name="T32" fmla="*/ 4 w 663"/>
                <a:gd name="T33" fmla="*/ 144 h 360"/>
                <a:gd name="T34" fmla="*/ 4 w 663"/>
                <a:gd name="T35" fmla="*/ 128 h 360"/>
                <a:gd name="T36" fmla="*/ 5 w 663"/>
                <a:gd name="T37" fmla="*/ 120 h 360"/>
                <a:gd name="T38" fmla="*/ 9 w 663"/>
                <a:gd name="T39" fmla="*/ 104 h 360"/>
                <a:gd name="T40" fmla="*/ 11 w 663"/>
                <a:gd name="T41" fmla="*/ 88 h 360"/>
                <a:gd name="T42" fmla="*/ 14 w 663"/>
                <a:gd name="T43" fmla="*/ 80 h 360"/>
                <a:gd name="T44" fmla="*/ 17 w 663"/>
                <a:gd name="T45" fmla="*/ 64 h 360"/>
                <a:gd name="T46" fmla="*/ 22 w 663"/>
                <a:gd name="T47" fmla="*/ 48 h 360"/>
                <a:gd name="T48" fmla="*/ 25 w 663"/>
                <a:gd name="T49" fmla="*/ 32 h 360"/>
                <a:gd name="T50" fmla="*/ 30 w 663"/>
                <a:gd name="T51" fmla="*/ 24 h 360"/>
                <a:gd name="T52" fmla="*/ 33 w 663"/>
                <a:gd name="T53" fmla="*/ 8 h 360"/>
                <a:gd name="T54" fmla="*/ 38 w 663"/>
                <a:gd name="T55" fmla="*/ 0 h 360"/>
                <a:gd name="T56" fmla="*/ 258 w 663"/>
                <a:gd name="T57" fmla="*/ 200 h 360"/>
                <a:gd name="T58" fmla="*/ 25 w 663"/>
                <a:gd name="T59" fmla="*/ 360 h 3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63"/>
                <a:gd name="T91" fmla="*/ 0 h 360"/>
                <a:gd name="T92" fmla="*/ 663 w 663"/>
                <a:gd name="T93" fmla="*/ 360 h 3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63" h="360">
                  <a:moveTo>
                    <a:pt x="64" y="360"/>
                  </a:moveTo>
                  <a:lnTo>
                    <a:pt x="50" y="352"/>
                  </a:lnTo>
                  <a:lnTo>
                    <a:pt x="43" y="336"/>
                  </a:lnTo>
                  <a:lnTo>
                    <a:pt x="36" y="328"/>
                  </a:lnTo>
                  <a:lnTo>
                    <a:pt x="29" y="312"/>
                  </a:lnTo>
                  <a:lnTo>
                    <a:pt x="22" y="296"/>
                  </a:lnTo>
                  <a:lnTo>
                    <a:pt x="14" y="280"/>
                  </a:lnTo>
                  <a:lnTo>
                    <a:pt x="7" y="264"/>
                  </a:lnTo>
                  <a:lnTo>
                    <a:pt x="7" y="256"/>
                  </a:lnTo>
                  <a:lnTo>
                    <a:pt x="0" y="240"/>
                  </a:lnTo>
                  <a:lnTo>
                    <a:pt x="0" y="232"/>
                  </a:lnTo>
                  <a:lnTo>
                    <a:pt x="0" y="216"/>
                  </a:lnTo>
                  <a:lnTo>
                    <a:pt x="0" y="200"/>
                  </a:lnTo>
                  <a:lnTo>
                    <a:pt x="0" y="192"/>
                  </a:lnTo>
                  <a:lnTo>
                    <a:pt x="0" y="168"/>
                  </a:lnTo>
                  <a:lnTo>
                    <a:pt x="0" y="152"/>
                  </a:lnTo>
                  <a:lnTo>
                    <a:pt x="7" y="144"/>
                  </a:lnTo>
                  <a:lnTo>
                    <a:pt x="7" y="128"/>
                  </a:lnTo>
                  <a:lnTo>
                    <a:pt x="14" y="120"/>
                  </a:lnTo>
                  <a:lnTo>
                    <a:pt x="22" y="104"/>
                  </a:lnTo>
                  <a:lnTo>
                    <a:pt x="29" y="88"/>
                  </a:lnTo>
                  <a:lnTo>
                    <a:pt x="36" y="80"/>
                  </a:lnTo>
                  <a:lnTo>
                    <a:pt x="43" y="64"/>
                  </a:lnTo>
                  <a:lnTo>
                    <a:pt x="57" y="48"/>
                  </a:lnTo>
                  <a:lnTo>
                    <a:pt x="64" y="32"/>
                  </a:lnTo>
                  <a:lnTo>
                    <a:pt x="78" y="24"/>
                  </a:lnTo>
                  <a:lnTo>
                    <a:pt x="85" y="8"/>
                  </a:lnTo>
                  <a:lnTo>
                    <a:pt x="99" y="0"/>
                  </a:lnTo>
                  <a:lnTo>
                    <a:pt x="663" y="200"/>
                  </a:lnTo>
                  <a:lnTo>
                    <a:pt x="64" y="360"/>
                  </a:lnTo>
                  <a:close/>
                </a:path>
              </a:pathLst>
            </a:custGeom>
            <a:solidFill>
              <a:srgbClr val="80808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5" name="Freeform 14"/>
            <p:cNvSpPr>
              <a:spLocks/>
            </p:cNvSpPr>
            <p:nvPr/>
          </p:nvSpPr>
          <p:spPr bwMode="auto">
            <a:xfrm>
              <a:off x="3884" y="2624"/>
              <a:ext cx="420" cy="400"/>
            </a:xfrm>
            <a:custGeom>
              <a:avLst/>
              <a:gdLst>
                <a:gd name="T0" fmla="*/ 185 w 472"/>
                <a:gd name="T1" fmla="*/ 216 h 400"/>
                <a:gd name="T2" fmla="*/ 177 w 472"/>
                <a:gd name="T3" fmla="*/ 216 h 400"/>
                <a:gd name="T4" fmla="*/ 163 w 472"/>
                <a:gd name="T5" fmla="*/ 208 h 400"/>
                <a:gd name="T6" fmla="*/ 155 w 472"/>
                <a:gd name="T7" fmla="*/ 200 h 400"/>
                <a:gd name="T8" fmla="*/ 147 w 472"/>
                <a:gd name="T9" fmla="*/ 200 h 400"/>
                <a:gd name="T10" fmla="*/ 139 w 472"/>
                <a:gd name="T11" fmla="*/ 192 h 400"/>
                <a:gd name="T12" fmla="*/ 125 w 472"/>
                <a:gd name="T13" fmla="*/ 184 h 400"/>
                <a:gd name="T14" fmla="*/ 117 w 472"/>
                <a:gd name="T15" fmla="*/ 184 h 400"/>
                <a:gd name="T16" fmla="*/ 109 w 472"/>
                <a:gd name="T17" fmla="*/ 176 h 400"/>
                <a:gd name="T18" fmla="*/ 102 w 472"/>
                <a:gd name="T19" fmla="*/ 168 h 400"/>
                <a:gd name="T20" fmla="*/ 88 w 472"/>
                <a:gd name="T21" fmla="*/ 160 h 400"/>
                <a:gd name="T22" fmla="*/ 83 w 472"/>
                <a:gd name="T23" fmla="*/ 152 h 400"/>
                <a:gd name="T24" fmla="*/ 74 w 472"/>
                <a:gd name="T25" fmla="*/ 144 h 400"/>
                <a:gd name="T26" fmla="*/ 69 w 472"/>
                <a:gd name="T27" fmla="*/ 136 h 400"/>
                <a:gd name="T28" fmla="*/ 59 w 472"/>
                <a:gd name="T29" fmla="*/ 120 h 400"/>
                <a:gd name="T30" fmla="*/ 50 w 472"/>
                <a:gd name="T31" fmla="*/ 112 h 400"/>
                <a:gd name="T32" fmla="*/ 44 w 472"/>
                <a:gd name="T33" fmla="*/ 104 h 400"/>
                <a:gd name="T34" fmla="*/ 38 w 472"/>
                <a:gd name="T35" fmla="*/ 88 h 400"/>
                <a:gd name="T36" fmla="*/ 30 w 472"/>
                <a:gd name="T37" fmla="*/ 72 h 400"/>
                <a:gd name="T38" fmla="*/ 25 w 472"/>
                <a:gd name="T39" fmla="*/ 64 h 400"/>
                <a:gd name="T40" fmla="*/ 20 w 472"/>
                <a:gd name="T41" fmla="*/ 56 h 400"/>
                <a:gd name="T42" fmla="*/ 14 w 472"/>
                <a:gd name="T43" fmla="*/ 40 h 400"/>
                <a:gd name="T44" fmla="*/ 9 w 472"/>
                <a:gd name="T45" fmla="*/ 24 h 400"/>
                <a:gd name="T46" fmla="*/ 4 w 472"/>
                <a:gd name="T47" fmla="*/ 16 h 400"/>
                <a:gd name="T48" fmla="*/ 0 w 472"/>
                <a:gd name="T49" fmla="*/ 0 h 400"/>
                <a:gd name="T50" fmla="*/ 0 w 472"/>
                <a:gd name="T51" fmla="*/ 184 h 400"/>
                <a:gd name="T52" fmla="*/ 4 w 472"/>
                <a:gd name="T53" fmla="*/ 200 h 400"/>
                <a:gd name="T54" fmla="*/ 9 w 472"/>
                <a:gd name="T55" fmla="*/ 208 h 400"/>
                <a:gd name="T56" fmla="*/ 14 w 472"/>
                <a:gd name="T57" fmla="*/ 224 h 400"/>
                <a:gd name="T58" fmla="*/ 20 w 472"/>
                <a:gd name="T59" fmla="*/ 240 h 400"/>
                <a:gd name="T60" fmla="*/ 25 w 472"/>
                <a:gd name="T61" fmla="*/ 248 h 400"/>
                <a:gd name="T62" fmla="*/ 30 w 472"/>
                <a:gd name="T63" fmla="*/ 256 h 400"/>
                <a:gd name="T64" fmla="*/ 38 w 472"/>
                <a:gd name="T65" fmla="*/ 272 h 400"/>
                <a:gd name="T66" fmla="*/ 44 w 472"/>
                <a:gd name="T67" fmla="*/ 288 h 400"/>
                <a:gd name="T68" fmla="*/ 50 w 472"/>
                <a:gd name="T69" fmla="*/ 296 h 400"/>
                <a:gd name="T70" fmla="*/ 59 w 472"/>
                <a:gd name="T71" fmla="*/ 304 h 400"/>
                <a:gd name="T72" fmla="*/ 69 w 472"/>
                <a:gd name="T73" fmla="*/ 320 h 400"/>
                <a:gd name="T74" fmla="*/ 74 w 472"/>
                <a:gd name="T75" fmla="*/ 328 h 400"/>
                <a:gd name="T76" fmla="*/ 83 w 472"/>
                <a:gd name="T77" fmla="*/ 336 h 400"/>
                <a:gd name="T78" fmla="*/ 88 w 472"/>
                <a:gd name="T79" fmla="*/ 344 h 400"/>
                <a:gd name="T80" fmla="*/ 102 w 472"/>
                <a:gd name="T81" fmla="*/ 352 h 400"/>
                <a:gd name="T82" fmla="*/ 109 w 472"/>
                <a:gd name="T83" fmla="*/ 360 h 400"/>
                <a:gd name="T84" fmla="*/ 117 w 472"/>
                <a:gd name="T85" fmla="*/ 368 h 400"/>
                <a:gd name="T86" fmla="*/ 125 w 472"/>
                <a:gd name="T87" fmla="*/ 368 h 400"/>
                <a:gd name="T88" fmla="*/ 139 w 472"/>
                <a:gd name="T89" fmla="*/ 376 h 400"/>
                <a:gd name="T90" fmla="*/ 147 w 472"/>
                <a:gd name="T91" fmla="*/ 384 h 400"/>
                <a:gd name="T92" fmla="*/ 155 w 472"/>
                <a:gd name="T93" fmla="*/ 384 h 400"/>
                <a:gd name="T94" fmla="*/ 163 w 472"/>
                <a:gd name="T95" fmla="*/ 392 h 400"/>
                <a:gd name="T96" fmla="*/ 177 w 472"/>
                <a:gd name="T97" fmla="*/ 400 h 400"/>
                <a:gd name="T98" fmla="*/ 185 w 472"/>
                <a:gd name="T99" fmla="*/ 400 h 400"/>
                <a:gd name="T100" fmla="*/ 185 w 472"/>
                <a:gd name="T101" fmla="*/ 216 h 4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2"/>
                <a:gd name="T154" fmla="*/ 0 h 400"/>
                <a:gd name="T155" fmla="*/ 472 w 472"/>
                <a:gd name="T156" fmla="*/ 400 h 4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2" h="400">
                  <a:moveTo>
                    <a:pt x="472" y="216"/>
                  </a:moveTo>
                  <a:lnTo>
                    <a:pt x="451" y="216"/>
                  </a:lnTo>
                  <a:lnTo>
                    <a:pt x="416" y="208"/>
                  </a:lnTo>
                  <a:lnTo>
                    <a:pt x="395" y="200"/>
                  </a:lnTo>
                  <a:lnTo>
                    <a:pt x="374" y="200"/>
                  </a:lnTo>
                  <a:lnTo>
                    <a:pt x="353" y="192"/>
                  </a:lnTo>
                  <a:lnTo>
                    <a:pt x="317" y="184"/>
                  </a:lnTo>
                  <a:lnTo>
                    <a:pt x="296" y="184"/>
                  </a:lnTo>
                  <a:lnTo>
                    <a:pt x="275" y="176"/>
                  </a:lnTo>
                  <a:lnTo>
                    <a:pt x="261" y="168"/>
                  </a:lnTo>
                  <a:lnTo>
                    <a:pt x="226" y="160"/>
                  </a:lnTo>
                  <a:lnTo>
                    <a:pt x="211" y="152"/>
                  </a:lnTo>
                  <a:lnTo>
                    <a:pt x="190" y="144"/>
                  </a:lnTo>
                  <a:lnTo>
                    <a:pt x="176" y="136"/>
                  </a:lnTo>
                  <a:lnTo>
                    <a:pt x="148" y="120"/>
                  </a:lnTo>
                  <a:lnTo>
                    <a:pt x="127" y="112"/>
                  </a:lnTo>
                  <a:lnTo>
                    <a:pt x="113" y="104"/>
                  </a:lnTo>
                  <a:lnTo>
                    <a:pt x="99" y="88"/>
                  </a:lnTo>
                  <a:lnTo>
                    <a:pt x="77" y="72"/>
                  </a:lnTo>
                  <a:lnTo>
                    <a:pt x="63" y="64"/>
                  </a:lnTo>
                  <a:lnTo>
                    <a:pt x="49" y="56"/>
                  </a:lnTo>
                  <a:lnTo>
                    <a:pt x="35" y="40"/>
                  </a:lnTo>
                  <a:lnTo>
                    <a:pt x="21" y="24"/>
                  </a:lnTo>
                  <a:lnTo>
                    <a:pt x="7" y="16"/>
                  </a:lnTo>
                  <a:lnTo>
                    <a:pt x="0" y="0"/>
                  </a:lnTo>
                  <a:lnTo>
                    <a:pt x="0" y="184"/>
                  </a:lnTo>
                  <a:lnTo>
                    <a:pt x="7" y="200"/>
                  </a:lnTo>
                  <a:lnTo>
                    <a:pt x="21" y="208"/>
                  </a:lnTo>
                  <a:lnTo>
                    <a:pt x="35" y="224"/>
                  </a:lnTo>
                  <a:lnTo>
                    <a:pt x="49" y="240"/>
                  </a:lnTo>
                  <a:lnTo>
                    <a:pt x="63" y="248"/>
                  </a:lnTo>
                  <a:lnTo>
                    <a:pt x="77" y="256"/>
                  </a:lnTo>
                  <a:lnTo>
                    <a:pt x="99" y="272"/>
                  </a:lnTo>
                  <a:lnTo>
                    <a:pt x="113" y="288"/>
                  </a:lnTo>
                  <a:lnTo>
                    <a:pt x="127" y="296"/>
                  </a:lnTo>
                  <a:lnTo>
                    <a:pt x="148" y="304"/>
                  </a:lnTo>
                  <a:lnTo>
                    <a:pt x="176" y="320"/>
                  </a:lnTo>
                  <a:lnTo>
                    <a:pt x="190" y="328"/>
                  </a:lnTo>
                  <a:lnTo>
                    <a:pt x="211" y="336"/>
                  </a:lnTo>
                  <a:lnTo>
                    <a:pt x="226" y="344"/>
                  </a:lnTo>
                  <a:lnTo>
                    <a:pt x="261" y="352"/>
                  </a:lnTo>
                  <a:lnTo>
                    <a:pt x="275" y="360"/>
                  </a:lnTo>
                  <a:lnTo>
                    <a:pt x="296" y="368"/>
                  </a:lnTo>
                  <a:lnTo>
                    <a:pt x="317" y="368"/>
                  </a:lnTo>
                  <a:lnTo>
                    <a:pt x="353" y="376"/>
                  </a:lnTo>
                  <a:lnTo>
                    <a:pt x="374" y="384"/>
                  </a:lnTo>
                  <a:lnTo>
                    <a:pt x="395" y="384"/>
                  </a:lnTo>
                  <a:lnTo>
                    <a:pt x="416" y="392"/>
                  </a:lnTo>
                  <a:lnTo>
                    <a:pt x="451" y="400"/>
                  </a:lnTo>
                  <a:lnTo>
                    <a:pt x="472" y="400"/>
                  </a:lnTo>
                  <a:lnTo>
                    <a:pt x="472" y="216"/>
                  </a:lnTo>
                  <a:close/>
                </a:path>
              </a:pathLst>
            </a:custGeom>
            <a:solidFill>
              <a:srgbClr val="003D38"/>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6" name="Freeform 15"/>
            <p:cNvSpPr>
              <a:spLocks/>
            </p:cNvSpPr>
            <p:nvPr/>
          </p:nvSpPr>
          <p:spPr bwMode="auto">
            <a:xfrm>
              <a:off x="4304" y="2464"/>
              <a:ext cx="113" cy="552"/>
            </a:xfrm>
            <a:custGeom>
              <a:avLst/>
              <a:gdLst>
                <a:gd name="T0" fmla="*/ 50 w 127"/>
                <a:gd name="T1" fmla="*/ 0 h 552"/>
                <a:gd name="T2" fmla="*/ 0 w 127"/>
                <a:gd name="T3" fmla="*/ 368 h 552"/>
                <a:gd name="T4" fmla="*/ 0 w 127"/>
                <a:gd name="T5" fmla="*/ 552 h 552"/>
                <a:gd name="T6" fmla="*/ 50 w 127"/>
                <a:gd name="T7" fmla="*/ 184 h 552"/>
                <a:gd name="T8" fmla="*/ 50 w 127"/>
                <a:gd name="T9" fmla="*/ 0 h 552"/>
                <a:gd name="T10" fmla="*/ 0 60000 65536"/>
                <a:gd name="T11" fmla="*/ 0 60000 65536"/>
                <a:gd name="T12" fmla="*/ 0 60000 65536"/>
                <a:gd name="T13" fmla="*/ 0 60000 65536"/>
                <a:gd name="T14" fmla="*/ 0 60000 65536"/>
                <a:gd name="T15" fmla="*/ 0 w 127"/>
                <a:gd name="T16" fmla="*/ 0 h 552"/>
                <a:gd name="T17" fmla="*/ 127 w 127"/>
                <a:gd name="T18" fmla="*/ 552 h 552"/>
              </a:gdLst>
              <a:ahLst/>
              <a:cxnLst>
                <a:cxn ang="T10">
                  <a:pos x="T0" y="T1"/>
                </a:cxn>
                <a:cxn ang="T11">
                  <a:pos x="T2" y="T3"/>
                </a:cxn>
                <a:cxn ang="T12">
                  <a:pos x="T4" y="T5"/>
                </a:cxn>
                <a:cxn ang="T13">
                  <a:pos x="T6" y="T7"/>
                </a:cxn>
                <a:cxn ang="T14">
                  <a:pos x="T8" y="T9"/>
                </a:cxn>
              </a:cxnLst>
              <a:rect l="T15" t="T16" r="T17" b="T18"/>
              <a:pathLst>
                <a:path w="127" h="552">
                  <a:moveTo>
                    <a:pt x="127" y="0"/>
                  </a:moveTo>
                  <a:lnTo>
                    <a:pt x="0" y="368"/>
                  </a:lnTo>
                  <a:lnTo>
                    <a:pt x="0" y="552"/>
                  </a:lnTo>
                  <a:lnTo>
                    <a:pt x="127" y="184"/>
                  </a:lnTo>
                  <a:lnTo>
                    <a:pt x="127" y="0"/>
                  </a:lnTo>
                  <a:close/>
                </a:path>
              </a:pathLst>
            </a:custGeom>
            <a:solidFill>
              <a:srgbClr val="003D38"/>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7" name="Freeform 16"/>
            <p:cNvSpPr>
              <a:spLocks/>
            </p:cNvSpPr>
            <p:nvPr/>
          </p:nvSpPr>
          <p:spPr bwMode="auto">
            <a:xfrm>
              <a:off x="3884" y="2464"/>
              <a:ext cx="533" cy="376"/>
            </a:xfrm>
            <a:custGeom>
              <a:avLst/>
              <a:gdLst>
                <a:gd name="T0" fmla="*/ 185 w 599"/>
                <a:gd name="T1" fmla="*/ 376 h 376"/>
                <a:gd name="T2" fmla="*/ 177 w 599"/>
                <a:gd name="T3" fmla="*/ 376 h 376"/>
                <a:gd name="T4" fmla="*/ 163 w 599"/>
                <a:gd name="T5" fmla="*/ 368 h 376"/>
                <a:gd name="T6" fmla="*/ 155 w 599"/>
                <a:gd name="T7" fmla="*/ 360 h 376"/>
                <a:gd name="T8" fmla="*/ 147 w 599"/>
                <a:gd name="T9" fmla="*/ 360 h 376"/>
                <a:gd name="T10" fmla="*/ 139 w 599"/>
                <a:gd name="T11" fmla="*/ 352 h 376"/>
                <a:gd name="T12" fmla="*/ 125 w 599"/>
                <a:gd name="T13" fmla="*/ 344 h 376"/>
                <a:gd name="T14" fmla="*/ 117 w 599"/>
                <a:gd name="T15" fmla="*/ 344 h 376"/>
                <a:gd name="T16" fmla="*/ 109 w 599"/>
                <a:gd name="T17" fmla="*/ 336 h 376"/>
                <a:gd name="T18" fmla="*/ 102 w 599"/>
                <a:gd name="T19" fmla="*/ 328 h 376"/>
                <a:gd name="T20" fmla="*/ 88 w 599"/>
                <a:gd name="T21" fmla="*/ 320 h 376"/>
                <a:gd name="T22" fmla="*/ 83 w 599"/>
                <a:gd name="T23" fmla="*/ 312 h 376"/>
                <a:gd name="T24" fmla="*/ 74 w 599"/>
                <a:gd name="T25" fmla="*/ 304 h 376"/>
                <a:gd name="T26" fmla="*/ 69 w 599"/>
                <a:gd name="T27" fmla="*/ 296 h 376"/>
                <a:gd name="T28" fmla="*/ 59 w 599"/>
                <a:gd name="T29" fmla="*/ 280 h 376"/>
                <a:gd name="T30" fmla="*/ 50 w 599"/>
                <a:gd name="T31" fmla="*/ 272 h 376"/>
                <a:gd name="T32" fmla="*/ 44 w 599"/>
                <a:gd name="T33" fmla="*/ 264 h 376"/>
                <a:gd name="T34" fmla="*/ 38 w 599"/>
                <a:gd name="T35" fmla="*/ 248 h 376"/>
                <a:gd name="T36" fmla="*/ 30 w 599"/>
                <a:gd name="T37" fmla="*/ 232 h 376"/>
                <a:gd name="T38" fmla="*/ 25 w 599"/>
                <a:gd name="T39" fmla="*/ 224 h 376"/>
                <a:gd name="T40" fmla="*/ 20 w 599"/>
                <a:gd name="T41" fmla="*/ 216 h 376"/>
                <a:gd name="T42" fmla="*/ 14 w 599"/>
                <a:gd name="T43" fmla="*/ 200 h 376"/>
                <a:gd name="T44" fmla="*/ 9 w 599"/>
                <a:gd name="T45" fmla="*/ 184 h 376"/>
                <a:gd name="T46" fmla="*/ 4 w 599"/>
                <a:gd name="T47" fmla="*/ 176 h 376"/>
                <a:gd name="T48" fmla="*/ 0 w 599"/>
                <a:gd name="T49" fmla="*/ 160 h 376"/>
                <a:gd name="T50" fmla="*/ 236 w 599"/>
                <a:gd name="T51" fmla="*/ 0 h 376"/>
                <a:gd name="T52" fmla="*/ 185 w 599"/>
                <a:gd name="T53" fmla="*/ 376 h 3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99"/>
                <a:gd name="T82" fmla="*/ 0 h 376"/>
                <a:gd name="T83" fmla="*/ 599 w 599"/>
                <a:gd name="T84" fmla="*/ 376 h 3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99" h="376">
                  <a:moveTo>
                    <a:pt x="472" y="376"/>
                  </a:moveTo>
                  <a:lnTo>
                    <a:pt x="451" y="376"/>
                  </a:lnTo>
                  <a:lnTo>
                    <a:pt x="416" y="368"/>
                  </a:lnTo>
                  <a:lnTo>
                    <a:pt x="395" y="360"/>
                  </a:lnTo>
                  <a:lnTo>
                    <a:pt x="374" y="360"/>
                  </a:lnTo>
                  <a:lnTo>
                    <a:pt x="353" y="352"/>
                  </a:lnTo>
                  <a:lnTo>
                    <a:pt x="317" y="344"/>
                  </a:lnTo>
                  <a:lnTo>
                    <a:pt x="296" y="344"/>
                  </a:lnTo>
                  <a:lnTo>
                    <a:pt x="275" y="336"/>
                  </a:lnTo>
                  <a:lnTo>
                    <a:pt x="261" y="328"/>
                  </a:lnTo>
                  <a:lnTo>
                    <a:pt x="226" y="320"/>
                  </a:lnTo>
                  <a:lnTo>
                    <a:pt x="211" y="312"/>
                  </a:lnTo>
                  <a:lnTo>
                    <a:pt x="190" y="304"/>
                  </a:lnTo>
                  <a:lnTo>
                    <a:pt x="176" y="296"/>
                  </a:lnTo>
                  <a:lnTo>
                    <a:pt x="148" y="280"/>
                  </a:lnTo>
                  <a:lnTo>
                    <a:pt x="127" y="272"/>
                  </a:lnTo>
                  <a:lnTo>
                    <a:pt x="113" y="264"/>
                  </a:lnTo>
                  <a:lnTo>
                    <a:pt x="99" y="248"/>
                  </a:lnTo>
                  <a:lnTo>
                    <a:pt x="77" y="232"/>
                  </a:lnTo>
                  <a:lnTo>
                    <a:pt x="63" y="224"/>
                  </a:lnTo>
                  <a:lnTo>
                    <a:pt x="49" y="216"/>
                  </a:lnTo>
                  <a:lnTo>
                    <a:pt x="35" y="200"/>
                  </a:lnTo>
                  <a:lnTo>
                    <a:pt x="21" y="184"/>
                  </a:lnTo>
                  <a:lnTo>
                    <a:pt x="7" y="176"/>
                  </a:lnTo>
                  <a:lnTo>
                    <a:pt x="0" y="160"/>
                  </a:lnTo>
                  <a:lnTo>
                    <a:pt x="599" y="0"/>
                  </a:lnTo>
                  <a:lnTo>
                    <a:pt x="472" y="376"/>
                  </a:lnTo>
                  <a:close/>
                </a:path>
              </a:pathLst>
            </a:custGeom>
            <a:solidFill>
              <a:srgbClr val="007A7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8" name="Freeform 17"/>
            <p:cNvSpPr>
              <a:spLocks/>
            </p:cNvSpPr>
            <p:nvPr/>
          </p:nvSpPr>
          <p:spPr bwMode="auto">
            <a:xfrm>
              <a:off x="4417" y="2464"/>
              <a:ext cx="596" cy="568"/>
            </a:xfrm>
            <a:custGeom>
              <a:avLst/>
              <a:gdLst>
                <a:gd name="T0" fmla="*/ 259 w 671"/>
                <a:gd name="T1" fmla="*/ 16 h 568"/>
                <a:gd name="T2" fmla="*/ 258 w 671"/>
                <a:gd name="T3" fmla="*/ 48 h 568"/>
                <a:gd name="T4" fmla="*/ 254 w 671"/>
                <a:gd name="T5" fmla="*/ 80 h 568"/>
                <a:gd name="T6" fmla="*/ 248 w 671"/>
                <a:gd name="T7" fmla="*/ 104 h 568"/>
                <a:gd name="T8" fmla="*/ 241 w 671"/>
                <a:gd name="T9" fmla="*/ 136 h 568"/>
                <a:gd name="T10" fmla="*/ 235 w 671"/>
                <a:gd name="T11" fmla="*/ 160 h 568"/>
                <a:gd name="T12" fmla="*/ 225 w 671"/>
                <a:gd name="T13" fmla="*/ 192 h 568"/>
                <a:gd name="T14" fmla="*/ 213 w 671"/>
                <a:gd name="T15" fmla="*/ 216 h 568"/>
                <a:gd name="T16" fmla="*/ 203 w 671"/>
                <a:gd name="T17" fmla="*/ 240 h 568"/>
                <a:gd name="T18" fmla="*/ 186 w 671"/>
                <a:gd name="T19" fmla="*/ 264 h 568"/>
                <a:gd name="T20" fmla="*/ 173 w 671"/>
                <a:gd name="T21" fmla="*/ 288 h 568"/>
                <a:gd name="T22" fmla="*/ 155 w 671"/>
                <a:gd name="T23" fmla="*/ 304 h 568"/>
                <a:gd name="T24" fmla="*/ 137 w 671"/>
                <a:gd name="T25" fmla="*/ 328 h 568"/>
                <a:gd name="T26" fmla="*/ 123 w 671"/>
                <a:gd name="T27" fmla="*/ 336 h 568"/>
                <a:gd name="T28" fmla="*/ 102 w 671"/>
                <a:gd name="T29" fmla="*/ 352 h 568"/>
                <a:gd name="T30" fmla="*/ 80 w 671"/>
                <a:gd name="T31" fmla="*/ 360 h 568"/>
                <a:gd name="T32" fmla="*/ 64 w 671"/>
                <a:gd name="T33" fmla="*/ 368 h 568"/>
                <a:gd name="T34" fmla="*/ 41 w 671"/>
                <a:gd name="T35" fmla="*/ 376 h 568"/>
                <a:gd name="T36" fmla="*/ 22 w 671"/>
                <a:gd name="T37" fmla="*/ 384 h 568"/>
                <a:gd name="T38" fmla="*/ 0 w 671"/>
                <a:gd name="T39" fmla="*/ 384 h 568"/>
                <a:gd name="T40" fmla="*/ 11 w 671"/>
                <a:gd name="T41" fmla="*/ 568 h 568"/>
                <a:gd name="T42" fmla="*/ 33 w 671"/>
                <a:gd name="T43" fmla="*/ 560 h 568"/>
                <a:gd name="T44" fmla="*/ 54 w 671"/>
                <a:gd name="T45" fmla="*/ 560 h 568"/>
                <a:gd name="T46" fmla="*/ 72 w 671"/>
                <a:gd name="T47" fmla="*/ 552 h 568"/>
                <a:gd name="T48" fmla="*/ 92 w 671"/>
                <a:gd name="T49" fmla="*/ 544 h 568"/>
                <a:gd name="T50" fmla="*/ 109 w 671"/>
                <a:gd name="T51" fmla="*/ 528 h 568"/>
                <a:gd name="T52" fmla="*/ 131 w 671"/>
                <a:gd name="T53" fmla="*/ 512 h 568"/>
                <a:gd name="T54" fmla="*/ 147 w 671"/>
                <a:gd name="T55" fmla="*/ 496 h 568"/>
                <a:gd name="T56" fmla="*/ 165 w 671"/>
                <a:gd name="T57" fmla="*/ 480 h 568"/>
                <a:gd name="T58" fmla="*/ 180 w 671"/>
                <a:gd name="T59" fmla="*/ 456 h 568"/>
                <a:gd name="T60" fmla="*/ 191 w 671"/>
                <a:gd name="T61" fmla="*/ 440 h 568"/>
                <a:gd name="T62" fmla="*/ 209 w 671"/>
                <a:gd name="T63" fmla="*/ 416 h 568"/>
                <a:gd name="T64" fmla="*/ 219 w 671"/>
                <a:gd name="T65" fmla="*/ 384 h 568"/>
                <a:gd name="T66" fmla="*/ 230 w 671"/>
                <a:gd name="T67" fmla="*/ 368 h 568"/>
                <a:gd name="T68" fmla="*/ 237 w 671"/>
                <a:gd name="T69" fmla="*/ 336 h 568"/>
                <a:gd name="T70" fmla="*/ 246 w 671"/>
                <a:gd name="T71" fmla="*/ 304 h 568"/>
                <a:gd name="T72" fmla="*/ 251 w 671"/>
                <a:gd name="T73" fmla="*/ 280 h 568"/>
                <a:gd name="T74" fmla="*/ 258 w 671"/>
                <a:gd name="T75" fmla="*/ 248 h 568"/>
                <a:gd name="T76" fmla="*/ 258 w 671"/>
                <a:gd name="T77" fmla="*/ 216 h 568"/>
                <a:gd name="T78" fmla="*/ 259 w 671"/>
                <a:gd name="T79" fmla="*/ 184 h 56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71"/>
                <a:gd name="T121" fmla="*/ 0 h 568"/>
                <a:gd name="T122" fmla="*/ 671 w 671"/>
                <a:gd name="T123" fmla="*/ 568 h 56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71" h="568">
                  <a:moveTo>
                    <a:pt x="671" y="0"/>
                  </a:moveTo>
                  <a:lnTo>
                    <a:pt x="671" y="16"/>
                  </a:lnTo>
                  <a:lnTo>
                    <a:pt x="664" y="32"/>
                  </a:lnTo>
                  <a:lnTo>
                    <a:pt x="664" y="48"/>
                  </a:lnTo>
                  <a:lnTo>
                    <a:pt x="664" y="64"/>
                  </a:lnTo>
                  <a:lnTo>
                    <a:pt x="656" y="80"/>
                  </a:lnTo>
                  <a:lnTo>
                    <a:pt x="649" y="96"/>
                  </a:lnTo>
                  <a:lnTo>
                    <a:pt x="642" y="104"/>
                  </a:lnTo>
                  <a:lnTo>
                    <a:pt x="635" y="120"/>
                  </a:lnTo>
                  <a:lnTo>
                    <a:pt x="621" y="136"/>
                  </a:lnTo>
                  <a:lnTo>
                    <a:pt x="614" y="152"/>
                  </a:lnTo>
                  <a:lnTo>
                    <a:pt x="607" y="160"/>
                  </a:lnTo>
                  <a:lnTo>
                    <a:pt x="593" y="184"/>
                  </a:lnTo>
                  <a:lnTo>
                    <a:pt x="579" y="192"/>
                  </a:lnTo>
                  <a:lnTo>
                    <a:pt x="565" y="200"/>
                  </a:lnTo>
                  <a:lnTo>
                    <a:pt x="551" y="216"/>
                  </a:lnTo>
                  <a:lnTo>
                    <a:pt x="537" y="232"/>
                  </a:lnTo>
                  <a:lnTo>
                    <a:pt x="522" y="240"/>
                  </a:lnTo>
                  <a:lnTo>
                    <a:pt x="494" y="256"/>
                  </a:lnTo>
                  <a:lnTo>
                    <a:pt x="480" y="264"/>
                  </a:lnTo>
                  <a:lnTo>
                    <a:pt x="466" y="272"/>
                  </a:lnTo>
                  <a:lnTo>
                    <a:pt x="445" y="288"/>
                  </a:lnTo>
                  <a:lnTo>
                    <a:pt x="424" y="296"/>
                  </a:lnTo>
                  <a:lnTo>
                    <a:pt x="403" y="304"/>
                  </a:lnTo>
                  <a:lnTo>
                    <a:pt x="381" y="312"/>
                  </a:lnTo>
                  <a:lnTo>
                    <a:pt x="353" y="328"/>
                  </a:lnTo>
                  <a:lnTo>
                    <a:pt x="339" y="328"/>
                  </a:lnTo>
                  <a:lnTo>
                    <a:pt x="318" y="336"/>
                  </a:lnTo>
                  <a:lnTo>
                    <a:pt x="283" y="344"/>
                  </a:lnTo>
                  <a:lnTo>
                    <a:pt x="261" y="352"/>
                  </a:lnTo>
                  <a:lnTo>
                    <a:pt x="240" y="360"/>
                  </a:lnTo>
                  <a:lnTo>
                    <a:pt x="205" y="360"/>
                  </a:lnTo>
                  <a:lnTo>
                    <a:pt x="184" y="368"/>
                  </a:lnTo>
                  <a:lnTo>
                    <a:pt x="163" y="368"/>
                  </a:lnTo>
                  <a:lnTo>
                    <a:pt x="142" y="376"/>
                  </a:lnTo>
                  <a:lnTo>
                    <a:pt x="106" y="376"/>
                  </a:lnTo>
                  <a:lnTo>
                    <a:pt x="85" y="376"/>
                  </a:lnTo>
                  <a:lnTo>
                    <a:pt x="57" y="384"/>
                  </a:lnTo>
                  <a:lnTo>
                    <a:pt x="29" y="384"/>
                  </a:lnTo>
                  <a:lnTo>
                    <a:pt x="0" y="384"/>
                  </a:lnTo>
                  <a:lnTo>
                    <a:pt x="0" y="568"/>
                  </a:lnTo>
                  <a:lnTo>
                    <a:pt x="29" y="568"/>
                  </a:lnTo>
                  <a:lnTo>
                    <a:pt x="57" y="568"/>
                  </a:lnTo>
                  <a:lnTo>
                    <a:pt x="85" y="560"/>
                  </a:lnTo>
                  <a:lnTo>
                    <a:pt x="106" y="560"/>
                  </a:lnTo>
                  <a:lnTo>
                    <a:pt x="142" y="560"/>
                  </a:lnTo>
                  <a:lnTo>
                    <a:pt x="163" y="552"/>
                  </a:lnTo>
                  <a:lnTo>
                    <a:pt x="184" y="552"/>
                  </a:lnTo>
                  <a:lnTo>
                    <a:pt x="205" y="544"/>
                  </a:lnTo>
                  <a:lnTo>
                    <a:pt x="240" y="544"/>
                  </a:lnTo>
                  <a:lnTo>
                    <a:pt x="261" y="536"/>
                  </a:lnTo>
                  <a:lnTo>
                    <a:pt x="283" y="528"/>
                  </a:lnTo>
                  <a:lnTo>
                    <a:pt x="318" y="520"/>
                  </a:lnTo>
                  <a:lnTo>
                    <a:pt x="339" y="512"/>
                  </a:lnTo>
                  <a:lnTo>
                    <a:pt x="353" y="512"/>
                  </a:lnTo>
                  <a:lnTo>
                    <a:pt x="381" y="496"/>
                  </a:lnTo>
                  <a:lnTo>
                    <a:pt x="403" y="488"/>
                  </a:lnTo>
                  <a:lnTo>
                    <a:pt x="424" y="480"/>
                  </a:lnTo>
                  <a:lnTo>
                    <a:pt x="445" y="472"/>
                  </a:lnTo>
                  <a:lnTo>
                    <a:pt x="466" y="456"/>
                  </a:lnTo>
                  <a:lnTo>
                    <a:pt x="480" y="448"/>
                  </a:lnTo>
                  <a:lnTo>
                    <a:pt x="494" y="440"/>
                  </a:lnTo>
                  <a:lnTo>
                    <a:pt x="522" y="424"/>
                  </a:lnTo>
                  <a:lnTo>
                    <a:pt x="537" y="416"/>
                  </a:lnTo>
                  <a:lnTo>
                    <a:pt x="551" y="400"/>
                  </a:lnTo>
                  <a:lnTo>
                    <a:pt x="565" y="384"/>
                  </a:lnTo>
                  <a:lnTo>
                    <a:pt x="579" y="376"/>
                  </a:lnTo>
                  <a:lnTo>
                    <a:pt x="593" y="368"/>
                  </a:lnTo>
                  <a:lnTo>
                    <a:pt x="607" y="344"/>
                  </a:lnTo>
                  <a:lnTo>
                    <a:pt x="614" y="336"/>
                  </a:lnTo>
                  <a:lnTo>
                    <a:pt x="621" y="320"/>
                  </a:lnTo>
                  <a:lnTo>
                    <a:pt x="635" y="304"/>
                  </a:lnTo>
                  <a:lnTo>
                    <a:pt x="642" y="288"/>
                  </a:lnTo>
                  <a:lnTo>
                    <a:pt x="649" y="280"/>
                  </a:lnTo>
                  <a:lnTo>
                    <a:pt x="656" y="264"/>
                  </a:lnTo>
                  <a:lnTo>
                    <a:pt x="664" y="248"/>
                  </a:lnTo>
                  <a:lnTo>
                    <a:pt x="664" y="232"/>
                  </a:lnTo>
                  <a:lnTo>
                    <a:pt x="664" y="216"/>
                  </a:lnTo>
                  <a:lnTo>
                    <a:pt x="671" y="200"/>
                  </a:lnTo>
                  <a:lnTo>
                    <a:pt x="671" y="184"/>
                  </a:lnTo>
                  <a:lnTo>
                    <a:pt x="671" y="0"/>
                  </a:lnTo>
                  <a:close/>
                </a:path>
              </a:pathLst>
            </a:custGeom>
            <a:solidFill>
              <a:srgbClr val="806634"/>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19" name="Freeform 18"/>
            <p:cNvSpPr>
              <a:spLocks/>
            </p:cNvSpPr>
            <p:nvPr/>
          </p:nvSpPr>
          <p:spPr bwMode="auto">
            <a:xfrm>
              <a:off x="4417" y="2176"/>
              <a:ext cx="596" cy="672"/>
            </a:xfrm>
            <a:custGeom>
              <a:avLst/>
              <a:gdLst>
                <a:gd name="T0" fmla="*/ 166 w 671"/>
                <a:gd name="T1" fmla="*/ 0 h 672"/>
                <a:gd name="T2" fmla="*/ 173 w 671"/>
                <a:gd name="T3" fmla="*/ 8 h 672"/>
                <a:gd name="T4" fmla="*/ 183 w 671"/>
                <a:gd name="T5" fmla="*/ 24 h 672"/>
                <a:gd name="T6" fmla="*/ 189 w 671"/>
                <a:gd name="T7" fmla="*/ 32 h 672"/>
                <a:gd name="T8" fmla="*/ 197 w 671"/>
                <a:gd name="T9" fmla="*/ 40 h 672"/>
                <a:gd name="T10" fmla="*/ 205 w 671"/>
                <a:gd name="T11" fmla="*/ 56 h 672"/>
                <a:gd name="T12" fmla="*/ 210 w 671"/>
                <a:gd name="T13" fmla="*/ 64 h 672"/>
                <a:gd name="T14" fmla="*/ 216 w 671"/>
                <a:gd name="T15" fmla="*/ 80 h 672"/>
                <a:gd name="T16" fmla="*/ 222 w 671"/>
                <a:gd name="T17" fmla="*/ 96 h 672"/>
                <a:gd name="T18" fmla="*/ 227 w 671"/>
                <a:gd name="T19" fmla="*/ 104 h 672"/>
                <a:gd name="T20" fmla="*/ 230 w 671"/>
                <a:gd name="T21" fmla="*/ 120 h 672"/>
                <a:gd name="T22" fmla="*/ 237 w 671"/>
                <a:gd name="T23" fmla="*/ 136 h 672"/>
                <a:gd name="T24" fmla="*/ 241 w 671"/>
                <a:gd name="T25" fmla="*/ 144 h 672"/>
                <a:gd name="T26" fmla="*/ 243 w 671"/>
                <a:gd name="T27" fmla="*/ 160 h 672"/>
                <a:gd name="T28" fmla="*/ 248 w 671"/>
                <a:gd name="T29" fmla="*/ 176 h 672"/>
                <a:gd name="T30" fmla="*/ 251 w 671"/>
                <a:gd name="T31" fmla="*/ 192 h 672"/>
                <a:gd name="T32" fmla="*/ 251 w 671"/>
                <a:gd name="T33" fmla="*/ 208 h 672"/>
                <a:gd name="T34" fmla="*/ 254 w 671"/>
                <a:gd name="T35" fmla="*/ 224 h 672"/>
                <a:gd name="T36" fmla="*/ 258 w 671"/>
                <a:gd name="T37" fmla="*/ 240 h 672"/>
                <a:gd name="T38" fmla="*/ 258 w 671"/>
                <a:gd name="T39" fmla="*/ 248 h 672"/>
                <a:gd name="T40" fmla="*/ 259 w 671"/>
                <a:gd name="T41" fmla="*/ 272 h 672"/>
                <a:gd name="T42" fmla="*/ 259 w 671"/>
                <a:gd name="T43" fmla="*/ 280 h 672"/>
                <a:gd name="T44" fmla="*/ 259 w 671"/>
                <a:gd name="T45" fmla="*/ 296 h 672"/>
                <a:gd name="T46" fmla="*/ 259 w 671"/>
                <a:gd name="T47" fmla="*/ 320 h 672"/>
                <a:gd name="T48" fmla="*/ 258 w 671"/>
                <a:gd name="T49" fmla="*/ 328 h 672"/>
                <a:gd name="T50" fmla="*/ 258 w 671"/>
                <a:gd name="T51" fmla="*/ 344 h 672"/>
                <a:gd name="T52" fmla="*/ 254 w 671"/>
                <a:gd name="T53" fmla="*/ 360 h 672"/>
                <a:gd name="T54" fmla="*/ 251 w 671"/>
                <a:gd name="T55" fmla="*/ 376 h 672"/>
                <a:gd name="T56" fmla="*/ 251 w 671"/>
                <a:gd name="T57" fmla="*/ 392 h 672"/>
                <a:gd name="T58" fmla="*/ 246 w 671"/>
                <a:gd name="T59" fmla="*/ 408 h 672"/>
                <a:gd name="T60" fmla="*/ 243 w 671"/>
                <a:gd name="T61" fmla="*/ 416 h 672"/>
                <a:gd name="T62" fmla="*/ 241 w 671"/>
                <a:gd name="T63" fmla="*/ 432 h 672"/>
                <a:gd name="T64" fmla="*/ 235 w 671"/>
                <a:gd name="T65" fmla="*/ 448 h 672"/>
                <a:gd name="T66" fmla="*/ 230 w 671"/>
                <a:gd name="T67" fmla="*/ 464 h 672"/>
                <a:gd name="T68" fmla="*/ 227 w 671"/>
                <a:gd name="T69" fmla="*/ 472 h 672"/>
                <a:gd name="T70" fmla="*/ 219 w 671"/>
                <a:gd name="T71" fmla="*/ 488 h 672"/>
                <a:gd name="T72" fmla="*/ 216 w 671"/>
                <a:gd name="T73" fmla="*/ 504 h 672"/>
                <a:gd name="T74" fmla="*/ 210 w 671"/>
                <a:gd name="T75" fmla="*/ 512 h 672"/>
                <a:gd name="T76" fmla="*/ 203 w 671"/>
                <a:gd name="T77" fmla="*/ 528 h 672"/>
                <a:gd name="T78" fmla="*/ 197 w 671"/>
                <a:gd name="T79" fmla="*/ 536 h 672"/>
                <a:gd name="T80" fmla="*/ 189 w 671"/>
                <a:gd name="T81" fmla="*/ 552 h 672"/>
                <a:gd name="T82" fmla="*/ 180 w 671"/>
                <a:gd name="T83" fmla="*/ 560 h 672"/>
                <a:gd name="T84" fmla="*/ 173 w 671"/>
                <a:gd name="T85" fmla="*/ 576 h 672"/>
                <a:gd name="T86" fmla="*/ 166 w 671"/>
                <a:gd name="T87" fmla="*/ 584 h 672"/>
                <a:gd name="T88" fmla="*/ 155 w 671"/>
                <a:gd name="T89" fmla="*/ 592 h 672"/>
                <a:gd name="T90" fmla="*/ 147 w 671"/>
                <a:gd name="T91" fmla="*/ 600 h 672"/>
                <a:gd name="T92" fmla="*/ 142 w 671"/>
                <a:gd name="T93" fmla="*/ 608 h 672"/>
                <a:gd name="T94" fmla="*/ 131 w 671"/>
                <a:gd name="T95" fmla="*/ 616 h 672"/>
                <a:gd name="T96" fmla="*/ 123 w 671"/>
                <a:gd name="T97" fmla="*/ 624 h 672"/>
                <a:gd name="T98" fmla="*/ 115 w 671"/>
                <a:gd name="T99" fmla="*/ 632 h 672"/>
                <a:gd name="T100" fmla="*/ 102 w 671"/>
                <a:gd name="T101" fmla="*/ 640 h 672"/>
                <a:gd name="T102" fmla="*/ 92 w 671"/>
                <a:gd name="T103" fmla="*/ 648 h 672"/>
                <a:gd name="T104" fmla="*/ 85 w 671"/>
                <a:gd name="T105" fmla="*/ 648 h 672"/>
                <a:gd name="T106" fmla="*/ 72 w 671"/>
                <a:gd name="T107" fmla="*/ 656 h 672"/>
                <a:gd name="T108" fmla="*/ 64 w 671"/>
                <a:gd name="T109" fmla="*/ 656 h 672"/>
                <a:gd name="T110" fmla="*/ 54 w 671"/>
                <a:gd name="T111" fmla="*/ 664 h 672"/>
                <a:gd name="T112" fmla="*/ 41 w 671"/>
                <a:gd name="T113" fmla="*/ 664 h 672"/>
                <a:gd name="T114" fmla="*/ 33 w 671"/>
                <a:gd name="T115" fmla="*/ 664 h 672"/>
                <a:gd name="T116" fmla="*/ 22 w 671"/>
                <a:gd name="T117" fmla="*/ 672 h 672"/>
                <a:gd name="T118" fmla="*/ 11 w 671"/>
                <a:gd name="T119" fmla="*/ 672 h 672"/>
                <a:gd name="T120" fmla="*/ 0 w 671"/>
                <a:gd name="T121" fmla="*/ 672 h 672"/>
                <a:gd name="T122" fmla="*/ 0 w 671"/>
                <a:gd name="T123" fmla="*/ 288 h 672"/>
                <a:gd name="T124" fmla="*/ 166 w 671"/>
                <a:gd name="T125" fmla="*/ 0 h 6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71"/>
                <a:gd name="T190" fmla="*/ 0 h 672"/>
                <a:gd name="T191" fmla="*/ 671 w 671"/>
                <a:gd name="T192" fmla="*/ 672 h 67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71" h="672">
                  <a:moveTo>
                    <a:pt x="431" y="0"/>
                  </a:moveTo>
                  <a:lnTo>
                    <a:pt x="445" y="8"/>
                  </a:lnTo>
                  <a:lnTo>
                    <a:pt x="473" y="24"/>
                  </a:lnTo>
                  <a:lnTo>
                    <a:pt x="487" y="32"/>
                  </a:lnTo>
                  <a:lnTo>
                    <a:pt x="508" y="40"/>
                  </a:lnTo>
                  <a:lnTo>
                    <a:pt x="530" y="56"/>
                  </a:lnTo>
                  <a:lnTo>
                    <a:pt x="544" y="64"/>
                  </a:lnTo>
                  <a:lnTo>
                    <a:pt x="558" y="80"/>
                  </a:lnTo>
                  <a:lnTo>
                    <a:pt x="572" y="96"/>
                  </a:lnTo>
                  <a:lnTo>
                    <a:pt x="586" y="104"/>
                  </a:lnTo>
                  <a:lnTo>
                    <a:pt x="593" y="120"/>
                  </a:lnTo>
                  <a:lnTo>
                    <a:pt x="614" y="136"/>
                  </a:lnTo>
                  <a:lnTo>
                    <a:pt x="621" y="144"/>
                  </a:lnTo>
                  <a:lnTo>
                    <a:pt x="628" y="160"/>
                  </a:lnTo>
                  <a:lnTo>
                    <a:pt x="642" y="176"/>
                  </a:lnTo>
                  <a:lnTo>
                    <a:pt x="649" y="192"/>
                  </a:lnTo>
                  <a:lnTo>
                    <a:pt x="649" y="208"/>
                  </a:lnTo>
                  <a:lnTo>
                    <a:pt x="656" y="224"/>
                  </a:lnTo>
                  <a:lnTo>
                    <a:pt x="664" y="240"/>
                  </a:lnTo>
                  <a:lnTo>
                    <a:pt x="664" y="248"/>
                  </a:lnTo>
                  <a:lnTo>
                    <a:pt x="671" y="272"/>
                  </a:lnTo>
                  <a:lnTo>
                    <a:pt x="671" y="280"/>
                  </a:lnTo>
                  <a:lnTo>
                    <a:pt x="671" y="296"/>
                  </a:lnTo>
                  <a:lnTo>
                    <a:pt x="671" y="320"/>
                  </a:lnTo>
                  <a:lnTo>
                    <a:pt x="664" y="328"/>
                  </a:lnTo>
                  <a:lnTo>
                    <a:pt x="664" y="344"/>
                  </a:lnTo>
                  <a:lnTo>
                    <a:pt x="656" y="360"/>
                  </a:lnTo>
                  <a:lnTo>
                    <a:pt x="649" y="376"/>
                  </a:lnTo>
                  <a:lnTo>
                    <a:pt x="649" y="392"/>
                  </a:lnTo>
                  <a:lnTo>
                    <a:pt x="635" y="408"/>
                  </a:lnTo>
                  <a:lnTo>
                    <a:pt x="628" y="416"/>
                  </a:lnTo>
                  <a:lnTo>
                    <a:pt x="621" y="432"/>
                  </a:lnTo>
                  <a:lnTo>
                    <a:pt x="607" y="448"/>
                  </a:lnTo>
                  <a:lnTo>
                    <a:pt x="593" y="464"/>
                  </a:lnTo>
                  <a:lnTo>
                    <a:pt x="586" y="472"/>
                  </a:lnTo>
                  <a:lnTo>
                    <a:pt x="565" y="488"/>
                  </a:lnTo>
                  <a:lnTo>
                    <a:pt x="558" y="504"/>
                  </a:lnTo>
                  <a:lnTo>
                    <a:pt x="544" y="512"/>
                  </a:lnTo>
                  <a:lnTo>
                    <a:pt x="522" y="528"/>
                  </a:lnTo>
                  <a:lnTo>
                    <a:pt x="508" y="536"/>
                  </a:lnTo>
                  <a:lnTo>
                    <a:pt x="487" y="552"/>
                  </a:lnTo>
                  <a:lnTo>
                    <a:pt x="466" y="560"/>
                  </a:lnTo>
                  <a:lnTo>
                    <a:pt x="445" y="576"/>
                  </a:lnTo>
                  <a:lnTo>
                    <a:pt x="431" y="584"/>
                  </a:lnTo>
                  <a:lnTo>
                    <a:pt x="403" y="592"/>
                  </a:lnTo>
                  <a:lnTo>
                    <a:pt x="381" y="600"/>
                  </a:lnTo>
                  <a:lnTo>
                    <a:pt x="367" y="608"/>
                  </a:lnTo>
                  <a:lnTo>
                    <a:pt x="339" y="616"/>
                  </a:lnTo>
                  <a:lnTo>
                    <a:pt x="318" y="624"/>
                  </a:lnTo>
                  <a:lnTo>
                    <a:pt x="297" y="632"/>
                  </a:lnTo>
                  <a:lnTo>
                    <a:pt x="261" y="640"/>
                  </a:lnTo>
                  <a:lnTo>
                    <a:pt x="240" y="648"/>
                  </a:lnTo>
                  <a:lnTo>
                    <a:pt x="219" y="648"/>
                  </a:lnTo>
                  <a:lnTo>
                    <a:pt x="184" y="656"/>
                  </a:lnTo>
                  <a:lnTo>
                    <a:pt x="163" y="656"/>
                  </a:lnTo>
                  <a:lnTo>
                    <a:pt x="142" y="664"/>
                  </a:lnTo>
                  <a:lnTo>
                    <a:pt x="106" y="664"/>
                  </a:lnTo>
                  <a:lnTo>
                    <a:pt x="85" y="664"/>
                  </a:lnTo>
                  <a:lnTo>
                    <a:pt x="57" y="672"/>
                  </a:lnTo>
                  <a:lnTo>
                    <a:pt x="29" y="672"/>
                  </a:lnTo>
                  <a:lnTo>
                    <a:pt x="0" y="672"/>
                  </a:lnTo>
                  <a:lnTo>
                    <a:pt x="0" y="288"/>
                  </a:lnTo>
                  <a:lnTo>
                    <a:pt x="431" y="0"/>
                  </a:lnTo>
                  <a:close/>
                </a:path>
              </a:pathLst>
            </a:custGeom>
            <a:solidFill>
              <a:srgbClr val="FFCC67"/>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20" name="Freeform 19"/>
            <p:cNvSpPr>
              <a:spLocks/>
            </p:cNvSpPr>
            <p:nvPr/>
          </p:nvSpPr>
          <p:spPr bwMode="auto">
            <a:xfrm>
              <a:off x="4304" y="2840"/>
              <a:ext cx="113" cy="192"/>
            </a:xfrm>
            <a:custGeom>
              <a:avLst/>
              <a:gdLst>
                <a:gd name="T0" fmla="*/ 50 w 127"/>
                <a:gd name="T1" fmla="*/ 8 h 192"/>
                <a:gd name="T2" fmla="*/ 42 w 127"/>
                <a:gd name="T3" fmla="*/ 8 h 192"/>
                <a:gd name="T4" fmla="*/ 34 w 127"/>
                <a:gd name="T5" fmla="*/ 8 h 192"/>
                <a:gd name="T6" fmla="*/ 22 w 127"/>
                <a:gd name="T7" fmla="*/ 0 h 192"/>
                <a:gd name="T8" fmla="*/ 20 w 127"/>
                <a:gd name="T9" fmla="*/ 0 h 192"/>
                <a:gd name="T10" fmla="*/ 9 w 127"/>
                <a:gd name="T11" fmla="*/ 0 h 192"/>
                <a:gd name="T12" fmla="*/ 0 w 127"/>
                <a:gd name="T13" fmla="*/ 0 h 192"/>
                <a:gd name="T14" fmla="*/ 0 w 127"/>
                <a:gd name="T15" fmla="*/ 184 h 192"/>
                <a:gd name="T16" fmla="*/ 9 w 127"/>
                <a:gd name="T17" fmla="*/ 184 h 192"/>
                <a:gd name="T18" fmla="*/ 20 w 127"/>
                <a:gd name="T19" fmla="*/ 184 h 192"/>
                <a:gd name="T20" fmla="*/ 22 w 127"/>
                <a:gd name="T21" fmla="*/ 184 h 192"/>
                <a:gd name="T22" fmla="*/ 34 w 127"/>
                <a:gd name="T23" fmla="*/ 192 h 192"/>
                <a:gd name="T24" fmla="*/ 42 w 127"/>
                <a:gd name="T25" fmla="*/ 192 h 192"/>
                <a:gd name="T26" fmla="*/ 50 w 127"/>
                <a:gd name="T27" fmla="*/ 192 h 192"/>
                <a:gd name="T28" fmla="*/ 50 w 127"/>
                <a:gd name="T29" fmla="*/ 8 h 1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7"/>
                <a:gd name="T46" fmla="*/ 0 h 192"/>
                <a:gd name="T47" fmla="*/ 127 w 127"/>
                <a:gd name="T48" fmla="*/ 192 h 19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7" h="192">
                  <a:moveTo>
                    <a:pt x="127" y="8"/>
                  </a:moveTo>
                  <a:lnTo>
                    <a:pt x="106" y="8"/>
                  </a:lnTo>
                  <a:lnTo>
                    <a:pt x="85" y="8"/>
                  </a:lnTo>
                  <a:lnTo>
                    <a:pt x="57" y="0"/>
                  </a:lnTo>
                  <a:lnTo>
                    <a:pt x="50" y="0"/>
                  </a:lnTo>
                  <a:lnTo>
                    <a:pt x="22" y="0"/>
                  </a:lnTo>
                  <a:lnTo>
                    <a:pt x="0" y="0"/>
                  </a:lnTo>
                  <a:lnTo>
                    <a:pt x="0" y="184"/>
                  </a:lnTo>
                  <a:lnTo>
                    <a:pt x="22" y="184"/>
                  </a:lnTo>
                  <a:lnTo>
                    <a:pt x="50" y="184"/>
                  </a:lnTo>
                  <a:lnTo>
                    <a:pt x="57" y="184"/>
                  </a:lnTo>
                  <a:lnTo>
                    <a:pt x="85" y="192"/>
                  </a:lnTo>
                  <a:lnTo>
                    <a:pt x="106" y="192"/>
                  </a:lnTo>
                  <a:lnTo>
                    <a:pt x="127" y="192"/>
                  </a:lnTo>
                  <a:lnTo>
                    <a:pt x="127" y="8"/>
                  </a:lnTo>
                  <a:close/>
                </a:path>
              </a:pathLst>
            </a:custGeom>
            <a:solidFill>
              <a:srgbClr val="6E6247"/>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21" name="Freeform 20"/>
            <p:cNvSpPr>
              <a:spLocks/>
            </p:cNvSpPr>
            <p:nvPr/>
          </p:nvSpPr>
          <p:spPr bwMode="auto">
            <a:xfrm>
              <a:off x="4304" y="2464"/>
              <a:ext cx="113" cy="384"/>
            </a:xfrm>
            <a:custGeom>
              <a:avLst/>
              <a:gdLst>
                <a:gd name="T0" fmla="*/ 50 w 127"/>
                <a:gd name="T1" fmla="*/ 384 h 384"/>
                <a:gd name="T2" fmla="*/ 42 w 127"/>
                <a:gd name="T3" fmla="*/ 384 h 384"/>
                <a:gd name="T4" fmla="*/ 34 w 127"/>
                <a:gd name="T5" fmla="*/ 384 h 384"/>
                <a:gd name="T6" fmla="*/ 22 w 127"/>
                <a:gd name="T7" fmla="*/ 376 h 384"/>
                <a:gd name="T8" fmla="*/ 20 w 127"/>
                <a:gd name="T9" fmla="*/ 376 h 384"/>
                <a:gd name="T10" fmla="*/ 9 w 127"/>
                <a:gd name="T11" fmla="*/ 376 h 384"/>
                <a:gd name="T12" fmla="*/ 0 w 127"/>
                <a:gd name="T13" fmla="*/ 376 h 384"/>
                <a:gd name="T14" fmla="*/ 50 w 127"/>
                <a:gd name="T15" fmla="*/ 0 h 384"/>
                <a:gd name="T16" fmla="*/ 50 w 127"/>
                <a:gd name="T17" fmla="*/ 384 h 3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7"/>
                <a:gd name="T28" fmla="*/ 0 h 384"/>
                <a:gd name="T29" fmla="*/ 127 w 127"/>
                <a:gd name="T30" fmla="*/ 384 h 3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7" h="384">
                  <a:moveTo>
                    <a:pt x="127" y="384"/>
                  </a:moveTo>
                  <a:lnTo>
                    <a:pt x="106" y="384"/>
                  </a:lnTo>
                  <a:lnTo>
                    <a:pt x="85" y="384"/>
                  </a:lnTo>
                  <a:lnTo>
                    <a:pt x="57" y="376"/>
                  </a:lnTo>
                  <a:lnTo>
                    <a:pt x="50" y="376"/>
                  </a:lnTo>
                  <a:lnTo>
                    <a:pt x="22" y="376"/>
                  </a:lnTo>
                  <a:lnTo>
                    <a:pt x="0" y="376"/>
                  </a:lnTo>
                  <a:lnTo>
                    <a:pt x="127" y="0"/>
                  </a:lnTo>
                  <a:lnTo>
                    <a:pt x="127" y="384"/>
                  </a:lnTo>
                  <a:close/>
                </a:path>
              </a:pathLst>
            </a:custGeom>
            <a:solidFill>
              <a:srgbClr val="DBC38D"/>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22" name="Rectangle 21"/>
            <p:cNvSpPr>
              <a:spLocks noChangeArrowheads="1"/>
            </p:cNvSpPr>
            <p:nvPr/>
          </p:nvSpPr>
          <p:spPr bwMode="auto">
            <a:xfrm>
              <a:off x="3669" y="1156"/>
              <a:ext cx="1715"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2000">
                  <a:solidFill>
                    <a:srgbClr val="FFFFFF"/>
                  </a:solidFill>
                </a:rPr>
                <a:t>to the iron intake 1992-3</a:t>
              </a:r>
              <a:endParaRPr lang="en-US" sz="800">
                <a:solidFill>
                  <a:srgbClr val="FFFF00"/>
                </a:solidFill>
              </a:endParaRPr>
            </a:p>
          </p:txBody>
        </p:sp>
        <p:sp>
          <p:nvSpPr>
            <p:cNvPr id="51223" name="Rectangle 22"/>
            <p:cNvSpPr>
              <a:spLocks noChangeArrowheads="1"/>
            </p:cNvSpPr>
            <p:nvPr/>
          </p:nvSpPr>
          <p:spPr bwMode="auto">
            <a:xfrm>
              <a:off x="4644" y="1732"/>
              <a:ext cx="339"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Bread</a:t>
              </a:r>
              <a:endParaRPr lang="en-US" sz="800">
                <a:solidFill>
                  <a:srgbClr val="FFFF00"/>
                </a:solidFill>
              </a:endParaRPr>
            </a:p>
          </p:txBody>
        </p:sp>
        <p:sp>
          <p:nvSpPr>
            <p:cNvPr id="51224" name="Rectangle 23"/>
            <p:cNvSpPr>
              <a:spLocks noChangeArrowheads="1"/>
            </p:cNvSpPr>
            <p:nvPr/>
          </p:nvSpPr>
          <p:spPr bwMode="auto">
            <a:xfrm>
              <a:off x="4689" y="1900"/>
              <a:ext cx="24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11%</a:t>
              </a:r>
              <a:endParaRPr lang="en-US" sz="800">
                <a:solidFill>
                  <a:srgbClr val="FFFF00"/>
                </a:solidFill>
              </a:endParaRPr>
            </a:p>
          </p:txBody>
        </p:sp>
        <p:sp>
          <p:nvSpPr>
            <p:cNvPr id="51225" name="Rectangle 24"/>
            <p:cNvSpPr>
              <a:spLocks noChangeArrowheads="1"/>
            </p:cNvSpPr>
            <p:nvPr/>
          </p:nvSpPr>
          <p:spPr bwMode="auto">
            <a:xfrm>
              <a:off x="5010" y="2684"/>
              <a:ext cx="438"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Cereals</a:t>
              </a:r>
              <a:endParaRPr lang="en-US" sz="800">
                <a:solidFill>
                  <a:srgbClr val="FFFF00"/>
                </a:solidFill>
              </a:endParaRPr>
            </a:p>
          </p:txBody>
        </p:sp>
        <p:sp>
          <p:nvSpPr>
            <p:cNvPr id="51226" name="Rectangle 25"/>
            <p:cNvSpPr>
              <a:spLocks noChangeArrowheads="1"/>
            </p:cNvSpPr>
            <p:nvPr/>
          </p:nvSpPr>
          <p:spPr bwMode="auto">
            <a:xfrm>
              <a:off x="5091" y="2852"/>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39%</a:t>
              </a:r>
              <a:endParaRPr lang="en-US" sz="800">
                <a:solidFill>
                  <a:srgbClr val="FFFF00"/>
                </a:solidFill>
              </a:endParaRPr>
            </a:p>
          </p:txBody>
        </p:sp>
        <p:sp>
          <p:nvSpPr>
            <p:cNvPr id="51227" name="Rectangle 26"/>
            <p:cNvSpPr>
              <a:spLocks noChangeArrowheads="1"/>
            </p:cNvSpPr>
            <p:nvPr/>
          </p:nvSpPr>
          <p:spPr bwMode="auto">
            <a:xfrm>
              <a:off x="4207" y="3076"/>
              <a:ext cx="290"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Eggs</a:t>
              </a:r>
              <a:endParaRPr lang="en-US" sz="800">
                <a:solidFill>
                  <a:srgbClr val="FFFF00"/>
                </a:solidFill>
              </a:endParaRPr>
            </a:p>
          </p:txBody>
        </p:sp>
        <p:sp>
          <p:nvSpPr>
            <p:cNvPr id="51228" name="Rectangle 27"/>
            <p:cNvSpPr>
              <a:spLocks noChangeArrowheads="1"/>
            </p:cNvSpPr>
            <p:nvPr/>
          </p:nvSpPr>
          <p:spPr bwMode="auto">
            <a:xfrm>
              <a:off x="4256" y="3244"/>
              <a:ext cx="184"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3%</a:t>
              </a:r>
              <a:endParaRPr lang="en-US" sz="800">
                <a:solidFill>
                  <a:srgbClr val="FFFF00"/>
                </a:solidFill>
              </a:endParaRPr>
            </a:p>
          </p:txBody>
        </p:sp>
        <p:sp>
          <p:nvSpPr>
            <p:cNvPr id="51229" name="Rectangle 28"/>
            <p:cNvSpPr>
              <a:spLocks noChangeArrowheads="1"/>
            </p:cNvSpPr>
            <p:nvPr/>
          </p:nvSpPr>
          <p:spPr bwMode="auto">
            <a:xfrm>
              <a:off x="3780" y="2988"/>
              <a:ext cx="284"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Meat</a:t>
              </a:r>
              <a:endParaRPr lang="en-US" sz="800">
                <a:solidFill>
                  <a:srgbClr val="FFFF00"/>
                </a:solidFill>
              </a:endParaRPr>
            </a:p>
          </p:txBody>
        </p:sp>
        <p:sp>
          <p:nvSpPr>
            <p:cNvPr id="51230" name="Rectangle 29"/>
            <p:cNvSpPr>
              <a:spLocks noChangeArrowheads="1"/>
            </p:cNvSpPr>
            <p:nvPr/>
          </p:nvSpPr>
          <p:spPr bwMode="auto">
            <a:xfrm>
              <a:off x="3793" y="3156"/>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15%</a:t>
              </a:r>
              <a:endParaRPr lang="en-US" sz="800">
                <a:solidFill>
                  <a:srgbClr val="FFFF00"/>
                </a:solidFill>
              </a:endParaRPr>
            </a:p>
          </p:txBody>
        </p:sp>
        <p:sp>
          <p:nvSpPr>
            <p:cNvPr id="51231" name="Rectangle 30"/>
            <p:cNvSpPr>
              <a:spLocks noChangeArrowheads="1"/>
            </p:cNvSpPr>
            <p:nvPr/>
          </p:nvSpPr>
          <p:spPr bwMode="auto">
            <a:xfrm>
              <a:off x="3236" y="2268"/>
              <a:ext cx="629"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Vegetables</a:t>
              </a:r>
              <a:endParaRPr lang="en-US" sz="800">
                <a:solidFill>
                  <a:srgbClr val="FFFF00"/>
                </a:solidFill>
              </a:endParaRPr>
            </a:p>
          </p:txBody>
        </p:sp>
        <p:sp>
          <p:nvSpPr>
            <p:cNvPr id="51232" name="Rectangle 31"/>
            <p:cNvSpPr>
              <a:spLocks noChangeArrowheads="1"/>
            </p:cNvSpPr>
            <p:nvPr/>
          </p:nvSpPr>
          <p:spPr bwMode="auto">
            <a:xfrm>
              <a:off x="3398" y="2436"/>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16%</a:t>
              </a:r>
              <a:endParaRPr lang="en-US" sz="800">
                <a:solidFill>
                  <a:srgbClr val="FFFF00"/>
                </a:solidFill>
              </a:endParaRPr>
            </a:p>
          </p:txBody>
        </p:sp>
        <p:sp>
          <p:nvSpPr>
            <p:cNvPr id="51233" name="Rectangle 32"/>
            <p:cNvSpPr>
              <a:spLocks noChangeArrowheads="1"/>
            </p:cNvSpPr>
            <p:nvPr/>
          </p:nvSpPr>
          <p:spPr bwMode="auto">
            <a:xfrm>
              <a:off x="3830" y="1756"/>
              <a:ext cx="319"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Other</a:t>
              </a:r>
              <a:endParaRPr lang="en-US" sz="800">
                <a:solidFill>
                  <a:srgbClr val="FFFF00"/>
                </a:solidFill>
              </a:endParaRPr>
            </a:p>
          </p:txBody>
        </p:sp>
        <p:sp>
          <p:nvSpPr>
            <p:cNvPr id="51234" name="Rectangle 33"/>
            <p:cNvSpPr>
              <a:spLocks noChangeArrowheads="1"/>
            </p:cNvSpPr>
            <p:nvPr/>
          </p:nvSpPr>
          <p:spPr bwMode="auto">
            <a:xfrm>
              <a:off x="3862" y="1924"/>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16%</a:t>
              </a:r>
              <a:endParaRPr lang="en-US" sz="800">
                <a:solidFill>
                  <a:srgbClr val="FFFF00"/>
                </a:solidFill>
              </a:endParaRPr>
            </a:p>
          </p:txBody>
        </p:sp>
        <p:sp>
          <p:nvSpPr>
            <p:cNvPr id="51235" name="Rectangle 34"/>
            <p:cNvSpPr>
              <a:spLocks noChangeArrowheads="1"/>
            </p:cNvSpPr>
            <p:nvPr/>
          </p:nvSpPr>
          <p:spPr bwMode="auto">
            <a:xfrm>
              <a:off x="2967" y="1104"/>
              <a:ext cx="2649" cy="2448"/>
            </a:xfrm>
            <a:prstGeom prst="rect">
              <a:avLst/>
            </a:prstGeom>
            <a:solidFill>
              <a:srgbClr val="993366"/>
            </a:solidFill>
            <a:ln w="12700">
              <a:solidFill>
                <a:schemeClr val="tx1"/>
              </a:solidFill>
              <a:miter lim="800000"/>
              <a:headEnd/>
              <a:tailEnd/>
            </a:ln>
          </p:spPr>
          <p:txBody>
            <a:bodyPr wrap="none" anchor="ctr"/>
            <a:lstStyle/>
            <a:p>
              <a:pPr fontAlgn="base">
                <a:spcBef>
                  <a:spcPct val="50000"/>
                </a:spcBef>
                <a:spcAft>
                  <a:spcPct val="0"/>
                </a:spcAft>
              </a:pPr>
              <a:endParaRPr lang="en-US">
                <a:solidFill>
                  <a:srgbClr val="FFFF00"/>
                </a:solidFill>
              </a:endParaRPr>
            </a:p>
          </p:txBody>
        </p:sp>
        <p:sp>
          <p:nvSpPr>
            <p:cNvPr id="51236" name="Freeform 35"/>
            <p:cNvSpPr>
              <a:spLocks/>
            </p:cNvSpPr>
            <p:nvPr/>
          </p:nvSpPr>
          <p:spPr bwMode="auto">
            <a:xfrm>
              <a:off x="4349" y="2298"/>
              <a:ext cx="402" cy="446"/>
            </a:xfrm>
            <a:custGeom>
              <a:avLst/>
              <a:gdLst>
                <a:gd name="T0" fmla="*/ 0 w 424"/>
                <a:gd name="T1" fmla="*/ 183 h 472"/>
                <a:gd name="T2" fmla="*/ 276 w 424"/>
                <a:gd name="T3" fmla="*/ 0 h 472"/>
                <a:gd name="T4" fmla="*/ 276 w 424"/>
                <a:gd name="T5" fmla="*/ 116 h 472"/>
                <a:gd name="T6" fmla="*/ 0 w 424"/>
                <a:gd name="T7" fmla="*/ 300 h 472"/>
                <a:gd name="T8" fmla="*/ 0 w 424"/>
                <a:gd name="T9" fmla="*/ 183 h 472"/>
                <a:gd name="T10" fmla="*/ 0 60000 65536"/>
                <a:gd name="T11" fmla="*/ 0 60000 65536"/>
                <a:gd name="T12" fmla="*/ 0 60000 65536"/>
                <a:gd name="T13" fmla="*/ 0 60000 65536"/>
                <a:gd name="T14" fmla="*/ 0 60000 65536"/>
                <a:gd name="T15" fmla="*/ 0 w 424"/>
                <a:gd name="T16" fmla="*/ 0 h 472"/>
                <a:gd name="T17" fmla="*/ 424 w 424"/>
                <a:gd name="T18" fmla="*/ 472 h 472"/>
              </a:gdLst>
              <a:ahLst/>
              <a:cxnLst>
                <a:cxn ang="T10">
                  <a:pos x="T0" y="T1"/>
                </a:cxn>
                <a:cxn ang="T11">
                  <a:pos x="T2" y="T3"/>
                </a:cxn>
                <a:cxn ang="T12">
                  <a:pos x="T4" y="T5"/>
                </a:cxn>
                <a:cxn ang="T13">
                  <a:pos x="T6" y="T7"/>
                </a:cxn>
                <a:cxn ang="T14">
                  <a:pos x="T8" y="T9"/>
                </a:cxn>
              </a:cxnLst>
              <a:rect l="T15" t="T16" r="T17" b="T18"/>
              <a:pathLst>
                <a:path w="424" h="472">
                  <a:moveTo>
                    <a:pt x="0" y="288"/>
                  </a:moveTo>
                  <a:lnTo>
                    <a:pt x="424" y="0"/>
                  </a:lnTo>
                  <a:lnTo>
                    <a:pt x="424" y="184"/>
                  </a:lnTo>
                  <a:lnTo>
                    <a:pt x="0" y="472"/>
                  </a:lnTo>
                  <a:lnTo>
                    <a:pt x="0" y="288"/>
                  </a:lnTo>
                  <a:close/>
                </a:path>
              </a:pathLst>
            </a:custGeom>
            <a:solidFill>
              <a:srgbClr val="590023"/>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37" name="Freeform 36"/>
            <p:cNvSpPr>
              <a:spLocks/>
            </p:cNvSpPr>
            <p:nvPr/>
          </p:nvSpPr>
          <p:spPr bwMode="auto">
            <a:xfrm>
              <a:off x="4349" y="2215"/>
              <a:ext cx="409" cy="355"/>
            </a:xfrm>
            <a:custGeom>
              <a:avLst/>
              <a:gdLst>
                <a:gd name="T0" fmla="*/ 0 w 431"/>
                <a:gd name="T1" fmla="*/ 0 h 376"/>
                <a:gd name="T2" fmla="*/ 21 w 431"/>
                <a:gd name="T3" fmla="*/ 0 h 376"/>
                <a:gd name="T4" fmla="*/ 33 w 431"/>
                <a:gd name="T5" fmla="*/ 0 h 376"/>
                <a:gd name="T6" fmla="*/ 56 w 431"/>
                <a:gd name="T7" fmla="*/ 0 h 376"/>
                <a:gd name="T8" fmla="*/ 70 w 431"/>
                <a:gd name="T9" fmla="*/ 0 h 376"/>
                <a:gd name="T10" fmla="*/ 84 w 431"/>
                <a:gd name="T11" fmla="*/ 8 h 376"/>
                <a:gd name="T12" fmla="*/ 102 w 431"/>
                <a:gd name="T13" fmla="*/ 8 h 376"/>
                <a:gd name="T14" fmla="*/ 121 w 431"/>
                <a:gd name="T15" fmla="*/ 8 h 376"/>
                <a:gd name="T16" fmla="*/ 135 w 431"/>
                <a:gd name="T17" fmla="*/ 8 h 376"/>
                <a:gd name="T18" fmla="*/ 153 w 431"/>
                <a:gd name="T19" fmla="*/ 16 h 376"/>
                <a:gd name="T20" fmla="*/ 167 w 431"/>
                <a:gd name="T21" fmla="*/ 16 h 376"/>
                <a:gd name="T22" fmla="*/ 182 w 431"/>
                <a:gd name="T23" fmla="*/ 21 h 376"/>
                <a:gd name="T24" fmla="*/ 199 w 431"/>
                <a:gd name="T25" fmla="*/ 25 h 376"/>
                <a:gd name="T26" fmla="*/ 214 w 431"/>
                <a:gd name="T27" fmla="*/ 30 h 376"/>
                <a:gd name="T28" fmla="*/ 227 w 431"/>
                <a:gd name="T29" fmla="*/ 36 h 376"/>
                <a:gd name="T30" fmla="*/ 241 w 431"/>
                <a:gd name="T31" fmla="*/ 36 h 376"/>
                <a:gd name="T32" fmla="*/ 260 w 431"/>
                <a:gd name="T33" fmla="*/ 45 h 376"/>
                <a:gd name="T34" fmla="*/ 270 w 431"/>
                <a:gd name="T35" fmla="*/ 51 h 376"/>
                <a:gd name="T36" fmla="*/ 283 w 431"/>
                <a:gd name="T37" fmla="*/ 56 h 376"/>
                <a:gd name="T38" fmla="*/ 0 w 431"/>
                <a:gd name="T39" fmla="*/ 236 h 376"/>
                <a:gd name="T40" fmla="*/ 0 w 431"/>
                <a:gd name="T41" fmla="*/ 0 h 37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1"/>
                <a:gd name="T64" fmla="*/ 0 h 376"/>
                <a:gd name="T65" fmla="*/ 431 w 431"/>
                <a:gd name="T66" fmla="*/ 376 h 37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1" h="376">
                  <a:moveTo>
                    <a:pt x="0" y="0"/>
                  </a:moveTo>
                  <a:lnTo>
                    <a:pt x="29" y="0"/>
                  </a:lnTo>
                  <a:lnTo>
                    <a:pt x="50" y="0"/>
                  </a:lnTo>
                  <a:lnTo>
                    <a:pt x="85" y="0"/>
                  </a:lnTo>
                  <a:lnTo>
                    <a:pt x="106" y="0"/>
                  </a:lnTo>
                  <a:lnTo>
                    <a:pt x="127" y="8"/>
                  </a:lnTo>
                  <a:lnTo>
                    <a:pt x="156" y="8"/>
                  </a:lnTo>
                  <a:lnTo>
                    <a:pt x="184" y="16"/>
                  </a:lnTo>
                  <a:lnTo>
                    <a:pt x="205" y="16"/>
                  </a:lnTo>
                  <a:lnTo>
                    <a:pt x="233" y="24"/>
                  </a:lnTo>
                  <a:lnTo>
                    <a:pt x="254" y="24"/>
                  </a:lnTo>
                  <a:lnTo>
                    <a:pt x="276" y="32"/>
                  </a:lnTo>
                  <a:lnTo>
                    <a:pt x="304" y="40"/>
                  </a:lnTo>
                  <a:lnTo>
                    <a:pt x="325" y="48"/>
                  </a:lnTo>
                  <a:lnTo>
                    <a:pt x="346" y="56"/>
                  </a:lnTo>
                  <a:lnTo>
                    <a:pt x="367" y="56"/>
                  </a:lnTo>
                  <a:lnTo>
                    <a:pt x="395" y="72"/>
                  </a:lnTo>
                  <a:lnTo>
                    <a:pt x="410" y="80"/>
                  </a:lnTo>
                  <a:lnTo>
                    <a:pt x="431" y="88"/>
                  </a:lnTo>
                  <a:lnTo>
                    <a:pt x="0" y="376"/>
                  </a:lnTo>
                  <a:lnTo>
                    <a:pt x="0" y="0"/>
                  </a:lnTo>
                  <a:close/>
                </a:path>
              </a:pathLst>
            </a:custGeom>
            <a:solidFill>
              <a:srgbClr val="B20045"/>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38" name="Freeform 37"/>
            <p:cNvSpPr>
              <a:spLocks/>
            </p:cNvSpPr>
            <p:nvPr/>
          </p:nvSpPr>
          <p:spPr bwMode="auto">
            <a:xfrm>
              <a:off x="3814" y="2381"/>
              <a:ext cx="535" cy="363"/>
            </a:xfrm>
            <a:custGeom>
              <a:avLst/>
              <a:gdLst>
                <a:gd name="T0" fmla="*/ 370 w 564"/>
                <a:gd name="T1" fmla="*/ 128 h 384"/>
                <a:gd name="T2" fmla="*/ 0 w 564"/>
                <a:gd name="T3" fmla="*/ 0 h 384"/>
                <a:gd name="T4" fmla="*/ 0 w 564"/>
                <a:gd name="T5" fmla="*/ 117 h 384"/>
                <a:gd name="T6" fmla="*/ 370 w 564"/>
                <a:gd name="T7" fmla="*/ 244 h 384"/>
                <a:gd name="T8" fmla="*/ 370 w 564"/>
                <a:gd name="T9" fmla="*/ 128 h 384"/>
                <a:gd name="T10" fmla="*/ 0 60000 65536"/>
                <a:gd name="T11" fmla="*/ 0 60000 65536"/>
                <a:gd name="T12" fmla="*/ 0 60000 65536"/>
                <a:gd name="T13" fmla="*/ 0 60000 65536"/>
                <a:gd name="T14" fmla="*/ 0 60000 65536"/>
                <a:gd name="T15" fmla="*/ 0 w 564"/>
                <a:gd name="T16" fmla="*/ 0 h 384"/>
                <a:gd name="T17" fmla="*/ 564 w 564"/>
                <a:gd name="T18" fmla="*/ 384 h 384"/>
              </a:gdLst>
              <a:ahLst/>
              <a:cxnLst>
                <a:cxn ang="T10">
                  <a:pos x="T0" y="T1"/>
                </a:cxn>
                <a:cxn ang="T11">
                  <a:pos x="T2" y="T3"/>
                </a:cxn>
                <a:cxn ang="T12">
                  <a:pos x="T4" y="T5"/>
                </a:cxn>
                <a:cxn ang="T13">
                  <a:pos x="T6" y="T7"/>
                </a:cxn>
                <a:cxn ang="T14">
                  <a:pos x="T8" y="T9"/>
                </a:cxn>
              </a:cxnLst>
              <a:rect l="T15" t="T16" r="T17" b="T18"/>
              <a:pathLst>
                <a:path w="564" h="384">
                  <a:moveTo>
                    <a:pt x="564" y="200"/>
                  </a:moveTo>
                  <a:lnTo>
                    <a:pt x="0" y="0"/>
                  </a:lnTo>
                  <a:lnTo>
                    <a:pt x="0" y="184"/>
                  </a:lnTo>
                  <a:lnTo>
                    <a:pt x="564" y="384"/>
                  </a:lnTo>
                  <a:lnTo>
                    <a:pt x="564" y="200"/>
                  </a:lnTo>
                  <a:close/>
                </a:path>
              </a:pathLst>
            </a:custGeom>
            <a:solidFill>
              <a:srgbClr val="806634"/>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39" name="Freeform 38"/>
            <p:cNvSpPr>
              <a:spLocks/>
            </p:cNvSpPr>
            <p:nvPr/>
          </p:nvSpPr>
          <p:spPr bwMode="auto">
            <a:xfrm>
              <a:off x="3814" y="2215"/>
              <a:ext cx="535" cy="355"/>
            </a:xfrm>
            <a:custGeom>
              <a:avLst/>
              <a:gdLst>
                <a:gd name="T0" fmla="*/ 0 w 564"/>
                <a:gd name="T1" fmla="*/ 111 h 376"/>
                <a:gd name="T2" fmla="*/ 9 w 564"/>
                <a:gd name="T3" fmla="*/ 107 h 376"/>
                <a:gd name="T4" fmla="*/ 20 w 564"/>
                <a:gd name="T5" fmla="*/ 96 h 376"/>
                <a:gd name="T6" fmla="*/ 27 w 564"/>
                <a:gd name="T7" fmla="*/ 91 h 376"/>
                <a:gd name="T8" fmla="*/ 42 w 564"/>
                <a:gd name="T9" fmla="*/ 81 h 376"/>
                <a:gd name="T10" fmla="*/ 51 w 564"/>
                <a:gd name="T11" fmla="*/ 76 h 376"/>
                <a:gd name="T12" fmla="*/ 61 w 564"/>
                <a:gd name="T13" fmla="*/ 71 h 376"/>
                <a:gd name="T14" fmla="*/ 74 w 564"/>
                <a:gd name="T15" fmla="*/ 66 h 376"/>
                <a:gd name="T16" fmla="*/ 83 w 564"/>
                <a:gd name="T17" fmla="*/ 56 h 376"/>
                <a:gd name="T18" fmla="*/ 97 w 564"/>
                <a:gd name="T19" fmla="*/ 51 h 376"/>
                <a:gd name="T20" fmla="*/ 106 w 564"/>
                <a:gd name="T21" fmla="*/ 45 h 376"/>
                <a:gd name="T22" fmla="*/ 125 w 564"/>
                <a:gd name="T23" fmla="*/ 40 h 376"/>
                <a:gd name="T24" fmla="*/ 139 w 564"/>
                <a:gd name="T25" fmla="*/ 36 h 376"/>
                <a:gd name="T26" fmla="*/ 153 w 564"/>
                <a:gd name="T27" fmla="*/ 30 h 376"/>
                <a:gd name="T28" fmla="*/ 166 w 564"/>
                <a:gd name="T29" fmla="*/ 25 h 376"/>
                <a:gd name="T30" fmla="*/ 181 w 564"/>
                <a:gd name="T31" fmla="*/ 25 h 376"/>
                <a:gd name="T32" fmla="*/ 194 w 564"/>
                <a:gd name="T33" fmla="*/ 21 h 376"/>
                <a:gd name="T34" fmla="*/ 212 w 564"/>
                <a:gd name="T35" fmla="*/ 16 h 376"/>
                <a:gd name="T36" fmla="*/ 227 w 564"/>
                <a:gd name="T37" fmla="*/ 8 h 376"/>
                <a:gd name="T38" fmla="*/ 246 w 564"/>
                <a:gd name="T39" fmla="*/ 8 h 376"/>
                <a:gd name="T40" fmla="*/ 259 w 564"/>
                <a:gd name="T41" fmla="*/ 8 h 376"/>
                <a:gd name="T42" fmla="*/ 273 w 564"/>
                <a:gd name="T43" fmla="*/ 8 h 376"/>
                <a:gd name="T44" fmla="*/ 288 w 564"/>
                <a:gd name="T45" fmla="*/ 8 h 376"/>
                <a:gd name="T46" fmla="*/ 302 w 564"/>
                <a:gd name="T47" fmla="*/ 0 h 376"/>
                <a:gd name="T48" fmla="*/ 323 w 564"/>
                <a:gd name="T49" fmla="*/ 0 h 376"/>
                <a:gd name="T50" fmla="*/ 341 w 564"/>
                <a:gd name="T51" fmla="*/ 0 h 376"/>
                <a:gd name="T52" fmla="*/ 357 w 564"/>
                <a:gd name="T53" fmla="*/ 0 h 376"/>
                <a:gd name="T54" fmla="*/ 370 w 564"/>
                <a:gd name="T55" fmla="*/ 0 h 376"/>
                <a:gd name="T56" fmla="*/ 370 w 564"/>
                <a:gd name="T57" fmla="*/ 236 h 376"/>
                <a:gd name="T58" fmla="*/ 0 w 564"/>
                <a:gd name="T59" fmla="*/ 111 h 37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564"/>
                <a:gd name="T91" fmla="*/ 0 h 376"/>
                <a:gd name="T92" fmla="*/ 564 w 564"/>
                <a:gd name="T93" fmla="*/ 376 h 37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564" h="376">
                  <a:moveTo>
                    <a:pt x="0" y="176"/>
                  </a:moveTo>
                  <a:lnTo>
                    <a:pt x="14" y="168"/>
                  </a:lnTo>
                  <a:lnTo>
                    <a:pt x="28" y="152"/>
                  </a:lnTo>
                  <a:lnTo>
                    <a:pt x="42" y="144"/>
                  </a:lnTo>
                  <a:lnTo>
                    <a:pt x="64" y="128"/>
                  </a:lnTo>
                  <a:lnTo>
                    <a:pt x="78" y="120"/>
                  </a:lnTo>
                  <a:lnTo>
                    <a:pt x="92" y="112"/>
                  </a:lnTo>
                  <a:lnTo>
                    <a:pt x="113" y="104"/>
                  </a:lnTo>
                  <a:lnTo>
                    <a:pt x="127" y="88"/>
                  </a:lnTo>
                  <a:lnTo>
                    <a:pt x="148" y="80"/>
                  </a:lnTo>
                  <a:lnTo>
                    <a:pt x="162" y="72"/>
                  </a:lnTo>
                  <a:lnTo>
                    <a:pt x="191" y="64"/>
                  </a:lnTo>
                  <a:lnTo>
                    <a:pt x="212" y="56"/>
                  </a:lnTo>
                  <a:lnTo>
                    <a:pt x="233" y="48"/>
                  </a:lnTo>
                  <a:lnTo>
                    <a:pt x="254" y="40"/>
                  </a:lnTo>
                  <a:lnTo>
                    <a:pt x="275" y="40"/>
                  </a:lnTo>
                  <a:lnTo>
                    <a:pt x="296" y="32"/>
                  </a:lnTo>
                  <a:lnTo>
                    <a:pt x="325" y="24"/>
                  </a:lnTo>
                  <a:lnTo>
                    <a:pt x="346" y="16"/>
                  </a:lnTo>
                  <a:lnTo>
                    <a:pt x="374" y="16"/>
                  </a:lnTo>
                  <a:lnTo>
                    <a:pt x="395" y="8"/>
                  </a:lnTo>
                  <a:lnTo>
                    <a:pt x="416" y="8"/>
                  </a:lnTo>
                  <a:lnTo>
                    <a:pt x="437" y="8"/>
                  </a:lnTo>
                  <a:lnTo>
                    <a:pt x="459" y="0"/>
                  </a:lnTo>
                  <a:lnTo>
                    <a:pt x="494" y="0"/>
                  </a:lnTo>
                  <a:lnTo>
                    <a:pt x="522" y="0"/>
                  </a:lnTo>
                  <a:lnTo>
                    <a:pt x="543" y="0"/>
                  </a:lnTo>
                  <a:lnTo>
                    <a:pt x="564" y="0"/>
                  </a:lnTo>
                  <a:lnTo>
                    <a:pt x="564" y="376"/>
                  </a:lnTo>
                  <a:lnTo>
                    <a:pt x="0" y="176"/>
                  </a:lnTo>
                  <a:close/>
                </a:path>
              </a:pathLst>
            </a:custGeom>
            <a:solidFill>
              <a:srgbClr val="FFCC67"/>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0" name="Freeform 39"/>
            <p:cNvSpPr>
              <a:spLocks/>
            </p:cNvSpPr>
            <p:nvPr/>
          </p:nvSpPr>
          <p:spPr bwMode="auto">
            <a:xfrm>
              <a:off x="3720" y="2570"/>
              <a:ext cx="61" cy="325"/>
            </a:xfrm>
            <a:custGeom>
              <a:avLst/>
              <a:gdLst>
                <a:gd name="T0" fmla="*/ 44 w 64"/>
                <a:gd name="T1" fmla="*/ 102 h 344"/>
                <a:gd name="T2" fmla="*/ 34 w 64"/>
                <a:gd name="T3" fmla="*/ 96 h 344"/>
                <a:gd name="T4" fmla="*/ 29 w 64"/>
                <a:gd name="T5" fmla="*/ 86 h 344"/>
                <a:gd name="T6" fmla="*/ 26 w 64"/>
                <a:gd name="T7" fmla="*/ 81 h 344"/>
                <a:gd name="T8" fmla="*/ 21 w 64"/>
                <a:gd name="T9" fmla="*/ 71 h 344"/>
                <a:gd name="T10" fmla="*/ 14 w 64"/>
                <a:gd name="T11" fmla="*/ 66 h 344"/>
                <a:gd name="T12" fmla="*/ 10 w 64"/>
                <a:gd name="T13" fmla="*/ 51 h 344"/>
                <a:gd name="T14" fmla="*/ 7 w 64"/>
                <a:gd name="T15" fmla="*/ 41 h 344"/>
                <a:gd name="T16" fmla="*/ 7 w 64"/>
                <a:gd name="T17" fmla="*/ 36 h 344"/>
                <a:gd name="T18" fmla="*/ 0 w 64"/>
                <a:gd name="T19" fmla="*/ 25 h 344"/>
                <a:gd name="T20" fmla="*/ 0 w 64"/>
                <a:gd name="T21" fmla="*/ 21 h 344"/>
                <a:gd name="T22" fmla="*/ 0 w 64"/>
                <a:gd name="T23" fmla="*/ 9 h 344"/>
                <a:gd name="T24" fmla="*/ 0 w 64"/>
                <a:gd name="T25" fmla="*/ 0 h 344"/>
                <a:gd name="T26" fmla="*/ 0 w 64"/>
                <a:gd name="T27" fmla="*/ 116 h 344"/>
                <a:gd name="T28" fmla="*/ 0 w 64"/>
                <a:gd name="T29" fmla="*/ 128 h 344"/>
                <a:gd name="T30" fmla="*/ 0 w 64"/>
                <a:gd name="T31" fmla="*/ 137 h 344"/>
                <a:gd name="T32" fmla="*/ 0 w 64"/>
                <a:gd name="T33" fmla="*/ 143 h 344"/>
                <a:gd name="T34" fmla="*/ 7 w 64"/>
                <a:gd name="T35" fmla="*/ 152 h 344"/>
                <a:gd name="T36" fmla="*/ 7 w 64"/>
                <a:gd name="T37" fmla="*/ 157 h 344"/>
                <a:gd name="T38" fmla="*/ 10 w 64"/>
                <a:gd name="T39" fmla="*/ 167 h 344"/>
                <a:gd name="T40" fmla="*/ 14 w 64"/>
                <a:gd name="T41" fmla="*/ 183 h 344"/>
                <a:gd name="T42" fmla="*/ 21 w 64"/>
                <a:gd name="T43" fmla="*/ 188 h 344"/>
                <a:gd name="T44" fmla="*/ 26 w 64"/>
                <a:gd name="T45" fmla="*/ 198 h 344"/>
                <a:gd name="T46" fmla="*/ 29 w 64"/>
                <a:gd name="T47" fmla="*/ 202 h 344"/>
                <a:gd name="T48" fmla="*/ 34 w 64"/>
                <a:gd name="T49" fmla="*/ 212 h 344"/>
                <a:gd name="T50" fmla="*/ 44 w 64"/>
                <a:gd name="T51" fmla="*/ 218 h 344"/>
                <a:gd name="T52" fmla="*/ 44 w 64"/>
                <a:gd name="T53" fmla="*/ 102 h 34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
                <a:gd name="T82" fmla="*/ 0 h 344"/>
                <a:gd name="T83" fmla="*/ 64 w 64"/>
                <a:gd name="T84" fmla="*/ 344 h 34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 h="344">
                  <a:moveTo>
                    <a:pt x="64" y="160"/>
                  </a:moveTo>
                  <a:lnTo>
                    <a:pt x="50" y="152"/>
                  </a:lnTo>
                  <a:lnTo>
                    <a:pt x="43" y="136"/>
                  </a:lnTo>
                  <a:lnTo>
                    <a:pt x="36" y="128"/>
                  </a:lnTo>
                  <a:lnTo>
                    <a:pt x="29" y="112"/>
                  </a:lnTo>
                  <a:lnTo>
                    <a:pt x="22" y="104"/>
                  </a:lnTo>
                  <a:lnTo>
                    <a:pt x="14" y="80"/>
                  </a:lnTo>
                  <a:lnTo>
                    <a:pt x="7" y="64"/>
                  </a:lnTo>
                  <a:lnTo>
                    <a:pt x="7" y="56"/>
                  </a:lnTo>
                  <a:lnTo>
                    <a:pt x="0" y="40"/>
                  </a:lnTo>
                  <a:lnTo>
                    <a:pt x="0" y="32"/>
                  </a:lnTo>
                  <a:lnTo>
                    <a:pt x="0" y="16"/>
                  </a:lnTo>
                  <a:lnTo>
                    <a:pt x="0" y="0"/>
                  </a:lnTo>
                  <a:lnTo>
                    <a:pt x="0" y="184"/>
                  </a:lnTo>
                  <a:lnTo>
                    <a:pt x="0" y="200"/>
                  </a:lnTo>
                  <a:lnTo>
                    <a:pt x="0" y="216"/>
                  </a:lnTo>
                  <a:lnTo>
                    <a:pt x="0" y="224"/>
                  </a:lnTo>
                  <a:lnTo>
                    <a:pt x="7" y="240"/>
                  </a:lnTo>
                  <a:lnTo>
                    <a:pt x="7" y="248"/>
                  </a:lnTo>
                  <a:lnTo>
                    <a:pt x="14" y="264"/>
                  </a:lnTo>
                  <a:lnTo>
                    <a:pt x="22" y="288"/>
                  </a:lnTo>
                  <a:lnTo>
                    <a:pt x="29" y="296"/>
                  </a:lnTo>
                  <a:lnTo>
                    <a:pt x="36" y="312"/>
                  </a:lnTo>
                  <a:lnTo>
                    <a:pt x="43" y="320"/>
                  </a:lnTo>
                  <a:lnTo>
                    <a:pt x="50" y="336"/>
                  </a:lnTo>
                  <a:lnTo>
                    <a:pt x="64" y="344"/>
                  </a:lnTo>
                  <a:lnTo>
                    <a:pt x="64" y="160"/>
                  </a:lnTo>
                  <a:close/>
                </a:path>
              </a:pathLst>
            </a:custGeom>
            <a:solidFill>
              <a:srgbClr val="40404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1" name="Freeform 40"/>
            <p:cNvSpPr>
              <a:spLocks/>
            </p:cNvSpPr>
            <p:nvPr/>
          </p:nvSpPr>
          <p:spPr bwMode="auto">
            <a:xfrm>
              <a:off x="3781" y="2570"/>
              <a:ext cx="568" cy="325"/>
            </a:xfrm>
            <a:custGeom>
              <a:avLst/>
              <a:gdLst>
                <a:gd name="T0" fmla="*/ 392 w 599"/>
                <a:gd name="T1" fmla="*/ 0 h 344"/>
                <a:gd name="T2" fmla="*/ 0 w 599"/>
                <a:gd name="T3" fmla="*/ 102 h 344"/>
                <a:gd name="T4" fmla="*/ 0 w 599"/>
                <a:gd name="T5" fmla="*/ 218 h 344"/>
                <a:gd name="T6" fmla="*/ 392 w 599"/>
                <a:gd name="T7" fmla="*/ 116 h 344"/>
                <a:gd name="T8" fmla="*/ 392 w 599"/>
                <a:gd name="T9" fmla="*/ 0 h 344"/>
                <a:gd name="T10" fmla="*/ 0 60000 65536"/>
                <a:gd name="T11" fmla="*/ 0 60000 65536"/>
                <a:gd name="T12" fmla="*/ 0 60000 65536"/>
                <a:gd name="T13" fmla="*/ 0 60000 65536"/>
                <a:gd name="T14" fmla="*/ 0 60000 65536"/>
                <a:gd name="T15" fmla="*/ 0 w 599"/>
                <a:gd name="T16" fmla="*/ 0 h 344"/>
                <a:gd name="T17" fmla="*/ 599 w 599"/>
                <a:gd name="T18" fmla="*/ 344 h 344"/>
              </a:gdLst>
              <a:ahLst/>
              <a:cxnLst>
                <a:cxn ang="T10">
                  <a:pos x="T0" y="T1"/>
                </a:cxn>
                <a:cxn ang="T11">
                  <a:pos x="T2" y="T3"/>
                </a:cxn>
                <a:cxn ang="T12">
                  <a:pos x="T4" y="T5"/>
                </a:cxn>
                <a:cxn ang="T13">
                  <a:pos x="T6" y="T7"/>
                </a:cxn>
                <a:cxn ang="T14">
                  <a:pos x="T8" y="T9"/>
                </a:cxn>
              </a:cxnLst>
              <a:rect l="T15" t="T16" r="T17" b="T18"/>
              <a:pathLst>
                <a:path w="599" h="344">
                  <a:moveTo>
                    <a:pt x="599" y="0"/>
                  </a:moveTo>
                  <a:lnTo>
                    <a:pt x="0" y="160"/>
                  </a:lnTo>
                  <a:lnTo>
                    <a:pt x="0" y="344"/>
                  </a:lnTo>
                  <a:lnTo>
                    <a:pt x="599" y="184"/>
                  </a:lnTo>
                  <a:lnTo>
                    <a:pt x="599" y="0"/>
                  </a:lnTo>
                  <a:close/>
                </a:path>
              </a:pathLst>
            </a:custGeom>
            <a:solidFill>
              <a:srgbClr val="40404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2" name="Freeform 41"/>
            <p:cNvSpPr>
              <a:spLocks/>
            </p:cNvSpPr>
            <p:nvPr/>
          </p:nvSpPr>
          <p:spPr bwMode="auto">
            <a:xfrm>
              <a:off x="3720" y="2381"/>
              <a:ext cx="629" cy="340"/>
            </a:xfrm>
            <a:custGeom>
              <a:avLst/>
              <a:gdLst>
                <a:gd name="T0" fmla="*/ 42 w 663"/>
                <a:gd name="T1" fmla="*/ 228 h 360"/>
                <a:gd name="T2" fmla="*/ 33 w 663"/>
                <a:gd name="T3" fmla="*/ 223 h 360"/>
                <a:gd name="T4" fmla="*/ 28 w 663"/>
                <a:gd name="T5" fmla="*/ 212 h 360"/>
                <a:gd name="T6" fmla="*/ 24 w 663"/>
                <a:gd name="T7" fmla="*/ 208 h 360"/>
                <a:gd name="T8" fmla="*/ 21 w 663"/>
                <a:gd name="T9" fmla="*/ 198 h 360"/>
                <a:gd name="T10" fmla="*/ 14 w 663"/>
                <a:gd name="T11" fmla="*/ 187 h 360"/>
                <a:gd name="T12" fmla="*/ 9 w 663"/>
                <a:gd name="T13" fmla="*/ 177 h 360"/>
                <a:gd name="T14" fmla="*/ 7 w 663"/>
                <a:gd name="T15" fmla="*/ 167 h 360"/>
                <a:gd name="T16" fmla="*/ 7 w 663"/>
                <a:gd name="T17" fmla="*/ 162 h 360"/>
                <a:gd name="T18" fmla="*/ 0 w 663"/>
                <a:gd name="T19" fmla="*/ 152 h 360"/>
                <a:gd name="T20" fmla="*/ 0 w 663"/>
                <a:gd name="T21" fmla="*/ 147 h 360"/>
                <a:gd name="T22" fmla="*/ 0 w 663"/>
                <a:gd name="T23" fmla="*/ 137 h 360"/>
                <a:gd name="T24" fmla="*/ 0 w 663"/>
                <a:gd name="T25" fmla="*/ 128 h 360"/>
                <a:gd name="T26" fmla="*/ 0 w 663"/>
                <a:gd name="T27" fmla="*/ 122 h 360"/>
                <a:gd name="T28" fmla="*/ 0 w 663"/>
                <a:gd name="T29" fmla="*/ 107 h 360"/>
                <a:gd name="T30" fmla="*/ 0 w 663"/>
                <a:gd name="T31" fmla="*/ 96 h 360"/>
                <a:gd name="T32" fmla="*/ 7 w 663"/>
                <a:gd name="T33" fmla="*/ 91 h 360"/>
                <a:gd name="T34" fmla="*/ 7 w 663"/>
                <a:gd name="T35" fmla="*/ 81 h 360"/>
                <a:gd name="T36" fmla="*/ 9 w 663"/>
                <a:gd name="T37" fmla="*/ 76 h 360"/>
                <a:gd name="T38" fmla="*/ 14 w 663"/>
                <a:gd name="T39" fmla="*/ 66 h 360"/>
                <a:gd name="T40" fmla="*/ 21 w 663"/>
                <a:gd name="T41" fmla="*/ 56 h 360"/>
                <a:gd name="T42" fmla="*/ 24 w 663"/>
                <a:gd name="T43" fmla="*/ 51 h 360"/>
                <a:gd name="T44" fmla="*/ 28 w 663"/>
                <a:gd name="T45" fmla="*/ 41 h 360"/>
                <a:gd name="T46" fmla="*/ 38 w 663"/>
                <a:gd name="T47" fmla="*/ 31 h 360"/>
                <a:gd name="T48" fmla="*/ 42 w 663"/>
                <a:gd name="T49" fmla="*/ 21 h 360"/>
                <a:gd name="T50" fmla="*/ 51 w 663"/>
                <a:gd name="T51" fmla="*/ 16 h 360"/>
                <a:gd name="T52" fmla="*/ 56 w 663"/>
                <a:gd name="T53" fmla="*/ 8 h 360"/>
                <a:gd name="T54" fmla="*/ 65 w 663"/>
                <a:gd name="T55" fmla="*/ 0 h 360"/>
                <a:gd name="T56" fmla="*/ 435 w 663"/>
                <a:gd name="T57" fmla="*/ 128 h 360"/>
                <a:gd name="T58" fmla="*/ 42 w 663"/>
                <a:gd name="T59" fmla="*/ 228 h 36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63"/>
                <a:gd name="T91" fmla="*/ 0 h 360"/>
                <a:gd name="T92" fmla="*/ 663 w 663"/>
                <a:gd name="T93" fmla="*/ 360 h 36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63" h="360">
                  <a:moveTo>
                    <a:pt x="64" y="360"/>
                  </a:moveTo>
                  <a:lnTo>
                    <a:pt x="50" y="352"/>
                  </a:lnTo>
                  <a:lnTo>
                    <a:pt x="43" y="336"/>
                  </a:lnTo>
                  <a:lnTo>
                    <a:pt x="36" y="328"/>
                  </a:lnTo>
                  <a:lnTo>
                    <a:pt x="29" y="312"/>
                  </a:lnTo>
                  <a:lnTo>
                    <a:pt x="22" y="296"/>
                  </a:lnTo>
                  <a:lnTo>
                    <a:pt x="14" y="280"/>
                  </a:lnTo>
                  <a:lnTo>
                    <a:pt x="7" y="264"/>
                  </a:lnTo>
                  <a:lnTo>
                    <a:pt x="7" y="256"/>
                  </a:lnTo>
                  <a:lnTo>
                    <a:pt x="0" y="240"/>
                  </a:lnTo>
                  <a:lnTo>
                    <a:pt x="0" y="232"/>
                  </a:lnTo>
                  <a:lnTo>
                    <a:pt x="0" y="216"/>
                  </a:lnTo>
                  <a:lnTo>
                    <a:pt x="0" y="200"/>
                  </a:lnTo>
                  <a:lnTo>
                    <a:pt x="0" y="192"/>
                  </a:lnTo>
                  <a:lnTo>
                    <a:pt x="0" y="168"/>
                  </a:lnTo>
                  <a:lnTo>
                    <a:pt x="0" y="152"/>
                  </a:lnTo>
                  <a:lnTo>
                    <a:pt x="7" y="144"/>
                  </a:lnTo>
                  <a:lnTo>
                    <a:pt x="7" y="128"/>
                  </a:lnTo>
                  <a:lnTo>
                    <a:pt x="14" y="120"/>
                  </a:lnTo>
                  <a:lnTo>
                    <a:pt x="22" y="104"/>
                  </a:lnTo>
                  <a:lnTo>
                    <a:pt x="29" y="88"/>
                  </a:lnTo>
                  <a:lnTo>
                    <a:pt x="36" y="80"/>
                  </a:lnTo>
                  <a:lnTo>
                    <a:pt x="43" y="64"/>
                  </a:lnTo>
                  <a:lnTo>
                    <a:pt x="57" y="48"/>
                  </a:lnTo>
                  <a:lnTo>
                    <a:pt x="64" y="32"/>
                  </a:lnTo>
                  <a:lnTo>
                    <a:pt x="78" y="24"/>
                  </a:lnTo>
                  <a:lnTo>
                    <a:pt x="85" y="8"/>
                  </a:lnTo>
                  <a:lnTo>
                    <a:pt x="99" y="0"/>
                  </a:lnTo>
                  <a:lnTo>
                    <a:pt x="663" y="200"/>
                  </a:lnTo>
                  <a:lnTo>
                    <a:pt x="64" y="360"/>
                  </a:lnTo>
                  <a:close/>
                </a:path>
              </a:pathLst>
            </a:custGeom>
            <a:solidFill>
              <a:srgbClr val="80808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3" name="Freeform 42"/>
            <p:cNvSpPr>
              <a:spLocks/>
            </p:cNvSpPr>
            <p:nvPr/>
          </p:nvSpPr>
          <p:spPr bwMode="auto">
            <a:xfrm>
              <a:off x="3781" y="2721"/>
              <a:ext cx="447" cy="378"/>
            </a:xfrm>
            <a:custGeom>
              <a:avLst/>
              <a:gdLst>
                <a:gd name="T0" fmla="*/ 306 w 472"/>
                <a:gd name="T1" fmla="*/ 138 h 400"/>
                <a:gd name="T2" fmla="*/ 293 w 472"/>
                <a:gd name="T3" fmla="*/ 138 h 400"/>
                <a:gd name="T4" fmla="*/ 268 w 472"/>
                <a:gd name="T5" fmla="*/ 132 h 400"/>
                <a:gd name="T6" fmla="*/ 255 w 472"/>
                <a:gd name="T7" fmla="*/ 128 h 400"/>
                <a:gd name="T8" fmla="*/ 241 w 472"/>
                <a:gd name="T9" fmla="*/ 128 h 400"/>
                <a:gd name="T10" fmla="*/ 228 w 472"/>
                <a:gd name="T11" fmla="*/ 122 h 400"/>
                <a:gd name="T12" fmla="*/ 205 w 472"/>
                <a:gd name="T13" fmla="*/ 116 h 400"/>
                <a:gd name="T14" fmla="*/ 191 w 472"/>
                <a:gd name="T15" fmla="*/ 116 h 400"/>
                <a:gd name="T16" fmla="*/ 178 w 472"/>
                <a:gd name="T17" fmla="*/ 112 h 400"/>
                <a:gd name="T18" fmla="*/ 169 w 472"/>
                <a:gd name="T19" fmla="*/ 107 h 400"/>
                <a:gd name="T20" fmla="*/ 146 w 472"/>
                <a:gd name="T21" fmla="*/ 102 h 400"/>
                <a:gd name="T22" fmla="*/ 136 w 472"/>
                <a:gd name="T23" fmla="*/ 97 h 400"/>
                <a:gd name="T24" fmla="*/ 122 w 472"/>
                <a:gd name="T25" fmla="*/ 92 h 400"/>
                <a:gd name="T26" fmla="*/ 114 w 472"/>
                <a:gd name="T27" fmla="*/ 87 h 400"/>
                <a:gd name="T28" fmla="*/ 96 w 472"/>
                <a:gd name="T29" fmla="*/ 76 h 400"/>
                <a:gd name="T30" fmla="*/ 82 w 472"/>
                <a:gd name="T31" fmla="*/ 72 h 400"/>
                <a:gd name="T32" fmla="*/ 73 w 472"/>
                <a:gd name="T33" fmla="*/ 66 h 400"/>
                <a:gd name="T34" fmla="*/ 64 w 472"/>
                <a:gd name="T35" fmla="*/ 56 h 400"/>
                <a:gd name="T36" fmla="*/ 50 w 472"/>
                <a:gd name="T37" fmla="*/ 45 h 400"/>
                <a:gd name="T38" fmla="*/ 41 w 472"/>
                <a:gd name="T39" fmla="*/ 41 h 400"/>
                <a:gd name="T40" fmla="*/ 32 w 472"/>
                <a:gd name="T41" fmla="*/ 36 h 400"/>
                <a:gd name="T42" fmla="*/ 23 w 472"/>
                <a:gd name="T43" fmla="*/ 25 h 400"/>
                <a:gd name="T44" fmla="*/ 13 w 472"/>
                <a:gd name="T45" fmla="*/ 16 h 400"/>
                <a:gd name="T46" fmla="*/ 7 w 472"/>
                <a:gd name="T47" fmla="*/ 9 h 400"/>
                <a:gd name="T48" fmla="*/ 0 w 472"/>
                <a:gd name="T49" fmla="*/ 0 h 400"/>
                <a:gd name="T50" fmla="*/ 0 w 472"/>
                <a:gd name="T51" fmla="*/ 116 h 400"/>
                <a:gd name="T52" fmla="*/ 7 w 472"/>
                <a:gd name="T53" fmla="*/ 128 h 400"/>
                <a:gd name="T54" fmla="*/ 13 w 472"/>
                <a:gd name="T55" fmla="*/ 132 h 400"/>
                <a:gd name="T56" fmla="*/ 23 w 472"/>
                <a:gd name="T57" fmla="*/ 143 h 400"/>
                <a:gd name="T58" fmla="*/ 32 w 472"/>
                <a:gd name="T59" fmla="*/ 153 h 400"/>
                <a:gd name="T60" fmla="*/ 41 w 472"/>
                <a:gd name="T61" fmla="*/ 158 h 400"/>
                <a:gd name="T62" fmla="*/ 50 w 472"/>
                <a:gd name="T63" fmla="*/ 163 h 400"/>
                <a:gd name="T64" fmla="*/ 64 w 472"/>
                <a:gd name="T65" fmla="*/ 173 h 400"/>
                <a:gd name="T66" fmla="*/ 73 w 472"/>
                <a:gd name="T67" fmla="*/ 183 h 400"/>
                <a:gd name="T68" fmla="*/ 82 w 472"/>
                <a:gd name="T69" fmla="*/ 188 h 400"/>
                <a:gd name="T70" fmla="*/ 96 w 472"/>
                <a:gd name="T71" fmla="*/ 193 h 400"/>
                <a:gd name="T72" fmla="*/ 114 w 472"/>
                <a:gd name="T73" fmla="*/ 203 h 400"/>
                <a:gd name="T74" fmla="*/ 122 w 472"/>
                <a:gd name="T75" fmla="*/ 209 h 400"/>
                <a:gd name="T76" fmla="*/ 136 w 472"/>
                <a:gd name="T77" fmla="*/ 214 h 400"/>
                <a:gd name="T78" fmla="*/ 146 w 472"/>
                <a:gd name="T79" fmla="*/ 219 h 400"/>
                <a:gd name="T80" fmla="*/ 169 w 472"/>
                <a:gd name="T81" fmla="*/ 224 h 400"/>
                <a:gd name="T82" fmla="*/ 178 w 472"/>
                <a:gd name="T83" fmla="*/ 228 h 400"/>
                <a:gd name="T84" fmla="*/ 191 w 472"/>
                <a:gd name="T85" fmla="*/ 235 h 400"/>
                <a:gd name="T86" fmla="*/ 205 w 472"/>
                <a:gd name="T87" fmla="*/ 235 h 400"/>
                <a:gd name="T88" fmla="*/ 228 w 472"/>
                <a:gd name="T89" fmla="*/ 239 h 400"/>
                <a:gd name="T90" fmla="*/ 241 w 472"/>
                <a:gd name="T91" fmla="*/ 244 h 400"/>
                <a:gd name="T92" fmla="*/ 255 w 472"/>
                <a:gd name="T93" fmla="*/ 244 h 400"/>
                <a:gd name="T94" fmla="*/ 268 w 472"/>
                <a:gd name="T95" fmla="*/ 250 h 400"/>
                <a:gd name="T96" fmla="*/ 293 w 472"/>
                <a:gd name="T97" fmla="*/ 253 h 400"/>
                <a:gd name="T98" fmla="*/ 306 w 472"/>
                <a:gd name="T99" fmla="*/ 253 h 400"/>
                <a:gd name="T100" fmla="*/ 306 w 472"/>
                <a:gd name="T101" fmla="*/ 138 h 4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72"/>
                <a:gd name="T154" fmla="*/ 0 h 400"/>
                <a:gd name="T155" fmla="*/ 472 w 472"/>
                <a:gd name="T156" fmla="*/ 400 h 4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72" h="400">
                  <a:moveTo>
                    <a:pt x="472" y="216"/>
                  </a:moveTo>
                  <a:lnTo>
                    <a:pt x="451" y="216"/>
                  </a:lnTo>
                  <a:lnTo>
                    <a:pt x="416" y="208"/>
                  </a:lnTo>
                  <a:lnTo>
                    <a:pt x="395" y="200"/>
                  </a:lnTo>
                  <a:lnTo>
                    <a:pt x="374" y="200"/>
                  </a:lnTo>
                  <a:lnTo>
                    <a:pt x="353" y="192"/>
                  </a:lnTo>
                  <a:lnTo>
                    <a:pt x="317" y="184"/>
                  </a:lnTo>
                  <a:lnTo>
                    <a:pt x="296" y="184"/>
                  </a:lnTo>
                  <a:lnTo>
                    <a:pt x="275" y="176"/>
                  </a:lnTo>
                  <a:lnTo>
                    <a:pt x="261" y="168"/>
                  </a:lnTo>
                  <a:lnTo>
                    <a:pt x="226" y="160"/>
                  </a:lnTo>
                  <a:lnTo>
                    <a:pt x="211" y="152"/>
                  </a:lnTo>
                  <a:lnTo>
                    <a:pt x="190" y="144"/>
                  </a:lnTo>
                  <a:lnTo>
                    <a:pt x="176" y="136"/>
                  </a:lnTo>
                  <a:lnTo>
                    <a:pt x="148" y="120"/>
                  </a:lnTo>
                  <a:lnTo>
                    <a:pt x="127" y="112"/>
                  </a:lnTo>
                  <a:lnTo>
                    <a:pt x="113" y="104"/>
                  </a:lnTo>
                  <a:lnTo>
                    <a:pt x="99" y="88"/>
                  </a:lnTo>
                  <a:lnTo>
                    <a:pt x="77" y="72"/>
                  </a:lnTo>
                  <a:lnTo>
                    <a:pt x="63" y="64"/>
                  </a:lnTo>
                  <a:lnTo>
                    <a:pt x="49" y="56"/>
                  </a:lnTo>
                  <a:lnTo>
                    <a:pt x="35" y="40"/>
                  </a:lnTo>
                  <a:lnTo>
                    <a:pt x="21" y="24"/>
                  </a:lnTo>
                  <a:lnTo>
                    <a:pt x="7" y="16"/>
                  </a:lnTo>
                  <a:lnTo>
                    <a:pt x="0" y="0"/>
                  </a:lnTo>
                  <a:lnTo>
                    <a:pt x="0" y="184"/>
                  </a:lnTo>
                  <a:lnTo>
                    <a:pt x="7" y="200"/>
                  </a:lnTo>
                  <a:lnTo>
                    <a:pt x="21" y="208"/>
                  </a:lnTo>
                  <a:lnTo>
                    <a:pt x="35" y="224"/>
                  </a:lnTo>
                  <a:lnTo>
                    <a:pt x="49" y="240"/>
                  </a:lnTo>
                  <a:lnTo>
                    <a:pt x="63" y="248"/>
                  </a:lnTo>
                  <a:lnTo>
                    <a:pt x="77" y="256"/>
                  </a:lnTo>
                  <a:lnTo>
                    <a:pt x="99" y="272"/>
                  </a:lnTo>
                  <a:lnTo>
                    <a:pt x="113" y="288"/>
                  </a:lnTo>
                  <a:lnTo>
                    <a:pt x="127" y="296"/>
                  </a:lnTo>
                  <a:lnTo>
                    <a:pt x="148" y="304"/>
                  </a:lnTo>
                  <a:lnTo>
                    <a:pt x="176" y="320"/>
                  </a:lnTo>
                  <a:lnTo>
                    <a:pt x="190" y="328"/>
                  </a:lnTo>
                  <a:lnTo>
                    <a:pt x="211" y="336"/>
                  </a:lnTo>
                  <a:lnTo>
                    <a:pt x="226" y="344"/>
                  </a:lnTo>
                  <a:lnTo>
                    <a:pt x="261" y="352"/>
                  </a:lnTo>
                  <a:lnTo>
                    <a:pt x="275" y="360"/>
                  </a:lnTo>
                  <a:lnTo>
                    <a:pt x="296" y="368"/>
                  </a:lnTo>
                  <a:lnTo>
                    <a:pt x="317" y="368"/>
                  </a:lnTo>
                  <a:lnTo>
                    <a:pt x="353" y="376"/>
                  </a:lnTo>
                  <a:lnTo>
                    <a:pt x="374" y="384"/>
                  </a:lnTo>
                  <a:lnTo>
                    <a:pt x="395" y="384"/>
                  </a:lnTo>
                  <a:lnTo>
                    <a:pt x="416" y="392"/>
                  </a:lnTo>
                  <a:lnTo>
                    <a:pt x="451" y="400"/>
                  </a:lnTo>
                  <a:lnTo>
                    <a:pt x="472" y="400"/>
                  </a:lnTo>
                  <a:lnTo>
                    <a:pt x="472" y="216"/>
                  </a:lnTo>
                  <a:close/>
                </a:path>
              </a:pathLst>
            </a:custGeom>
            <a:solidFill>
              <a:srgbClr val="003D38"/>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4" name="Freeform 43"/>
            <p:cNvSpPr>
              <a:spLocks/>
            </p:cNvSpPr>
            <p:nvPr/>
          </p:nvSpPr>
          <p:spPr bwMode="auto">
            <a:xfrm>
              <a:off x="4228" y="2570"/>
              <a:ext cx="121" cy="521"/>
            </a:xfrm>
            <a:custGeom>
              <a:avLst/>
              <a:gdLst>
                <a:gd name="T0" fmla="*/ 87 w 127"/>
                <a:gd name="T1" fmla="*/ 0 h 552"/>
                <a:gd name="T2" fmla="*/ 0 w 127"/>
                <a:gd name="T3" fmla="*/ 232 h 552"/>
                <a:gd name="T4" fmla="*/ 0 w 127"/>
                <a:gd name="T5" fmla="*/ 347 h 552"/>
                <a:gd name="T6" fmla="*/ 87 w 127"/>
                <a:gd name="T7" fmla="*/ 116 h 552"/>
                <a:gd name="T8" fmla="*/ 87 w 127"/>
                <a:gd name="T9" fmla="*/ 0 h 552"/>
                <a:gd name="T10" fmla="*/ 0 60000 65536"/>
                <a:gd name="T11" fmla="*/ 0 60000 65536"/>
                <a:gd name="T12" fmla="*/ 0 60000 65536"/>
                <a:gd name="T13" fmla="*/ 0 60000 65536"/>
                <a:gd name="T14" fmla="*/ 0 60000 65536"/>
                <a:gd name="T15" fmla="*/ 0 w 127"/>
                <a:gd name="T16" fmla="*/ 0 h 552"/>
                <a:gd name="T17" fmla="*/ 127 w 127"/>
                <a:gd name="T18" fmla="*/ 552 h 552"/>
              </a:gdLst>
              <a:ahLst/>
              <a:cxnLst>
                <a:cxn ang="T10">
                  <a:pos x="T0" y="T1"/>
                </a:cxn>
                <a:cxn ang="T11">
                  <a:pos x="T2" y="T3"/>
                </a:cxn>
                <a:cxn ang="T12">
                  <a:pos x="T4" y="T5"/>
                </a:cxn>
                <a:cxn ang="T13">
                  <a:pos x="T6" y="T7"/>
                </a:cxn>
                <a:cxn ang="T14">
                  <a:pos x="T8" y="T9"/>
                </a:cxn>
              </a:cxnLst>
              <a:rect l="T15" t="T16" r="T17" b="T18"/>
              <a:pathLst>
                <a:path w="127" h="552">
                  <a:moveTo>
                    <a:pt x="127" y="0"/>
                  </a:moveTo>
                  <a:lnTo>
                    <a:pt x="0" y="368"/>
                  </a:lnTo>
                  <a:lnTo>
                    <a:pt x="0" y="552"/>
                  </a:lnTo>
                  <a:lnTo>
                    <a:pt x="127" y="184"/>
                  </a:lnTo>
                  <a:lnTo>
                    <a:pt x="127" y="0"/>
                  </a:lnTo>
                  <a:close/>
                </a:path>
              </a:pathLst>
            </a:custGeom>
            <a:solidFill>
              <a:srgbClr val="003D38"/>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5" name="Freeform 44"/>
            <p:cNvSpPr>
              <a:spLocks/>
            </p:cNvSpPr>
            <p:nvPr/>
          </p:nvSpPr>
          <p:spPr bwMode="auto">
            <a:xfrm>
              <a:off x="3781" y="2570"/>
              <a:ext cx="568" cy="355"/>
            </a:xfrm>
            <a:custGeom>
              <a:avLst/>
              <a:gdLst>
                <a:gd name="T0" fmla="*/ 308 w 599"/>
                <a:gd name="T1" fmla="*/ 236 h 376"/>
                <a:gd name="T2" fmla="*/ 295 w 599"/>
                <a:gd name="T3" fmla="*/ 236 h 376"/>
                <a:gd name="T4" fmla="*/ 272 w 599"/>
                <a:gd name="T5" fmla="*/ 233 h 376"/>
                <a:gd name="T6" fmla="*/ 259 w 599"/>
                <a:gd name="T7" fmla="*/ 228 h 376"/>
                <a:gd name="T8" fmla="*/ 245 w 599"/>
                <a:gd name="T9" fmla="*/ 228 h 376"/>
                <a:gd name="T10" fmla="*/ 231 w 599"/>
                <a:gd name="T11" fmla="*/ 221 h 376"/>
                <a:gd name="T12" fmla="*/ 207 w 599"/>
                <a:gd name="T13" fmla="*/ 218 h 376"/>
                <a:gd name="T14" fmla="*/ 193 w 599"/>
                <a:gd name="T15" fmla="*/ 218 h 376"/>
                <a:gd name="T16" fmla="*/ 180 w 599"/>
                <a:gd name="T17" fmla="*/ 211 h 376"/>
                <a:gd name="T18" fmla="*/ 171 w 599"/>
                <a:gd name="T19" fmla="*/ 208 h 376"/>
                <a:gd name="T20" fmla="*/ 148 w 599"/>
                <a:gd name="T21" fmla="*/ 202 h 376"/>
                <a:gd name="T22" fmla="*/ 138 w 599"/>
                <a:gd name="T23" fmla="*/ 197 h 376"/>
                <a:gd name="T24" fmla="*/ 124 w 599"/>
                <a:gd name="T25" fmla="*/ 192 h 376"/>
                <a:gd name="T26" fmla="*/ 115 w 599"/>
                <a:gd name="T27" fmla="*/ 186 h 376"/>
                <a:gd name="T28" fmla="*/ 96 w 599"/>
                <a:gd name="T29" fmla="*/ 177 h 376"/>
                <a:gd name="T30" fmla="*/ 82 w 599"/>
                <a:gd name="T31" fmla="*/ 172 h 376"/>
                <a:gd name="T32" fmla="*/ 74 w 599"/>
                <a:gd name="T33" fmla="*/ 167 h 376"/>
                <a:gd name="T34" fmla="*/ 64 w 599"/>
                <a:gd name="T35" fmla="*/ 157 h 376"/>
                <a:gd name="T36" fmla="*/ 50 w 599"/>
                <a:gd name="T37" fmla="*/ 146 h 376"/>
                <a:gd name="T38" fmla="*/ 42 w 599"/>
                <a:gd name="T39" fmla="*/ 142 h 376"/>
                <a:gd name="T40" fmla="*/ 32 w 599"/>
                <a:gd name="T41" fmla="*/ 136 h 376"/>
                <a:gd name="T42" fmla="*/ 23 w 599"/>
                <a:gd name="T43" fmla="*/ 127 h 376"/>
                <a:gd name="T44" fmla="*/ 13 w 599"/>
                <a:gd name="T45" fmla="*/ 116 h 376"/>
                <a:gd name="T46" fmla="*/ 7 w 599"/>
                <a:gd name="T47" fmla="*/ 111 h 376"/>
                <a:gd name="T48" fmla="*/ 0 w 599"/>
                <a:gd name="T49" fmla="*/ 101 h 376"/>
                <a:gd name="T50" fmla="*/ 392 w 599"/>
                <a:gd name="T51" fmla="*/ 0 h 376"/>
                <a:gd name="T52" fmla="*/ 308 w 599"/>
                <a:gd name="T53" fmla="*/ 236 h 37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99"/>
                <a:gd name="T82" fmla="*/ 0 h 376"/>
                <a:gd name="T83" fmla="*/ 599 w 599"/>
                <a:gd name="T84" fmla="*/ 376 h 37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99" h="376">
                  <a:moveTo>
                    <a:pt x="472" y="376"/>
                  </a:moveTo>
                  <a:lnTo>
                    <a:pt x="451" y="376"/>
                  </a:lnTo>
                  <a:lnTo>
                    <a:pt x="416" y="368"/>
                  </a:lnTo>
                  <a:lnTo>
                    <a:pt x="395" y="360"/>
                  </a:lnTo>
                  <a:lnTo>
                    <a:pt x="374" y="360"/>
                  </a:lnTo>
                  <a:lnTo>
                    <a:pt x="353" y="352"/>
                  </a:lnTo>
                  <a:lnTo>
                    <a:pt x="317" y="344"/>
                  </a:lnTo>
                  <a:lnTo>
                    <a:pt x="296" y="344"/>
                  </a:lnTo>
                  <a:lnTo>
                    <a:pt x="275" y="336"/>
                  </a:lnTo>
                  <a:lnTo>
                    <a:pt x="261" y="328"/>
                  </a:lnTo>
                  <a:lnTo>
                    <a:pt x="226" y="320"/>
                  </a:lnTo>
                  <a:lnTo>
                    <a:pt x="211" y="312"/>
                  </a:lnTo>
                  <a:lnTo>
                    <a:pt x="190" y="304"/>
                  </a:lnTo>
                  <a:lnTo>
                    <a:pt x="176" y="296"/>
                  </a:lnTo>
                  <a:lnTo>
                    <a:pt x="148" y="280"/>
                  </a:lnTo>
                  <a:lnTo>
                    <a:pt x="127" y="272"/>
                  </a:lnTo>
                  <a:lnTo>
                    <a:pt x="113" y="264"/>
                  </a:lnTo>
                  <a:lnTo>
                    <a:pt x="99" y="248"/>
                  </a:lnTo>
                  <a:lnTo>
                    <a:pt x="77" y="232"/>
                  </a:lnTo>
                  <a:lnTo>
                    <a:pt x="63" y="224"/>
                  </a:lnTo>
                  <a:lnTo>
                    <a:pt x="49" y="216"/>
                  </a:lnTo>
                  <a:lnTo>
                    <a:pt x="35" y="200"/>
                  </a:lnTo>
                  <a:lnTo>
                    <a:pt x="21" y="184"/>
                  </a:lnTo>
                  <a:lnTo>
                    <a:pt x="7" y="176"/>
                  </a:lnTo>
                  <a:lnTo>
                    <a:pt x="0" y="160"/>
                  </a:lnTo>
                  <a:lnTo>
                    <a:pt x="599" y="0"/>
                  </a:lnTo>
                  <a:lnTo>
                    <a:pt x="472" y="376"/>
                  </a:lnTo>
                  <a:close/>
                </a:path>
              </a:pathLst>
            </a:custGeom>
            <a:solidFill>
              <a:srgbClr val="007A70"/>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6" name="Freeform 45"/>
            <p:cNvSpPr>
              <a:spLocks/>
            </p:cNvSpPr>
            <p:nvPr/>
          </p:nvSpPr>
          <p:spPr bwMode="auto">
            <a:xfrm>
              <a:off x="4349" y="2570"/>
              <a:ext cx="636" cy="536"/>
            </a:xfrm>
            <a:custGeom>
              <a:avLst/>
              <a:gdLst>
                <a:gd name="T0" fmla="*/ 438 w 671"/>
                <a:gd name="T1" fmla="*/ 8 h 568"/>
                <a:gd name="T2" fmla="*/ 433 w 671"/>
                <a:gd name="T3" fmla="*/ 30 h 568"/>
                <a:gd name="T4" fmla="*/ 427 w 671"/>
                <a:gd name="T5" fmla="*/ 50 h 568"/>
                <a:gd name="T6" fmla="*/ 418 w 671"/>
                <a:gd name="T7" fmla="*/ 65 h 568"/>
                <a:gd name="T8" fmla="*/ 405 w 671"/>
                <a:gd name="T9" fmla="*/ 86 h 568"/>
                <a:gd name="T10" fmla="*/ 395 w 671"/>
                <a:gd name="T11" fmla="*/ 100 h 568"/>
                <a:gd name="T12" fmla="*/ 377 w 671"/>
                <a:gd name="T13" fmla="*/ 120 h 568"/>
                <a:gd name="T14" fmla="*/ 359 w 671"/>
                <a:gd name="T15" fmla="*/ 136 h 568"/>
                <a:gd name="T16" fmla="*/ 340 w 671"/>
                <a:gd name="T17" fmla="*/ 150 h 568"/>
                <a:gd name="T18" fmla="*/ 314 w 671"/>
                <a:gd name="T19" fmla="*/ 166 h 568"/>
                <a:gd name="T20" fmla="*/ 289 w 671"/>
                <a:gd name="T21" fmla="*/ 182 h 568"/>
                <a:gd name="T22" fmla="*/ 263 w 671"/>
                <a:gd name="T23" fmla="*/ 192 h 568"/>
                <a:gd name="T24" fmla="*/ 230 w 671"/>
                <a:gd name="T25" fmla="*/ 206 h 568"/>
                <a:gd name="T26" fmla="*/ 207 w 671"/>
                <a:gd name="T27" fmla="*/ 211 h 568"/>
                <a:gd name="T28" fmla="*/ 170 w 671"/>
                <a:gd name="T29" fmla="*/ 220 h 568"/>
                <a:gd name="T30" fmla="*/ 133 w 671"/>
                <a:gd name="T31" fmla="*/ 227 h 568"/>
                <a:gd name="T32" fmla="*/ 106 w 671"/>
                <a:gd name="T33" fmla="*/ 231 h 568"/>
                <a:gd name="T34" fmla="*/ 69 w 671"/>
                <a:gd name="T35" fmla="*/ 236 h 568"/>
                <a:gd name="T36" fmla="*/ 37 w 671"/>
                <a:gd name="T37" fmla="*/ 243 h 568"/>
                <a:gd name="T38" fmla="*/ 0 w 671"/>
                <a:gd name="T39" fmla="*/ 243 h 568"/>
                <a:gd name="T40" fmla="*/ 20 w 671"/>
                <a:gd name="T41" fmla="*/ 357 h 568"/>
                <a:gd name="T42" fmla="*/ 56 w 671"/>
                <a:gd name="T43" fmla="*/ 352 h 568"/>
                <a:gd name="T44" fmla="*/ 93 w 671"/>
                <a:gd name="T45" fmla="*/ 352 h 568"/>
                <a:gd name="T46" fmla="*/ 119 w 671"/>
                <a:gd name="T47" fmla="*/ 347 h 568"/>
                <a:gd name="T48" fmla="*/ 155 w 671"/>
                <a:gd name="T49" fmla="*/ 342 h 568"/>
                <a:gd name="T50" fmla="*/ 184 w 671"/>
                <a:gd name="T51" fmla="*/ 332 h 568"/>
                <a:gd name="T52" fmla="*/ 220 w 671"/>
                <a:gd name="T53" fmla="*/ 322 h 568"/>
                <a:gd name="T54" fmla="*/ 248 w 671"/>
                <a:gd name="T55" fmla="*/ 312 h 568"/>
                <a:gd name="T56" fmla="*/ 276 w 671"/>
                <a:gd name="T57" fmla="*/ 302 h 568"/>
                <a:gd name="T58" fmla="*/ 302 w 671"/>
                <a:gd name="T59" fmla="*/ 287 h 568"/>
                <a:gd name="T60" fmla="*/ 321 w 671"/>
                <a:gd name="T61" fmla="*/ 276 h 568"/>
                <a:gd name="T62" fmla="*/ 350 w 671"/>
                <a:gd name="T63" fmla="*/ 260 h 568"/>
                <a:gd name="T64" fmla="*/ 369 w 671"/>
                <a:gd name="T65" fmla="*/ 243 h 568"/>
                <a:gd name="T66" fmla="*/ 387 w 671"/>
                <a:gd name="T67" fmla="*/ 231 h 568"/>
                <a:gd name="T68" fmla="*/ 400 w 671"/>
                <a:gd name="T69" fmla="*/ 211 h 568"/>
                <a:gd name="T70" fmla="*/ 414 w 671"/>
                <a:gd name="T71" fmla="*/ 192 h 568"/>
                <a:gd name="T72" fmla="*/ 423 w 671"/>
                <a:gd name="T73" fmla="*/ 176 h 568"/>
                <a:gd name="T74" fmla="*/ 433 w 671"/>
                <a:gd name="T75" fmla="*/ 157 h 568"/>
                <a:gd name="T76" fmla="*/ 433 w 671"/>
                <a:gd name="T77" fmla="*/ 136 h 568"/>
                <a:gd name="T78" fmla="*/ 438 w 671"/>
                <a:gd name="T79" fmla="*/ 116 h 56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671"/>
                <a:gd name="T121" fmla="*/ 0 h 568"/>
                <a:gd name="T122" fmla="*/ 671 w 671"/>
                <a:gd name="T123" fmla="*/ 568 h 56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671" h="568">
                  <a:moveTo>
                    <a:pt x="671" y="0"/>
                  </a:moveTo>
                  <a:lnTo>
                    <a:pt x="671" y="16"/>
                  </a:lnTo>
                  <a:lnTo>
                    <a:pt x="664" y="32"/>
                  </a:lnTo>
                  <a:lnTo>
                    <a:pt x="664" y="48"/>
                  </a:lnTo>
                  <a:lnTo>
                    <a:pt x="664" y="64"/>
                  </a:lnTo>
                  <a:lnTo>
                    <a:pt x="656" y="80"/>
                  </a:lnTo>
                  <a:lnTo>
                    <a:pt x="649" y="96"/>
                  </a:lnTo>
                  <a:lnTo>
                    <a:pt x="642" y="104"/>
                  </a:lnTo>
                  <a:lnTo>
                    <a:pt x="635" y="120"/>
                  </a:lnTo>
                  <a:lnTo>
                    <a:pt x="621" y="136"/>
                  </a:lnTo>
                  <a:lnTo>
                    <a:pt x="614" y="152"/>
                  </a:lnTo>
                  <a:lnTo>
                    <a:pt x="607" y="160"/>
                  </a:lnTo>
                  <a:lnTo>
                    <a:pt x="593" y="184"/>
                  </a:lnTo>
                  <a:lnTo>
                    <a:pt x="579" y="192"/>
                  </a:lnTo>
                  <a:lnTo>
                    <a:pt x="565" y="200"/>
                  </a:lnTo>
                  <a:lnTo>
                    <a:pt x="551" y="216"/>
                  </a:lnTo>
                  <a:lnTo>
                    <a:pt x="537" y="232"/>
                  </a:lnTo>
                  <a:lnTo>
                    <a:pt x="522" y="240"/>
                  </a:lnTo>
                  <a:lnTo>
                    <a:pt x="494" y="256"/>
                  </a:lnTo>
                  <a:lnTo>
                    <a:pt x="480" y="264"/>
                  </a:lnTo>
                  <a:lnTo>
                    <a:pt x="466" y="272"/>
                  </a:lnTo>
                  <a:lnTo>
                    <a:pt x="445" y="288"/>
                  </a:lnTo>
                  <a:lnTo>
                    <a:pt x="424" y="296"/>
                  </a:lnTo>
                  <a:lnTo>
                    <a:pt x="403" y="304"/>
                  </a:lnTo>
                  <a:lnTo>
                    <a:pt x="381" y="312"/>
                  </a:lnTo>
                  <a:lnTo>
                    <a:pt x="353" y="328"/>
                  </a:lnTo>
                  <a:lnTo>
                    <a:pt x="339" y="328"/>
                  </a:lnTo>
                  <a:lnTo>
                    <a:pt x="318" y="336"/>
                  </a:lnTo>
                  <a:lnTo>
                    <a:pt x="283" y="344"/>
                  </a:lnTo>
                  <a:lnTo>
                    <a:pt x="261" y="352"/>
                  </a:lnTo>
                  <a:lnTo>
                    <a:pt x="240" y="360"/>
                  </a:lnTo>
                  <a:lnTo>
                    <a:pt x="205" y="360"/>
                  </a:lnTo>
                  <a:lnTo>
                    <a:pt x="184" y="368"/>
                  </a:lnTo>
                  <a:lnTo>
                    <a:pt x="163" y="368"/>
                  </a:lnTo>
                  <a:lnTo>
                    <a:pt x="142" y="376"/>
                  </a:lnTo>
                  <a:lnTo>
                    <a:pt x="106" y="376"/>
                  </a:lnTo>
                  <a:lnTo>
                    <a:pt x="85" y="376"/>
                  </a:lnTo>
                  <a:lnTo>
                    <a:pt x="57" y="384"/>
                  </a:lnTo>
                  <a:lnTo>
                    <a:pt x="29" y="384"/>
                  </a:lnTo>
                  <a:lnTo>
                    <a:pt x="0" y="384"/>
                  </a:lnTo>
                  <a:lnTo>
                    <a:pt x="0" y="568"/>
                  </a:lnTo>
                  <a:lnTo>
                    <a:pt x="29" y="568"/>
                  </a:lnTo>
                  <a:lnTo>
                    <a:pt x="57" y="568"/>
                  </a:lnTo>
                  <a:lnTo>
                    <a:pt x="85" y="560"/>
                  </a:lnTo>
                  <a:lnTo>
                    <a:pt x="106" y="560"/>
                  </a:lnTo>
                  <a:lnTo>
                    <a:pt x="142" y="560"/>
                  </a:lnTo>
                  <a:lnTo>
                    <a:pt x="163" y="552"/>
                  </a:lnTo>
                  <a:lnTo>
                    <a:pt x="184" y="552"/>
                  </a:lnTo>
                  <a:lnTo>
                    <a:pt x="205" y="544"/>
                  </a:lnTo>
                  <a:lnTo>
                    <a:pt x="240" y="544"/>
                  </a:lnTo>
                  <a:lnTo>
                    <a:pt x="261" y="536"/>
                  </a:lnTo>
                  <a:lnTo>
                    <a:pt x="283" y="528"/>
                  </a:lnTo>
                  <a:lnTo>
                    <a:pt x="318" y="520"/>
                  </a:lnTo>
                  <a:lnTo>
                    <a:pt x="339" y="512"/>
                  </a:lnTo>
                  <a:lnTo>
                    <a:pt x="353" y="512"/>
                  </a:lnTo>
                  <a:lnTo>
                    <a:pt x="381" y="496"/>
                  </a:lnTo>
                  <a:lnTo>
                    <a:pt x="403" y="488"/>
                  </a:lnTo>
                  <a:lnTo>
                    <a:pt x="424" y="480"/>
                  </a:lnTo>
                  <a:lnTo>
                    <a:pt x="445" y="472"/>
                  </a:lnTo>
                  <a:lnTo>
                    <a:pt x="466" y="456"/>
                  </a:lnTo>
                  <a:lnTo>
                    <a:pt x="480" y="448"/>
                  </a:lnTo>
                  <a:lnTo>
                    <a:pt x="494" y="440"/>
                  </a:lnTo>
                  <a:lnTo>
                    <a:pt x="522" y="424"/>
                  </a:lnTo>
                  <a:lnTo>
                    <a:pt x="537" y="416"/>
                  </a:lnTo>
                  <a:lnTo>
                    <a:pt x="551" y="400"/>
                  </a:lnTo>
                  <a:lnTo>
                    <a:pt x="565" y="384"/>
                  </a:lnTo>
                  <a:lnTo>
                    <a:pt x="579" y="376"/>
                  </a:lnTo>
                  <a:lnTo>
                    <a:pt x="593" y="368"/>
                  </a:lnTo>
                  <a:lnTo>
                    <a:pt x="607" y="344"/>
                  </a:lnTo>
                  <a:lnTo>
                    <a:pt x="614" y="336"/>
                  </a:lnTo>
                  <a:lnTo>
                    <a:pt x="621" y="320"/>
                  </a:lnTo>
                  <a:lnTo>
                    <a:pt x="635" y="304"/>
                  </a:lnTo>
                  <a:lnTo>
                    <a:pt x="642" y="288"/>
                  </a:lnTo>
                  <a:lnTo>
                    <a:pt x="649" y="280"/>
                  </a:lnTo>
                  <a:lnTo>
                    <a:pt x="656" y="264"/>
                  </a:lnTo>
                  <a:lnTo>
                    <a:pt x="664" y="248"/>
                  </a:lnTo>
                  <a:lnTo>
                    <a:pt x="664" y="232"/>
                  </a:lnTo>
                  <a:lnTo>
                    <a:pt x="664" y="216"/>
                  </a:lnTo>
                  <a:lnTo>
                    <a:pt x="671" y="200"/>
                  </a:lnTo>
                  <a:lnTo>
                    <a:pt x="671" y="184"/>
                  </a:lnTo>
                  <a:lnTo>
                    <a:pt x="671" y="0"/>
                  </a:lnTo>
                  <a:close/>
                </a:path>
              </a:pathLst>
            </a:custGeom>
            <a:solidFill>
              <a:srgbClr val="806634"/>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7" name="Freeform 46"/>
            <p:cNvSpPr>
              <a:spLocks/>
            </p:cNvSpPr>
            <p:nvPr/>
          </p:nvSpPr>
          <p:spPr bwMode="auto">
            <a:xfrm>
              <a:off x="4349" y="2298"/>
              <a:ext cx="636" cy="634"/>
            </a:xfrm>
            <a:custGeom>
              <a:avLst/>
              <a:gdLst>
                <a:gd name="T0" fmla="*/ 282 w 671"/>
                <a:gd name="T1" fmla="*/ 0 h 672"/>
                <a:gd name="T2" fmla="*/ 289 w 671"/>
                <a:gd name="T3" fmla="*/ 8 h 672"/>
                <a:gd name="T4" fmla="*/ 308 w 671"/>
                <a:gd name="T5" fmla="*/ 16 h 672"/>
                <a:gd name="T6" fmla="*/ 318 w 671"/>
                <a:gd name="T7" fmla="*/ 21 h 672"/>
                <a:gd name="T8" fmla="*/ 332 w 671"/>
                <a:gd name="T9" fmla="*/ 25 h 672"/>
                <a:gd name="T10" fmla="*/ 345 w 671"/>
                <a:gd name="T11" fmla="*/ 36 h 672"/>
                <a:gd name="T12" fmla="*/ 354 w 671"/>
                <a:gd name="T13" fmla="*/ 40 h 672"/>
                <a:gd name="T14" fmla="*/ 364 w 671"/>
                <a:gd name="T15" fmla="*/ 50 h 672"/>
                <a:gd name="T16" fmla="*/ 373 w 671"/>
                <a:gd name="T17" fmla="*/ 60 h 672"/>
                <a:gd name="T18" fmla="*/ 382 w 671"/>
                <a:gd name="T19" fmla="*/ 65 h 672"/>
                <a:gd name="T20" fmla="*/ 387 w 671"/>
                <a:gd name="T21" fmla="*/ 75 h 672"/>
                <a:gd name="T22" fmla="*/ 400 w 671"/>
                <a:gd name="T23" fmla="*/ 86 h 672"/>
                <a:gd name="T24" fmla="*/ 405 w 671"/>
                <a:gd name="T25" fmla="*/ 91 h 672"/>
                <a:gd name="T26" fmla="*/ 409 w 671"/>
                <a:gd name="T27" fmla="*/ 100 h 672"/>
                <a:gd name="T28" fmla="*/ 418 w 671"/>
                <a:gd name="T29" fmla="*/ 111 h 672"/>
                <a:gd name="T30" fmla="*/ 423 w 671"/>
                <a:gd name="T31" fmla="*/ 120 h 672"/>
                <a:gd name="T32" fmla="*/ 423 w 671"/>
                <a:gd name="T33" fmla="*/ 131 h 672"/>
                <a:gd name="T34" fmla="*/ 427 w 671"/>
                <a:gd name="T35" fmla="*/ 141 h 672"/>
                <a:gd name="T36" fmla="*/ 433 w 671"/>
                <a:gd name="T37" fmla="*/ 150 h 672"/>
                <a:gd name="T38" fmla="*/ 433 w 671"/>
                <a:gd name="T39" fmla="*/ 156 h 672"/>
                <a:gd name="T40" fmla="*/ 438 w 671"/>
                <a:gd name="T41" fmla="*/ 171 h 672"/>
                <a:gd name="T42" fmla="*/ 438 w 671"/>
                <a:gd name="T43" fmla="*/ 175 h 672"/>
                <a:gd name="T44" fmla="*/ 438 w 671"/>
                <a:gd name="T45" fmla="*/ 186 h 672"/>
                <a:gd name="T46" fmla="*/ 438 w 671"/>
                <a:gd name="T47" fmla="*/ 201 h 672"/>
                <a:gd name="T48" fmla="*/ 433 w 671"/>
                <a:gd name="T49" fmla="*/ 205 h 672"/>
                <a:gd name="T50" fmla="*/ 433 w 671"/>
                <a:gd name="T51" fmla="*/ 217 h 672"/>
                <a:gd name="T52" fmla="*/ 427 w 671"/>
                <a:gd name="T53" fmla="*/ 227 h 672"/>
                <a:gd name="T54" fmla="*/ 423 w 671"/>
                <a:gd name="T55" fmla="*/ 236 h 672"/>
                <a:gd name="T56" fmla="*/ 423 w 671"/>
                <a:gd name="T57" fmla="*/ 244 h 672"/>
                <a:gd name="T58" fmla="*/ 414 w 671"/>
                <a:gd name="T59" fmla="*/ 257 h 672"/>
                <a:gd name="T60" fmla="*/ 409 w 671"/>
                <a:gd name="T61" fmla="*/ 259 h 672"/>
                <a:gd name="T62" fmla="*/ 405 w 671"/>
                <a:gd name="T63" fmla="*/ 272 h 672"/>
                <a:gd name="T64" fmla="*/ 395 w 671"/>
                <a:gd name="T65" fmla="*/ 281 h 672"/>
                <a:gd name="T66" fmla="*/ 387 w 671"/>
                <a:gd name="T67" fmla="*/ 292 h 672"/>
                <a:gd name="T68" fmla="*/ 382 w 671"/>
                <a:gd name="T69" fmla="*/ 296 h 672"/>
                <a:gd name="T70" fmla="*/ 369 w 671"/>
                <a:gd name="T71" fmla="*/ 306 h 672"/>
                <a:gd name="T72" fmla="*/ 364 w 671"/>
                <a:gd name="T73" fmla="*/ 317 h 672"/>
                <a:gd name="T74" fmla="*/ 354 w 671"/>
                <a:gd name="T75" fmla="*/ 322 h 672"/>
                <a:gd name="T76" fmla="*/ 340 w 671"/>
                <a:gd name="T77" fmla="*/ 331 h 672"/>
                <a:gd name="T78" fmla="*/ 332 w 671"/>
                <a:gd name="T79" fmla="*/ 337 h 672"/>
                <a:gd name="T80" fmla="*/ 318 w 671"/>
                <a:gd name="T81" fmla="*/ 347 h 672"/>
                <a:gd name="T82" fmla="*/ 302 w 671"/>
                <a:gd name="T83" fmla="*/ 351 h 672"/>
                <a:gd name="T84" fmla="*/ 289 w 671"/>
                <a:gd name="T85" fmla="*/ 361 h 672"/>
                <a:gd name="T86" fmla="*/ 282 w 671"/>
                <a:gd name="T87" fmla="*/ 367 h 672"/>
                <a:gd name="T88" fmla="*/ 263 w 671"/>
                <a:gd name="T89" fmla="*/ 371 h 672"/>
                <a:gd name="T90" fmla="*/ 248 w 671"/>
                <a:gd name="T91" fmla="*/ 377 h 672"/>
                <a:gd name="T92" fmla="*/ 240 w 671"/>
                <a:gd name="T93" fmla="*/ 382 h 672"/>
                <a:gd name="T94" fmla="*/ 220 w 671"/>
                <a:gd name="T95" fmla="*/ 386 h 672"/>
                <a:gd name="T96" fmla="*/ 207 w 671"/>
                <a:gd name="T97" fmla="*/ 392 h 672"/>
                <a:gd name="T98" fmla="*/ 193 w 671"/>
                <a:gd name="T99" fmla="*/ 396 h 672"/>
                <a:gd name="T100" fmla="*/ 170 w 671"/>
                <a:gd name="T101" fmla="*/ 402 h 672"/>
                <a:gd name="T102" fmla="*/ 155 w 671"/>
                <a:gd name="T103" fmla="*/ 406 h 672"/>
                <a:gd name="T104" fmla="*/ 143 w 671"/>
                <a:gd name="T105" fmla="*/ 406 h 672"/>
                <a:gd name="T106" fmla="*/ 119 w 671"/>
                <a:gd name="T107" fmla="*/ 412 h 672"/>
                <a:gd name="T108" fmla="*/ 106 w 671"/>
                <a:gd name="T109" fmla="*/ 412 h 672"/>
                <a:gd name="T110" fmla="*/ 93 w 671"/>
                <a:gd name="T111" fmla="*/ 417 h 672"/>
                <a:gd name="T112" fmla="*/ 69 w 671"/>
                <a:gd name="T113" fmla="*/ 417 h 672"/>
                <a:gd name="T114" fmla="*/ 56 w 671"/>
                <a:gd name="T115" fmla="*/ 417 h 672"/>
                <a:gd name="T116" fmla="*/ 37 w 671"/>
                <a:gd name="T117" fmla="*/ 422 h 672"/>
                <a:gd name="T118" fmla="*/ 20 w 671"/>
                <a:gd name="T119" fmla="*/ 422 h 672"/>
                <a:gd name="T120" fmla="*/ 0 w 671"/>
                <a:gd name="T121" fmla="*/ 422 h 672"/>
                <a:gd name="T122" fmla="*/ 0 w 671"/>
                <a:gd name="T123" fmla="*/ 181 h 672"/>
                <a:gd name="T124" fmla="*/ 282 w 671"/>
                <a:gd name="T125" fmla="*/ 0 h 67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71"/>
                <a:gd name="T190" fmla="*/ 0 h 672"/>
                <a:gd name="T191" fmla="*/ 671 w 671"/>
                <a:gd name="T192" fmla="*/ 672 h 67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71" h="672">
                  <a:moveTo>
                    <a:pt x="431" y="0"/>
                  </a:moveTo>
                  <a:lnTo>
                    <a:pt x="445" y="8"/>
                  </a:lnTo>
                  <a:lnTo>
                    <a:pt x="473" y="24"/>
                  </a:lnTo>
                  <a:lnTo>
                    <a:pt x="487" y="32"/>
                  </a:lnTo>
                  <a:lnTo>
                    <a:pt x="508" y="40"/>
                  </a:lnTo>
                  <a:lnTo>
                    <a:pt x="530" y="56"/>
                  </a:lnTo>
                  <a:lnTo>
                    <a:pt x="544" y="64"/>
                  </a:lnTo>
                  <a:lnTo>
                    <a:pt x="558" y="80"/>
                  </a:lnTo>
                  <a:lnTo>
                    <a:pt x="572" y="96"/>
                  </a:lnTo>
                  <a:lnTo>
                    <a:pt x="586" y="104"/>
                  </a:lnTo>
                  <a:lnTo>
                    <a:pt x="593" y="120"/>
                  </a:lnTo>
                  <a:lnTo>
                    <a:pt x="614" y="136"/>
                  </a:lnTo>
                  <a:lnTo>
                    <a:pt x="621" y="144"/>
                  </a:lnTo>
                  <a:lnTo>
                    <a:pt x="628" y="160"/>
                  </a:lnTo>
                  <a:lnTo>
                    <a:pt x="642" y="176"/>
                  </a:lnTo>
                  <a:lnTo>
                    <a:pt x="649" y="192"/>
                  </a:lnTo>
                  <a:lnTo>
                    <a:pt x="649" y="208"/>
                  </a:lnTo>
                  <a:lnTo>
                    <a:pt x="656" y="224"/>
                  </a:lnTo>
                  <a:lnTo>
                    <a:pt x="664" y="240"/>
                  </a:lnTo>
                  <a:lnTo>
                    <a:pt x="664" y="248"/>
                  </a:lnTo>
                  <a:lnTo>
                    <a:pt x="671" y="272"/>
                  </a:lnTo>
                  <a:lnTo>
                    <a:pt x="671" y="280"/>
                  </a:lnTo>
                  <a:lnTo>
                    <a:pt x="671" y="296"/>
                  </a:lnTo>
                  <a:lnTo>
                    <a:pt x="671" y="320"/>
                  </a:lnTo>
                  <a:lnTo>
                    <a:pt x="664" y="328"/>
                  </a:lnTo>
                  <a:lnTo>
                    <a:pt x="664" y="344"/>
                  </a:lnTo>
                  <a:lnTo>
                    <a:pt x="656" y="360"/>
                  </a:lnTo>
                  <a:lnTo>
                    <a:pt x="649" y="376"/>
                  </a:lnTo>
                  <a:lnTo>
                    <a:pt x="649" y="392"/>
                  </a:lnTo>
                  <a:lnTo>
                    <a:pt x="635" y="408"/>
                  </a:lnTo>
                  <a:lnTo>
                    <a:pt x="628" y="416"/>
                  </a:lnTo>
                  <a:lnTo>
                    <a:pt x="621" y="432"/>
                  </a:lnTo>
                  <a:lnTo>
                    <a:pt x="607" y="448"/>
                  </a:lnTo>
                  <a:lnTo>
                    <a:pt x="593" y="464"/>
                  </a:lnTo>
                  <a:lnTo>
                    <a:pt x="586" y="472"/>
                  </a:lnTo>
                  <a:lnTo>
                    <a:pt x="565" y="488"/>
                  </a:lnTo>
                  <a:lnTo>
                    <a:pt x="558" y="504"/>
                  </a:lnTo>
                  <a:lnTo>
                    <a:pt x="544" y="512"/>
                  </a:lnTo>
                  <a:lnTo>
                    <a:pt x="522" y="528"/>
                  </a:lnTo>
                  <a:lnTo>
                    <a:pt x="508" y="536"/>
                  </a:lnTo>
                  <a:lnTo>
                    <a:pt x="487" y="552"/>
                  </a:lnTo>
                  <a:lnTo>
                    <a:pt x="466" y="560"/>
                  </a:lnTo>
                  <a:lnTo>
                    <a:pt x="445" y="576"/>
                  </a:lnTo>
                  <a:lnTo>
                    <a:pt x="431" y="584"/>
                  </a:lnTo>
                  <a:lnTo>
                    <a:pt x="403" y="592"/>
                  </a:lnTo>
                  <a:lnTo>
                    <a:pt x="381" y="600"/>
                  </a:lnTo>
                  <a:lnTo>
                    <a:pt x="367" y="608"/>
                  </a:lnTo>
                  <a:lnTo>
                    <a:pt x="339" y="616"/>
                  </a:lnTo>
                  <a:lnTo>
                    <a:pt x="318" y="624"/>
                  </a:lnTo>
                  <a:lnTo>
                    <a:pt x="297" y="632"/>
                  </a:lnTo>
                  <a:lnTo>
                    <a:pt x="261" y="640"/>
                  </a:lnTo>
                  <a:lnTo>
                    <a:pt x="240" y="648"/>
                  </a:lnTo>
                  <a:lnTo>
                    <a:pt x="219" y="648"/>
                  </a:lnTo>
                  <a:lnTo>
                    <a:pt x="184" y="656"/>
                  </a:lnTo>
                  <a:lnTo>
                    <a:pt x="163" y="656"/>
                  </a:lnTo>
                  <a:lnTo>
                    <a:pt x="142" y="664"/>
                  </a:lnTo>
                  <a:lnTo>
                    <a:pt x="106" y="664"/>
                  </a:lnTo>
                  <a:lnTo>
                    <a:pt x="85" y="664"/>
                  </a:lnTo>
                  <a:lnTo>
                    <a:pt x="57" y="672"/>
                  </a:lnTo>
                  <a:lnTo>
                    <a:pt x="29" y="672"/>
                  </a:lnTo>
                  <a:lnTo>
                    <a:pt x="0" y="672"/>
                  </a:lnTo>
                  <a:lnTo>
                    <a:pt x="0" y="288"/>
                  </a:lnTo>
                  <a:lnTo>
                    <a:pt x="431" y="0"/>
                  </a:lnTo>
                  <a:close/>
                </a:path>
              </a:pathLst>
            </a:custGeom>
            <a:solidFill>
              <a:srgbClr val="FFCC67"/>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8" name="Freeform 47"/>
            <p:cNvSpPr>
              <a:spLocks/>
            </p:cNvSpPr>
            <p:nvPr/>
          </p:nvSpPr>
          <p:spPr bwMode="auto">
            <a:xfrm>
              <a:off x="4228" y="2925"/>
              <a:ext cx="121" cy="181"/>
            </a:xfrm>
            <a:custGeom>
              <a:avLst/>
              <a:gdLst>
                <a:gd name="T0" fmla="*/ 87 w 127"/>
                <a:gd name="T1" fmla="*/ 8 h 192"/>
                <a:gd name="T2" fmla="*/ 71 w 127"/>
                <a:gd name="T3" fmla="*/ 8 h 192"/>
                <a:gd name="T4" fmla="*/ 58 w 127"/>
                <a:gd name="T5" fmla="*/ 8 h 192"/>
                <a:gd name="T6" fmla="*/ 39 w 127"/>
                <a:gd name="T7" fmla="*/ 0 h 192"/>
                <a:gd name="T8" fmla="*/ 34 w 127"/>
                <a:gd name="T9" fmla="*/ 0 h 192"/>
                <a:gd name="T10" fmla="*/ 14 w 127"/>
                <a:gd name="T11" fmla="*/ 0 h 192"/>
                <a:gd name="T12" fmla="*/ 0 w 127"/>
                <a:gd name="T13" fmla="*/ 0 h 192"/>
                <a:gd name="T14" fmla="*/ 0 w 127"/>
                <a:gd name="T15" fmla="*/ 115 h 192"/>
                <a:gd name="T16" fmla="*/ 14 w 127"/>
                <a:gd name="T17" fmla="*/ 115 h 192"/>
                <a:gd name="T18" fmla="*/ 34 w 127"/>
                <a:gd name="T19" fmla="*/ 115 h 192"/>
                <a:gd name="T20" fmla="*/ 39 w 127"/>
                <a:gd name="T21" fmla="*/ 115 h 192"/>
                <a:gd name="T22" fmla="*/ 58 w 127"/>
                <a:gd name="T23" fmla="*/ 120 h 192"/>
                <a:gd name="T24" fmla="*/ 71 w 127"/>
                <a:gd name="T25" fmla="*/ 120 h 192"/>
                <a:gd name="T26" fmla="*/ 87 w 127"/>
                <a:gd name="T27" fmla="*/ 120 h 192"/>
                <a:gd name="T28" fmla="*/ 87 w 127"/>
                <a:gd name="T29" fmla="*/ 8 h 1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27"/>
                <a:gd name="T46" fmla="*/ 0 h 192"/>
                <a:gd name="T47" fmla="*/ 127 w 127"/>
                <a:gd name="T48" fmla="*/ 192 h 19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27" h="192">
                  <a:moveTo>
                    <a:pt x="127" y="8"/>
                  </a:moveTo>
                  <a:lnTo>
                    <a:pt x="106" y="8"/>
                  </a:lnTo>
                  <a:lnTo>
                    <a:pt x="85" y="8"/>
                  </a:lnTo>
                  <a:lnTo>
                    <a:pt x="57" y="0"/>
                  </a:lnTo>
                  <a:lnTo>
                    <a:pt x="50" y="0"/>
                  </a:lnTo>
                  <a:lnTo>
                    <a:pt x="22" y="0"/>
                  </a:lnTo>
                  <a:lnTo>
                    <a:pt x="0" y="0"/>
                  </a:lnTo>
                  <a:lnTo>
                    <a:pt x="0" y="184"/>
                  </a:lnTo>
                  <a:lnTo>
                    <a:pt x="22" y="184"/>
                  </a:lnTo>
                  <a:lnTo>
                    <a:pt x="50" y="184"/>
                  </a:lnTo>
                  <a:lnTo>
                    <a:pt x="57" y="184"/>
                  </a:lnTo>
                  <a:lnTo>
                    <a:pt x="85" y="192"/>
                  </a:lnTo>
                  <a:lnTo>
                    <a:pt x="106" y="192"/>
                  </a:lnTo>
                  <a:lnTo>
                    <a:pt x="127" y="192"/>
                  </a:lnTo>
                  <a:lnTo>
                    <a:pt x="127" y="8"/>
                  </a:lnTo>
                  <a:close/>
                </a:path>
              </a:pathLst>
            </a:custGeom>
            <a:solidFill>
              <a:srgbClr val="6E6247"/>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49" name="Freeform 48"/>
            <p:cNvSpPr>
              <a:spLocks/>
            </p:cNvSpPr>
            <p:nvPr/>
          </p:nvSpPr>
          <p:spPr bwMode="auto">
            <a:xfrm>
              <a:off x="4228" y="2570"/>
              <a:ext cx="121" cy="362"/>
            </a:xfrm>
            <a:custGeom>
              <a:avLst/>
              <a:gdLst>
                <a:gd name="T0" fmla="*/ 87 w 127"/>
                <a:gd name="T1" fmla="*/ 240 h 384"/>
                <a:gd name="T2" fmla="*/ 71 w 127"/>
                <a:gd name="T3" fmla="*/ 240 h 384"/>
                <a:gd name="T4" fmla="*/ 58 w 127"/>
                <a:gd name="T5" fmla="*/ 240 h 384"/>
                <a:gd name="T6" fmla="*/ 39 w 127"/>
                <a:gd name="T7" fmla="*/ 235 h 384"/>
                <a:gd name="T8" fmla="*/ 34 w 127"/>
                <a:gd name="T9" fmla="*/ 235 h 384"/>
                <a:gd name="T10" fmla="*/ 14 w 127"/>
                <a:gd name="T11" fmla="*/ 235 h 384"/>
                <a:gd name="T12" fmla="*/ 0 w 127"/>
                <a:gd name="T13" fmla="*/ 235 h 384"/>
                <a:gd name="T14" fmla="*/ 87 w 127"/>
                <a:gd name="T15" fmla="*/ 0 h 384"/>
                <a:gd name="T16" fmla="*/ 87 w 127"/>
                <a:gd name="T17" fmla="*/ 240 h 3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7"/>
                <a:gd name="T28" fmla="*/ 0 h 384"/>
                <a:gd name="T29" fmla="*/ 127 w 127"/>
                <a:gd name="T30" fmla="*/ 384 h 3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7" h="384">
                  <a:moveTo>
                    <a:pt x="127" y="384"/>
                  </a:moveTo>
                  <a:lnTo>
                    <a:pt x="106" y="384"/>
                  </a:lnTo>
                  <a:lnTo>
                    <a:pt x="85" y="384"/>
                  </a:lnTo>
                  <a:lnTo>
                    <a:pt x="57" y="376"/>
                  </a:lnTo>
                  <a:lnTo>
                    <a:pt x="50" y="376"/>
                  </a:lnTo>
                  <a:lnTo>
                    <a:pt x="22" y="376"/>
                  </a:lnTo>
                  <a:lnTo>
                    <a:pt x="0" y="376"/>
                  </a:lnTo>
                  <a:lnTo>
                    <a:pt x="127" y="0"/>
                  </a:lnTo>
                  <a:lnTo>
                    <a:pt x="127" y="384"/>
                  </a:lnTo>
                  <a:close/>
                </a:path>
              </a:pathLst>
            </a:custGeom>
            <a:solidFill>
              <a:srgbClr val="DBC38D"/>
            </a:solidFill>
            <a:ln w="11113">
              <a:solidFill>
                <a:srgbClr val="FFFFFF"/>
              </a:solidFill>
              <a:round/>
              <a:headEnd/>
              <a:tailEnd/>
            </a:ln>
          </p:spPr>
          <p:txBody>
            <a:bodyPr/>
            <a:lstStyle/>
            <a:p>
              <a:pPr fontAlgn="base">
                <a:spcBef>
                  <a:spcPct val="50000"/>
                </a:spcBef>
                <a:spcAft>
                  <a:spcPct val="0"/>
                </a:spcAft>
              </a:pPr>
              <a:endParaRPr lang="en-US" sz="800">
                <a:solidFill>
                  <a:srgbClr val="FFFF00"/>
                </a:solidFill>
              </a:endParaRPr>
            </a:p>
          </p:txBody>
        </p:sp>
        <p:sp>
          <p:nvSpPr>
            <p:cNvPr id="51250" name="Rectangle 49"/>
            <p:cNvSpPr>
              <a:spLocks noChangeArrowheads="1"/>
            </p:cNvSpPr>
            <p:nvPr/>
          </p:nvSpPr>
          <p:spPr bwMode="auto">
            <a:xfrm>
              <a:off x="3216" y="1152"/>
              <a:ext cx="1919"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2000">
                  <a:solidFill>
                    <a:srgbClr val="FFFFFF"/>
                  </a:solidFill>
                </a:rPr>
                <a:t>Contribution of food groups</a:t>
              </a:r>
              <a:endParaRPr lang="en-US" sz="800">
                <a:solidFill>
                  <a:srgbClr val="FFFF00"/>
                </a:solidFill>
              </a:endParaRPr>
            </a:p>
          </p:txBody>
        </p:sp>
        <p:sp>
          <p:nvSpPr>
            <p:cNvPr id="51251" name="Rectangle 50"/>
            <p:cNvSpPr>
              <a:spLocks noChangeArrowheads="1"/>
            </p:cNvSpPr>
            <p:nvPr/>
          </p:nvSpPr>
          <p:spPr bwMode="auto">
            <a:xfrm>
              <a:off x="3409" y="1344"/>
              <a:ext cx="1715" cy="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2000">
                  <a:solidFill>
                    <a:srgbClr val="FFFFFF"/>
                  </a:solidFill>
                </a:rPr>
                <a:t>to the iron intake 1992-3</a:t>
              </a:r>
              <a:endParaRPr lang="en-US" sz="800">
                <a:solidFill>
                  <a:srgbClr val="FFFF00"/>
                </a:solidFill>
              </a:endParaRPr>
            </a:p>
          </p:txBody>
        </p:sp>
        <p:sp>
          <p:nvSpPr>
            <p:cNvPr id="51252" name="Rectangle 51"/>
            <p:cNvSpPr>
              <a:spLocks noChangeArrowheads="1"/>
            </p:cNvSpPr>
            <p:nvPr/>
          </p:nvSpPr>
          <p:spPr bwMode="auto">
            <a:xfrm>
              <a:off x="4593" y="1878"/>
              <a:ext cx="339"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Bread</a:t>
              </a:r>
              <a:endParaRPr lang="en-US" sz="800">
                <a:solidFill>
                  <a:srgbClr val="FFFF00"/>
                </a:solidFill>
              </a:endParaRPr>
            </a:p>
          </p:txBody>
        </p:sp>
        <p:sp>
          <p:nvSpPr>
            <p:cNvPr id="51253" name="Rectangle 52"/>
            <p:cNvSpPr>
              <a:spLocks noChangeArrowheads="1"/>
            </p:cNvSpPr>
            <p:nvPr/>
          </p:nvSpPr>
          <p:spPr bwMode="auto">
            <a:xfrm>
              <a:off x="4640" y="2037"/>
              <a:ext cx="24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11%</a:t>
              </a:r>
              <a:endParaRPr lang="en-US" sz="800">
                <a:solidFill>
                  <a:srgbClr val="FFFF00"/>
                </a:solidFill>
              </a:endParaRPr>
            </a:p>
          </p:txBody>
        </p:sp>
        <p:sp>
          <p:nvSpPr>
            <p:cNvPr id="51254" name="Rectangle 53"/>
            <p:cNvSpPr>
              <a:spLocks noChangeArrowheads="1"/>
            </p:cNvSpPr>
            <p:nvPr/>
          </p:nvSpPr>
          <p:spPr bwMode="auto">
            <a:xfrm>
              <a:off x="5040" y="2784"/>
              <a:ext cx="438"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Cereals</a:t>
              </a:r>
              <a:endParaRPr lang="en-US" sz="800">
                <a:solidFill>
                  <a:srgbClr val="FFFF00"/>
                </a:solidFill>
              </a:endParaRPr>
            </a:p>
          </p:txBody>
        </p:sp>
        <p:sp>
          <p:nvSpPr>
            <p:cNvPr id="51255" name="Rectangle 54"/>
            <p:cNvSpPr>
              <a:spLocks noChangeArrowheads="1"/>
            </p:cNvSpPr>
            <p:nvPr/>
          </p:nvSpPr>
          <p:spPr bwMode="auto">
            <a:xfrm>
              <a:off x="5068" y="2936"/>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39%</a:t>
              </a:r>
              <a:endParaRPr lang="en-US" sz="800">
                <a:solidFill>
                  <a:srgbClr val="FFFF00"/>
                </a:solidFill>
              </a:endParaRPr>
            </a:p>
          </p:txBody>
        </p:sp>
        <p:sp>
          <p:nvSpPr>
            <p:cNvPr id="51256" name="Rectangle 55"/>
            <p:cNvSpPr>
              <a:spLocks noChangeArrowheads="1"/>
            </p:cNvSpPr>
            <p:nvPr/>
          </p:nvSpPr>
          <p:spPr bwMode="auto">
            <a:xfrm>
              <a:off x="4125" y="3148"/>
              <a:ext cx="290"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Eggs</a:t>
              </a:r>
              <a:endParaRPr lang="en-US" sz="800">
                <a:solidFill>
                  <a:srgbClr val="FFFF00"/>
                </a:solidFill>
              </a:endParaRPr>
            </a:p>
          </p:txBody>
        </p:sp>
        <p:sp>
          <p:nvSpPr>
            <p:cNvPr id="51257" name="Rectangle 56"/>
            <p:cNvSpPr>
              <a:spLocks noChangeArrowheads="1"/>
            </p:cNvSpPr>
            <p:nvPr/>
          </p:nvSpPr>
          <p:spPr bwMode="auto">
            <a:xfrm>
              <a:off x="4178" y="3306"/>
              <a:ext cx="184"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3%</a:t>
              </a:r>
              <a:endParaRPr lang="en-US" sz="800">
                <a:solidFill>
                  <a:srgbClr val="FFFF00"/>
                </a:solidFill>
              </a:endParaRPr>
            </a:p>
          </p:txBody>
        </p:sp>
        <p:sp>
          <p:nvSpPr>
            <p:cNvPr id="51258" name="Rectangle 57"/>
            <p:cNvSpPr>
              <a:spLocks noChangeArrowheads="1"/>
            </p:cNvSpPr>
            <p:nvPr/>
          </p:nvSpPr>
          <p:spPr bwMode="auto">
            <a:xfrm>
              <a:off x="3670" y="3065"/>
              <a:ext cx="284"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Meat</a:t>
              </a:r>
              <a:endParaRPr lang="en-US" sz="800">
                <a:solidFill>
                  <a:srgbClr val="FFFF00"/>
                </a:solidFill>
              </a:endParaRPr>
            </a:p>
          </p:txBody>
        </p:sp>
        <p:sp>
          <p:nvSpPr>
            <p:cNvPr id="51259" name="Rectangle 58"/>
            <p:cNvSpPr>
              <a:spLocks noChangeArrowheads="1"/>
            </p:cNvSpPr>
            <p:nvPr/>
          </p:nvSpPr>
          <p:spPr bwMode="auto">
            <a:xfrm>
              <a:off x="3683" y="3223"/>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15%</a:t>
              </a:r>
              <a:endParaRPr lang="en-US" sz="800">
                <a:solidFill>
                  <a:srgbClr val="FFFF00"/>
                </a:solidFill>
              </a:endParaRPr>
            </a:p>
          </p:txBody>
        </p:sp>
        <p:sp>
          <p:nvSpPr>
            <p:cNvPr id="51260" name="Rectangle 59"/>
            <p:cNvSpPr>
              <a:spLocks noChangeArrowheads="1"/>
            </p:cNvSpPr>
            <p:nvPr/>
          </p:nvSpPr>
          <p:spPr bwMode="auto">
            <a:xfrm>
              <a:off x="3024" y="2400"/>
              <a:ext cx="639"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50000"/>
                </a:spcBef>
                <a:spcAft>
                  <a:spcPct val="0"/>
                </a:spcAft>
              </a:pPr>
              <a:r>
                <a:rPr lang="en-US" sz="1600">
                  <a:solidFill>
                    <a:srgbClr val="FFFFFF"/>
                  </a:solidFill>
                </a:rPr>
                <a:t>Vegetables</a:t>
              </a:r>
              <a:endParaRPr lang="en-US" sz="800">
                <a:solidFill>
                  <a:srgbClr val="FFFF00"/>
                </a:solidFill>
              </a:endParaRPr>
            </a:p>
          </p:txBody>
        </p:sp>
        <p:sp>
          <p:nvSpPr>
            <p:cNvPr id="51261" name="Rectangle 60"/>
            <p:cNvSpPr>
              <a:spLocks noChangeArrowheads="1"/>
            </p:cNvSpPr>
            <p:nvPr/>
          </p:nvSpPr>
          <p:spPr bwMode="auto">
            <a:xfrm>
              <a:off x="3262" y="2543"/>
              <a:ext cx="272"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fontAlgn="base">
                <a:spcBef>
                  <a:spcPct val="50000"/>
                </a:spcBef>
                <a:spcAft>
                  <a:spcPct val="0"/>
                </a:spcAft>
              </a:pPr>
              <a:r>
                <a:rPr lang="en-US" sz="1600">
                  <a:solidFill>
                    <a:srgbClr val="FFFFFF"/>
                  </a:solidFill>
                </a:rPr>
                <a:t>16%</a:t>
              </a:r>
              <a:endParaRPr lang="en-US" sz="800">
                <a:solidFill>
                  <a:srgbClr val="FFFF00"/>
                </a:solidFill>
              </a:endParaRPr>
            </a:p>
          </p:txBody>
        </p:sp>
        <p:sp>
          <p:nvSpPr>
            <p:cNvPr id="51262" name="Rectangle 61"/>
            <p:cNvSpPr>
              <a:spLocks noChangeArrowheads="1"/>
            </p:cNvSpPr>
            <p:nvPr/>
          </p:nvSpPr>
          <p:spPr bwMode="auto">
            <a:xfrm>
              <a:off x="3723" y="1901"/>
              <a:ext cx="319"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Other</a:t>
              </a:r>
              <a:endParaRPr lang="en-US" sz="800">
                <a:solidFill>
                  <a:srgbClr val="FFFF00"/>
                </a:solidFill>
              </a:endParaRPr>
            </a:p>
          </p:txBody>
        </p:sp>
        <p:sp>
          <p:nvSpPr>
            <p:cNvPr id="51263" name="Rectangle 62"/>
            <p:cNvSpPr>
              <a:spLocks noChangeArrowheads="1"/>
            </p:cNvSpPr>
            <p:nvPr/>
          </p:nvSpPr>
          <p:spPr bwMode="auto">
            <a:xfrm>
              <a:off x="3757" y="2061"/>
              <a:ext cx="255" cy="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600">
                  <a:solidFill>
                    <a:srgbClr val="FFFFFF"/>
                  </a:solidFill>
                </a:rPr>
                <a:t>16%</a:t>
              </a:r>
              <a:endParaRPr lang="en-US" sz="800">
                <a:solidFill>
                  <a:srgbClr val="FFFF00"/>
                </a:solidFill>
              </a:endParaRPr>
            </a:p>
          </p:txBody>
        </p:sp>
      </p:grpSp>
      <p:sp>
        <p:nvSpPr>
          <p:cNvPr id="51207" name="Rectangle 11"/>
          <p:cNvSpPr>
            <a:spLocks noChangeArrowheads="1"/>
          </p:cNvSpPr>
          <p:nvPr/>
        </p:nvSpPr>
        <p:spPr bwMode="auto">
          <a:xfrm>
            <a:off x="228600" y="1371600"/>
            <a:ext cx="4478338"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fontAlgn="base">
              <a:lnSpc>
                <a:spcPct val="90000"/>
              </a:lnSpc>
              <a:spcBef>
                <a:spcPct val="20000"/>
              </a:spcBef>
              <a:spcAft>
                <a:spcPct val="0"/>
              </a:spcAft>
              <a:buFontTx/>
              <a:buChar char="•"/>
            </a:pPr>
            <a:r>
              <a:rPr lang="en-US" sz="2600">
                <a:solidFill>
                  <a:srgbClr val="FFFF00"/>
                </a:solidFill>
              </a:rPr>
              <a:t>Mean iron intake 10-14 mg/d</a:t>
            </a:r>
          </a:p>
          <a:p>
            <a:pPr marL="342900" indent="-342900" fontAlgn="base">
              <a:lnSpc>
                <a:spcPct val="90000"/>
              </a:lnSpc>
              <a:spcBef>
                <a:spcPct val="20000"/>
              </a:spcBef>
              <a:spcAft>
                <a:spcPct val="0"/>
              </a:spcAft>
              <a:buFontTx/>
              <a:buChar char="•"/>
            </a:pPr>
            <a:endParaRPr lang="en-US" sz="500">
              <a:solidFill>
                <a:srgbClr val="FFFF00"/>
              </a:solidFill>
            </a:endParaRPr>
          </a:p>
          <a:p>
            <a:pPr marL="342900" indent="-342900" fontAlgn="base">
              <a:lnSpc>
                <a:spcPct val="90000"/>
              </a:lnSpc>
              <a:spcBef>
                <a:spcPct val="20000"/>
              </a:spcBef>
              <a:spcAft>
                <a:spcPct val="0"/>
              </a:spcAft>
              <a:buFontTx/>
              <a:buChar char="•"/>
            </a:pPr>
            <a:r>
              <a:rPr lang="en-US" sz="2600">
                <a:solidFill>
                  <a:srgbClr val="FFFF00"/>
                </a:solidFill>
              </a:rPr>
              <a:t>Historically, main source of iron intake has been meat</a:t>
            </a:r>
          </a:p>
          <a:p>
            <a:pPr marL="342900" indent="-342900" fontAlgn="base">
              <a:lnSpc>
                <a:spcPct val="90000"/>
              </a:lnSpc>
              <a:spcBef>
                <a:spcPct val="20000"/>
              </a:spcBef>
              <a:spcAft>
                <a:spcPct val="0"/>
              </a:spcAft>
              <a:buFontTx/>
              <a:buChar char="•"/>
            </a:pPr>
            <a:endParaRPr lang="en-US" sz="500">
              <a:solidFill>
                <a:srgbClr val="FFFF00"/>
              </a:solidFill>
            </a:endParaRPr>
          </a:p>
          <a:p>
            <a:pPr marL="342900" indent="-342900" fontAlgn="base">
              <a:lnSpc>
                <a:spcPct val="90000"/>
              </a:lnSpc>
              <a:spcBef>
                <a:spcPct val="20000"/>
              </a:spcBef>
              <a:spcAft>
                <a:spcPct val="0"/>
              </a:spcAft>
              <a:buFontTx/>
              <a:buChar char="•"/>
            </a:pPr>
            <a:r>
              <a:rPr lang="en-US" sz="2600">
                <a:solidFill>
                  <a:srgbClr val="FFFF00"/>
                </a:solidFill>
              </a:rPr>
              <a:t>Iron intake has stabilized  over the past 25 years</a:t>
            </a:r>
          </a:p>
          <a:p>
            <a:pPr marL="342900" indent="-342900" fontAlgn="base">
              <a:lnSpc>
                <a:spcPct val="90000"/>
              </a:lnSpc>
              <a:spcBef>
                <a:spcPct val="20000"/>
              </a:spcBef>
              <a:spcAft>
                <a:spcPct val="0"/>
              </a:spcAft>
              <a:buFontTx/>
              <a:buChar char="•"/>
            </a:pPr>
            <a:endParaRPr lang="en-US" sz="500">
              <a:solidFill>
                <a:srgbClr val="FFFF00"/>
              </a:solidFill>
            </a:endParaRPr>
          </a:p>
          <a:p>
            <a:pPr marL="342900" indent="-342900" fontAlgn="base">
              <a:lnSpc>
                <a:spcPct val="90000"/>
              </a:lnSpc>
              <a:spcBef>
                <a:spcPct val="20000"/>
              </a:spcBef>
              <a:spcAft>
                <a:spcPct val="0"/>
              </a:spcAft>
              <a:buFontTx/>
              <a:buChar char="•"/>
            </a:pPr>
            <a:r>
              <a:rPr lang="en-US" sz="2600">
                <a:solidFill>
                  <a:srgbClr val="FFFF00"/>
                </a:solidFill>
              </a:rPr>
              <a:t>Not a marker of iron status</a:t>
            </a:r>
          </a:p>
          <a:p>
            <a:pPr marL="342900" indent="-342900" fontAlgn="base">
              <a:lnSpc>
                <a:spcPct val="90000"/>
              </a:lnSpc>
              <a:spcBef>
                <a:spcPct val="20000"/>
              </a:spcBef>
              <a:spcAft>
                <a:spcPct val="0"/>
              </a:spcAft>
              <a:buFontTx/>
              <a:buChar char="•"/>
            </a:pPr>
            <a:endParaRPr lang="en-US" sz="500">
              <a:solidFill>
                <a:srgbClr val="FFFF00"/>
              </a:solidFill>
            </a:endParaRPr>
          </a:p>
          <a:p>
            <a:pPr marL="342900" indent="-342900" fontAlgn="base">
              <a:lnSpc>
                <a:spcPct val="90000"/>
              </a:lnSpc>
              <a:spcBef>
                <a:spcPct val="20000"/>
              </a:spcBef>
              <a:spcAft>
                <a:spcPct val="0"/>
              </a:spcAft>
              <a:buFontTx/>
              <a:buChar char="•"/>
            </a:pPr>
            <a:r>
              <a:rPr lang="en-US" sz="2600">
                <a:solidFill>
                  <a:srgbClr val="FFFF00"/>
                </a:solidFill>
              </a:rPr>
              <a:t>Not a marker of overall nutrition</a:t>
            </a:r>
          </a:p>
          <a:p>
            <a:pPr marL="342900" indent="-342900" fontAlgn="base">
              <a:lnSpc>
                <a:spcPct val="90000"/>
              </a:lnSpc>
              <a:spcBef>
                <a:spcPct val="20000"/>
              </a:spcBef>
              <a:spcAft>
                <a:spcPct val="0"/>
              </a:spcAft>
            </a:pPr>
            <a:endParaRPr lang="en-US" sz="2600">
              <a:solidFill>
                <a:srgbClr val="FFFF00"/>
              </a:solidFill>
            </a:endParaRPr>
          </a:p>
        </p:txBody>
      </p:sp>
    </p:spTree>
    <p:extLst>
      <p:ext uri="{BB962C8B-B14F-4D97-AF65-F5344CB8AC3E}">
        <p14:creationId xmlns:p14="http://schemas.microsoft.com/office/powerpoint/2010/main" val="3290185472"/>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ChangeArrowheads="1"/>
          </p:cNvSpPr>
          <p:nvPr/>
        </p:nvSpPr>
        <p:spPr bwMode="auto">
          <a:xfrm>
            <a:off x="3116263" y="640080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pPr fontAlgn="base">
              <a:spcBef>
                <a:spcPct val="50000"/>
              </a:spcBef>
              <a:spcAft>
                <a:spcPct val="0"/>
              </a:spcAft>
            </a:pPr>
            <a:endParaRPr lang="en-US" sz="800">
              <a:solidFill>
                <a:srgbClr val="FFFF00"/>
              </a:solidFill>
            </a:endParaRPr>
          </a:p>
        </p:txBody>
      </p:sp>
      <p:sp>
        <p:nvSpPr>
          <p:cNvPr id="52227" name="Rectangle 4"/>
          <p:cNvSpPr>
            <a:spLocks noGrp="1" noChangeArrowheads="1"/>
          </p:cNvSpPr>
          <p:nvPr>
            <p:ph type="title" idx="4294967295"/>
          </p:nvPr>
        </p:nvSpPr>
        <p:spPr>
          <a:xfrm>
            <a:off x="593725" y="73025"/>
            <a:ext cx="8226425" cy="873125"/>
          </a:xfrm>
        </p:spPr>
        <p:txBody>
          <a:bodyPr/>
          <a:lstStyle/>
          <a:p>
            <a:pPr eaLnBrk="1" hangingPunct="1"/>
            <a:r>
              <a:rPr lang="en-US" smtClean="0"/>
              <a:t>Effectors of Iron Absorption</a:t>
            </a:r>
          </a:p>
        </p:txBody>
      </p:sp>
      <p:sp>
        <p:nvSpPr>
          <p:cNvPr id="52228" name="Text Box 4"/>
          <p:cNvSpPr txBox="1">
            <a:spLocks noChangeArrowheads="1"/>
          </p:cNvSpPr>
          <p:nvPr/>
        </p:nvSpPr>
        <p:spPr bwMode="auto">
          <a:xfrm>
            <a:off x="0" y="6521450"/>
            <a:ext cx="40909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1600" i="1"/>
              <a:t>Alleyne, M. Am J Med. (2008) 121:943-948</a:t>
            </a:r>
          </a:p>
        </p:txBody>
      </p:sp>
      <p:sp>
        <p:nvSpPr>
          <p:cNvPr id="52229" name="Rectangle 11"/>
          <p:cNvSpPr>
            <a:spLocks noChangeArrowheads="1"/>
          </p:cNvSpPr>
          <p:nvPr/>
        </p:nvSpPr>
        <p:spPr bwMode="auto">
          <a:xfrm>
            <a:off x="685800" y="1676400"/>
            <a:ext cx="7772400" cy="449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fontAlgn="base">
              <a:lnSpc>
                <a:spcPct val="90000"/>
              </a:lnSpc>
              <a:spcBef>
                <a:spcPct val="20000"/>
              </a:spcBef>
              <a:spcAft>
                <a:spcPct val="0"/>
              </a:spcAft>
              <a:buFontTx/>
              <a:buChar char="•"/>
            </a:pPr>
            <a:r>
              <a:rPr lang="en-US" sz="2800">
                <a:solidFill>
                  <a:srgbClr val="FFFF00"/>
                </a:solidFill>
              </a:rPr>
              <a:t>Inhibiting Iron Absorption</a:t>
            </a:r>
          </a:p>
          <a:p>
            <a:pPr marL="742950" lvl="1" indent="-285750" fontAlgn="base">
              <a:lnSpc>
                <a:spcPct val="90000"/>
              </a:lnSpc>
              <a:spcBef>
                <a:spcPct val="20000"/>
              </a:spcBef>
              <a:spcAft>
                <a:spcPct val="0"/>
              </a:spcAft>
              <a:buFontTx/>
              <a:buChar char="–"/>
            </a:pPr>
            <a:r>
              <a:rPr lang="en-US" sz="2000">
                <a:solidFill>
                  <a:srgbClr val="FFFF00"/>
                </a:solidFill>
              </a:rPr>
              <a:t>Coffee, tea, milk, cereals, dietary fiber, carbonated beverages</a:t>
            </a:r>
          </a:p>
          <a:p>
            <a:pPr marL="742950" lvl="1" indent="-285750" fontAlgn="base">
              <a:lnSpc>
                <a:spcPct val="90000"/>
              </a:lnSpc>
              <a:spcBef>
                <a:spcPct val="20000"/>
              </a:spcBef>
              <a:spcAft>
                <a:spcPct val="0"/>
              </a:spcAft>
              <a:buFontTx/>
              <a:buChar char="–"/>
            </a:pPr>
            <a:r>
              <a:rPr lang="en-US" sz="2000">
                <a:solidFill>
                  <a:srgbClr val="FFFF00"/>
                </a:solidFill>
              </a:rPr>
              <a:t>Dietary supplements with Ca, Zn, Mn, Cu</a:t>
            </a:r>
          </a:p>
          <a:p>
            <a:pPr marL="742950" lvl="1" indent="-285750" fontAlgn="base">
              <a:lnSpc>
                <a:spcPct val="90000"/>
              </a:lnSpc>
              <a:spcBef>
                <a:spcPct val="20000"/>
              </a:spcBef>
              <a:spcAft>
                <a:spcPct val="0"/>
              </a:spcAft>
              <a:buFontTx/>
              <a:buChar char="–"/>
            </a:pPr>
            <a:r>
              <a:rPr lang="en-US" sz="2000">
                <a:solidFill>
                  <a:srgbClr val="FFFF00"/>
                </a:solidFill>
              </a:rPr>
              <a:t>Antacids, H2 blockers, and PPI’s</a:t>
            </a:r>
          </a:p>
          <a:p>
            <a:pPr marL="742950" lvl="1" indent="-285750" fontAlgn="base">
              <a:lnSpc>
                <a:spcPct val="90000"/>
              </a:lnSpc>
              <a:spcBef>
                <a:spcPct val="20000"/>
              </a:spcBef>
              <a:spcAft>
                <a:spcPct val="0"/>
              </a:spcAft>
              <a:buFontTx/>
              <a:buChar char="–"/>
            </a:pPr>
            <a:endParaRPr lang="en-US" sz="2000">
              <a:solidFill>
                <a:srgbClr val="FFFF00"/>
              </a:solidFill>
            </a:endParaRPr>
          </a:p>
          <a:p>
            <a:pPr marL="342900" indent="-342900" fontAlgn="base">
              <a:lnSpc>
                <a:spcPct val="90000"/>
              </a:lnSpc>
              <a:spcBef>
                <a:spcPct val="20000"/>
              </a:spcBef>
              <a:spcAft>
                <a:spcPct val="0"/>
              </a:spcAft>
              <a:buFontTx/>
              <a:buChar char="•"/>
            </a:pPr>
            <a:endParaRPr lang="en-US" sz="800">
              <a:solidFill>
                <a:srgbClr val="FFFF00"/>
              </a:solidFill>
            </a:endParaRPr>
          </a:p>
          <a:p>
            <a:pPr marL="342900" indent="-342900" fontAlgn="base">
              <a:lnSpc>
                <a:spcPct val="90000"/>
              </a:lnSpc>
              <a:spcBef>
                <a:spcPct val="20000"/>
              </a:spcBef>
              <a:spcAft>
                <a:spcPct val="0"/>
              </a:spcAft>
              <a:buFontTx/>
              <a:buChar char="•"/>
            </a:pPr>
            <a:r>
              <a:rPr lang="en-US" sz="2800">
                <a:solidFill>
                  <a:srgbClr val="FFFF00"/>
                </a:solidFill>
              </a:rPr>
              <a:t>Facilitating Iron Absorption</a:t>
            </a:r>
          </a:p>
          <a:p>
            <a:pPr marL="742950" lvl="1" indent="-285750" fontAlgn="base">
              <a:lnSpc>
                <a:spcPct val="90000"/>
              </a:lnSpc>
              <a:spcBef>
                <a:spcPct val="20000"/>
              </a:spcBef>
              <a:spcAft>
                <a:spcPct val="0"/>
              </a:spcAft>
              <a:buFontTx/>
              <a:buChar char="–"/>
            </a:pPr>
            <a:r>
              <a:rPr lang="en-US" sz="2000">
                <a:solidFill>
                  <a:srgbClr val="FFFF00"/>
                </a:solidFill>
              </a:rPr>
              <a:t>Vitamin C</a:t>
            </a:r>
          </a:p>
          <a:p>
            <a:pPr marL="742950" lvl="1" indent="-285750" fontAlgn="base">
              <a:lnSpc>
                <a:spcPct val="90000"/>
              </a:lnSpc>
              <a:spcBef>
                <a:spcPct val="20000"/>
              </a:spcBef>
              <a:spcAft>
                <a:spcPct val="0"/>
              </a:spcAft>
              <a:buFontTx/>
              <a:buChar char="–"/>
            </a:pPr>
            <a:r>
              <a:rPr lang="en-US" sz="2000">
                <a:solidFill>
                  <a:srgbClr val="FFFF00"/>
                </a:solidFill>
              </a:rPr>
              <a:t>Acidic foods</a:t>
            </a:r>
          </a:p>
          <a:p>
            <a:pPr marL="742950" lvl="1" indent="-285750" fontAlgn="base">
              <a:lnSpc>
                <a:spcPct val="90000"/>
              </a:lnSpc>
              <a:spcBef>
                <a:spcPct val="20000"/>
              </a:spcBef>
              <a:spcAft>
                <a:spcPct val="0"/>
              </a:spcAft>
            </a:pPr>
            <a:endParaRPr lang="en-US" sz="2000">
              <a:solidFill>
                <a:srgbClr val="FFFF00"/>
              </a:solidFill>
            </a:endParaRPr>
          </a:p>
          <a:p>
            <a:pPr marL="342900" indent="-342900" fontAlgn="base">
              <a:lnSpc>
                <a:spcPct val="90000"/>
              </a:lnSpc>
              <a:spcBef>
                <a:spcPct val="20000"/>
              </a:spcBef>
              <a:spcAft>
                <a:spcPct val="0"/>
              </a:spcAft>
            </a:pPr>
            <a:endParaRPr lang="en-US" sz="2600">
              <a:solidFill>
                <a:srgbClr val="FFFF00"/>
              </a:solidFill>
            </a:endParaRPr>
          </a:p>
        </p:txBody>
      </p:sp>
    </p:spTree>
    <p:extLst>
      <p:ext uri="{BB962C8B-B14F-4D97-AF65-F5344CB8AC3E}">
        <p14:creationId xmlns:p14="http://schemas.microsoft.com/office/powerpoint/2010/main" val="2124759516"/>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idx="4294967295"/>
          </p:nvPr>
        </p:nvSpPr>
        <p:spPr>
          <a:xfrm>
            <a:off x="550863" y="12700"/>
            <a:ext cx="8763000" cy="977900"/>
          </a:xfrm>
        </p:spPr>
        <p:txBody>
          <a:bodyPr/>
          <a:lstStyle/>
          <a:p>
            <a:pPr eaLnBrk="1" hangingPunct="1"/>
            <a:r>
              <a:rPr lang="en-US" smtClean="0"/>
              <a:t>Proteins Regulating Iron Absorption</a:t>
            </a:r>
          </a:p>
        </p:txBody>
      </p:sp>
      <p:sp>
        <p:nvSpPr>
          <p:cNvPr id="53251" name="Text Box 3"/>
          <p:cNvSpPr txBox="1">
            <a:spLocks noChangeArrowheads="1"/>
          </p:cNvSpPr>
          <p:nvPr/>
        </p:nvSpPr>
        <p:spPr bwMode="auto">
          <a:xfrm>
            <a:off x="0" y="6553200"/>
            <a:ext cx="3505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1600" i="1"/>
              <a:t>Andrews N Engl J Med 353:2508</a:t>
            </a:r>
          </a:p>
        </p:txBody>
      </p:sp>
      <p:pic>
        <p:nvPicPr>
          <p:cNvPr id="53252" name="Picture 4" descr="iron absorption2.tiff                                          00023033Macintosh HD                   B746699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143000"/>
            <a:ext cx="8382000" cy="54213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3253" name="Text Box 5"/>
          <p:cNvSpPr txBox="1">
            <a:spLocks noChangeArrowheads="1"/>
          </p:cNvSpPr>
          <p:nvPr/>
        </p:nvSpPr>
        <p:spPr bwMode="auto">
          <a:xfrm>
            <a:off x="5867400" y="1295400"/>
            <a:ext cx="5000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a:t>Lumen</a:t>
            </a:r>
          </a:p>
        </p:txBody>
      </p:sp>
      <p:sp>
        <p:nvSpPr>
          <p:cNvPr id="53254" name="Text Box 6"/>
          <p:cNvSpPr txBox="1">
            <a:spLocks noChangeArrowheads="1"/>
          </p:cNvSpPr>
          <p:nvPr/>
        </p:nvSpPr>
        <p:spPr bwMode="auto">
          <a:xfrm>
            <a:off x="5986463" y="1265238"/>
            <a:ext cx="1841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endParaRPr lang="en-US"/>
          </a:p>
        </p:txBody>
      </p:sp>
      <p:sp>
        <p:nvSpPr>
          <p:cNvPr id="53255" name="Rectangle 7"/>
          <p:cNvSpPr>
            <a:spLocks noChangeArrowheads="1"/>
          </p:cNvSpPr>
          <p:nvPr/>
        </p:nvSpPr>
        <p:spPr bwMode="auto">
          <a:xfrm>
            <a:off x="2819400" y="4953000"/>
            <a:ext cx="1066800" cy="381000"/>
          </a:xfrm>
          <a:prstGeom prst="rect">
            <a:avLst/>
          </a:prstGeom>
          <a:solidFill>
            <a:schemeClr val="bg1"/>
          </a:solidFill>
          <a:ln w="12700">
            <a:solidFill>
              <a:schemeClr val="tx1"/>
            </a:solidFill>
            <a:miter lim="800000"/>
            <a:headEnd/>
            <a:tailEnd/>
          </a:ln>
        </p:spPr>
        <p:txBody>
          <a:bodyPr wrap="none" anchor="ctr"/>
          <a:lstStyle/>
          <a:p>
            <a:pPr fontAlgn="base">
              <a:spcBef>
                <a:spcPct val="50000"/>
              </a:spcBef>
              <a:spcAft>
                <a:spcPct val="0"/>
              </a:spcAft>
            </a:pPr>
            <a:endParaRPr lang="en-US" sz="800">
              <a:solidFill>
                <a:srgbClr val="FFFF00"/>
              </a:solidFill>
            </a:endParaRPr>
          </a:p>
        </p:txBody>
      </p:sp>
      <p:sp>
        <p:nvSpPr>
          <p:cNvPr id="53256" name="Text Box 8"/>
          <p:cNvSpPr txBox="1">
            <a:spLocks noChangeArrowheads="1"/>
          </p:cNvSpPr>
          <p:nvPr/>
        </p:nvSpPr>
        <p:spPr bwMode="auto">
          <a:xfrm>
            <a:off x="5257800" y="5562600"/>
            <a:ext cx="6699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a:t>Circulation</a:t>
            </a:r>
          </a:p>
        </p:txBody>
      </p:sp>
      <p:sp>
        <p:nvSpPr>
          <p:cNvPr id="53257" name="Text Box 9"/>
          <p:cNvSpPr txBox="1">
            <a:spLocks noChangeArrowheads="1"/>
          </p:cNvSpPr>
          <p:nvPr/>
        </p:nvSpPr>
        <p:spPr bwMode="auto">
          <a:xfrm>
            <a:off x="2743200" y="4953000"/>
            <a:ext cx="1295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1800" b="1">
                <a:solidFill>
                  <a:srgbClr val="000000"/>
                </a:solidFill>
              </a:rPr>
              <a:t>Hepcidin</a:t>
            </a:r>
          </a:p>
        </p:txBody>
      </p:sp>
      <p:sp>
        <p:nvSpPr>
          <p:cNvPr id="789514" name="Line 10"/>
          <p:cNvSpPr>
            <a:spLocks noChangeShapeType="1"/>
          </p:cNvSpPr>
          <p:nvPr/>
        </p:nvSpPr>
        <p:spPr bwMode="auto">
          <a:xfrm flipV="1">
            <a:off x="3681413" y="4565650"/>
            <a:ext cx="850900" cy="407988"/>
          </a:xfrm>
          <a:prstGeom prst="line">
            <a:avLst/>
          </a:prstGeom>
          <a:noFill/>
          <a:ln w="25400">
            <a:solidFill>
              <a:schemeClr val="tx1"/>
            </a:solidFill>
            <a:round/>
            <a:headEnd/>
            <a:tailEnd type="triangle" w="med" len="me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Tree>
    <p:extLst>
      <p:ext uri="{BB962C8B-B14F-4D97-AF65-F5344CB8AC3E}">
        <p14:creationId xmlns:p14="http://schemas.microsoft.com/office/powerpoint/2010/main" val="3313685333"/>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idx="4294967295"/>
          </p:nvPr>
        </p:nvSpPr>
        <p:spPr>
          <a:xfrm>
            <a:off x="76200" y="622300"/>
            <a:ext cx="8991600" cy="1435100"/>
          </a:xfrm>
        </p:spPr>
        <p:txBody>
          <a:bodyPr/>
          <a:lstStyle/>
          <a:p>
            <a:pPr eaLnBrk="1" hangingPunct="1"/>
            <a:r>
              <a:rPr lang="en-US" smtClean="0"/>
              <a:t>Laboratory diagnosis of iron deficiency:</a:t>
            </a:r>
            <a:br>
              <a:rPr lang="en-US" smtClean="0"/>
            </a:br>
            <a:r>
              <a:rPr lang="en-US" smtClean="0"/>
              <a:t>Serum iron and transferrin (TIBC)</a:t>
            </a:r>
          </a:p>
        </p:txBody>
      </p:sp>
      <p:graphicFrame>
        <p:nvGraphicFramePr>
          <p:cNvPr id="174083" name="Group 3"/>
          <p:cNvGraphicFramePr>
            <a:graphicFrameLocks noGrp="1"/>
          </p:cNvGraphicFramePr>
          <p:nvPr/>
        </p:nvGraphicFramePr>
        <p:xfrm>
          <a:off x="457200" y="2895600"/>
          <a:ext cx="8229599" cy="1676400"/>
        </p:xfrm>
        <a:graphic>
          <a:graphicData uri="http://schemas.openxmlformats.org/drawingml/2006/table">
            <a:tbl>
              <a:tblPr/>
              <a:tblGrid>
                <a:gridCol w="2005189"/>
                <a:gridCol w="2074333"/>
                <a:gridCol w="2075744"/>
                <a:gridCol w="2074333"/>
              </a:tblGrid>
              <a:tr h="609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dirty="0" smtClean="0">
                          <a:ln>
                            <a:noFill/>
                          </a:ln>
                          <a:solidFill>
                            <a:schemeClr val="tx1"/>
                          </a:solidFill>
                          <a:effectLst/>
                          <a:latin typeface="Arial" charset="0"/>
                          <a:ea typeface="ＭＳ Ｐゴシック" charset="-128"/>
                          <a:cs typeface="Times New Roman" pitchFamily="48" charset="0"/>
                        </a:rPr>
                        <a:t>Parameter</a:t>
                      </a:r>
                      <a:endParaRPr kumimoji="0" lang="en-US" sz="2100" b="0" i="0" u="none" strike="noStrike" cap="none" normalizeH="0" baseline="0" dirty="0" smtClean="0">
                        <a:ln>
                          <a:noFill/>
                        </a:ln>
                        <a:solidFill>
                          <a:schemeClr val="tx1"/>
                        </a:solidFill>
                        <a:effectLst/>
                        <a:latin typeface="Arial" charset="0"/>
                        <a:ea typeface="ＭＳ Ｐゴシック" charset="-128"/>
                        <a:cs typeface="Times New Roman" pitchFamily="4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smtClean="0">
                          <a:ln>
                            <a:noFill/>
                          </a:ln>
                          <a:solidFill>
                            <a:schemeClr val="tx1"/>
                          </a:solidFill>
                          <a:effectLst/>
                          <a:latin typeface="Arial" charset="0"/>
                          <a:ea typeface="ＭＳ Ｐゴシック" charset="-128"/>
                          <a:cs typeface="Times New Roman" pitchFamily="48" charset="0"/>
                        </a:rPr>
                        <a:t>Sensitivity (%)</a:t>
                      </a:r>
                      <a:endParaRPr kumimoji="0" lang="en-US" sz="2100" b="0" i="0" u="none" strike="noStrike" cap="none" normalizeH="0" baseline="0" smtClean="0">
                        <a:ln>
                          <a:noFill/>
                        </a:ln>
                        <a:solidFill>
                          <a:schemeClr val="tx1"/>
                        </a:solidFill>
                        <a:effectLst/>
                        <a:latin typeface="Arial" charset="0"/>
                        <a:ea typeface="ＭＳ Ｐゴシック" charset="-128"/>
                        <a:cs typeface="Times New Roman" pitchFamily="4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smtClean="0">
                          <a:ln>
                            <a:noFill/>
                          </a:ln>
                          <a:solidFill>
                            <a:schemeClr val="tx1"/>
                          </a:solidFill>
                          <a:effectLst/>
                          <a:latin typeface="Arial" charset="0"/>
                          <a:ea typeface="ＭＳ Ｐゴシック" charset="-128"/>
                          <a:cs typeface="Times New Roman" pitchFamily="48" charset="0"/>
                        </a:rPr>
                        <a:t>Specificity (%)</a:t>
                      </a:r>
                      <a:endParaRPr kumimoji="0" lang="en-US" sz="2100" b="0" i="0" u="none" strike="noStrike" cap="none" normalizeH="0" baseline="0" smtClean="0">
                        <a:ln>
                          <a:noFill/>
                        </a:ln>
                        <a:solidFill>
                          <a:schemeClr val="tx1"/>
                        </a:solidFill>
                        <a:effectLst/>
                        <a:latin typeface="Arial" charset="0"/>
                        <a:ea typeface="ＭＳ Ｐゴシック" charset="-128"/>
                        <a:cs typeface="Times New Roman" pitchFamily="4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1" i="0" u="none" strike="noStrike" cap="none" normalizeH="0" baseline="0" smtClean="0">
                          <a:ln>
                            <a:noFill/>
                          </a:ln>
                          <a:solidFill>
                            <a:schemeClr val="tx1"/>
                          </a:solidFill>
                          <a:effectLst/>
                          <a:latin typeface="Arial" charset="0"/>
                          <a:ea typeface="ＭＳ Ｐゴシック" charset="-128"/>
                          <a:cs typeface="Times New Roman" pitchFamily="48" charset="0"/>
                        </a:rPr>
                        <a:t>Accuracy (%)</a:t>
                      </a:r>
                      <a:endParaRPr kumimoji="0" lang="en-US" sz="2100" b="0" i="0" u="none" strike="noStrike" cap="none" normalizeH="0" baseline="0" smtClean="0">
                        <a:ln>
                          <a:noFill/>
                        </a:ln>
                        <a:solidFill>
                          <a:schemeClr val="tx1"/>
                        </a:solidFill>
                        <a:effectLst/>
                        <a:latin typeface="Arial" charset="0"/>
                        <a:ea typeface="ＭＳ Ｐゴシック" charset="-128"/>
                        <a:cs typeface="Times New Roman" pitchFamily="4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r>
              <a:tr h="577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charset="0"/>
                          <a:ea typeface="ＭＳ Ｐゴシック" charset="-128"/>
                          <a:cs typeface="Times New Roman" pitchFamily="48" charset="0"/>
                        </a:rPr>
                        <a:t>Serum Iron</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charset="0"/>
                          <a:ea typeface="ＭＳ Ｐゴシック" charset="-128"/>
                          <a:cs typeface="Times New Roman" pitchFamily="48" charset="0"/>
                        </a:rPr>
                        <a:t>82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Arial" charset="0"/>
                          <a:ea typeface="ＭＳ Ｐゴシック" charset="-128"/>
                          <a:cs typeface="Times New Roman" pitchFamily="48" charset="0"/>
                        </a:rPr>
                        <a:t>30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Arial" charset="0"/>
                          <a:ea typeface="ＭＳ Ｐゴシック" charset="-128"/>
                          <a:cs typeface="Times New Roman" pitchFamily="48" charset="0"/>
                        </a:rPr>
                        <a:t>53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r>
              <a:tr h="488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smtClean="0">
                          <a:ln>
                            <a:noFill/>
                          </a:ln>
                          <a:solidFill>
                            <a:schemeClr val="tx1"/>
                          </a:solidFill>
                          <a:effectLst/>
                          <a:latin typeface="Arial" charset="0"/>
                          <a:ea typeface="ＭＳ Ｐゴシック" charset="-128"/>
                          <a:cs typeface="Times New Roman" pitchFamily="48" charset="0"/>
                        </a:rPr>
                        <a:t>TIBC</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charset="0"/>
                          <a:ea typeface="ＭＳ Ｐゴシック" charset="-128"/>
                          <a:cs typeface="Times New Roman" pitchFamily="48" charset="0"/>
                        </a:rPr>
                        <a:t>60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charset="0"/>
                          <a:ea typeface="ＭＳ Ｐゴシック" charset="-128"/>
                          <a:cs typeface="Times New Roman" pitchFamily="48" charset="0"/>
                        </a:rPr>
                        <a:t>63</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100" b="0" i="0" u="none" strike="noStrike" cap="none" normalizeH="0" baseline="0" dirty="0" smtClean="0">
                          <a:ln>
                            <a:noFill/>
                          </a:ln>
                          <a:solidFill>
                            <a:schemeClr val="tx1"/>
                          </a:solidFill>
                          <a:effectLst/>
                          <a:latin typeface="Arial" charset="0"/>
                          <a:ea typeface="ＭＳ Ｐゴシック" charset="-128"/>
                          <a:cs typeface="Times New Roman" pitchFamily="48" charset="0"/>
                        </a:rPr>
                        <a:t>54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75000"/>
                      </a:schemeClr>
                    </a:solidFill>
                  </a:tcPr>
                </a:tc>
              </a:tr>
            </a:tbl>
          </a:graphicData>
        </a:graphic>
      </p:graphicFrame>
    </p:spTree>
    <p:extLst>
      <p:ext uri="{BB962C8B-B14F-4D97-AF65-F5344CB8AC3E}">
        <p14:creationId xmlns:p14="http://schemas.microsoft.com/office/powerpoint/2010/main" val="3043208945"/>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0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6938" y="533400"/>
            <a:ext cx="4718050" cy="556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299" name="Text Box 3"/>
          <p:cNvSpPr txBox="1">
            <a:spLocks noChangeArrowheads="1"/>
          </p:cNvSpPr>
          <p:nvPr/>
        </p:nvSpPr>
        <p:spPr bwMode="auto">
          <a:xfrm rot="-5400000">
            <a:off x="1947862" y="2824163"/>
            <a:ext cx="1603375" cy="368300"/>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1800">
                <a:solidFill>
                  <a:srgbClr val="000000"/>
                </a:solidFill>
                <a:latin typeface="Times New Roman" pitchFamily="48" charset="0"/>
              </a:rPr>
              <a:t>Ferritin µg/l </a:t>
            </a:r>
          </a:p>
        </p:txBody>
      </p:sp>
      <p:sp>
        <p:nvSpPr>
          <p:cNvPr id="578564" name="Rectangle 4"/>
          <p:cNvSpPr>
            <a:spLocks noChangeArrowheads="1"/>
          </p:cNvSpPr>
          <p:nvPr/>
        </p:nvSpPr>
        <p:spPr bwMode="auto">
          <a:xfrm>
            <a:off x="2166938" y="533400"/>
            <a:ext cx="4741862" cy="5562600"/>
          </a:xfrm>
          <a:prstGeom prst="rect">
            <a:avLst/>
          </a:prstGeom>
          <a:noFill/>
          <a:ln w="31750">
            <a:solidFill>
              <a:schemeClr val="accent1"/>
            </a:solidFill>
            <a:miter lim="800000"/>
            <a:headEnd/>
            <a:tailEnd/>
          </a:ln>
          <a:effectLst/>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55301" name="Text Box 5"/>
          <p:cNvSpPr txBox="1">
            <a:spLocks noChangeArrowheads="1"/>
          </p:cNvSpPr>
          <p:nvPr/>
        </p:nvSpPr>
        <p:spPr bwMode="auto">
          <a:xfrm>
            <a:off x="3386138" y="5348288"/>
            <a:ext cx="2778125" cy="366712"/>
          </a:xfrm>
          <a:prstGeom prst="rect">
            <a:avLst/>
          </a:prstGeom>
          <a:solidFill>
            <a:schemeClr val="tx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1800">
                <a:solidFill>
                  <a:srgbClr val="000000"/>
                </a:solidFill>
                <a:latin typeface="Times New Roman" pitchFamily="48" charset="0"/>
              </a:rPr>
              <a:t>Bone marrow iron stores</a:t>
            </a:r>
          </a:p>
        </p:txBody>
      </p:sp>
    </p:spTree>
    <p:extLst>
      <p:ext uri="{BB962C8B-B14F-4D97-AF65-F5344CB8AC3E}">
        <p14:creationId xmlns:p14="http://schemas.microsoft.com/office/powerpoint/2010/main" val="828420753"/>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idx="4294967295"/>
          </p:nvPr>
        </p:nvSpPr>
        <p:spPr>
          <a:xfrm>
            <a:off x="152400" y="152400"/>
            <a:ext cx="8763000" cy="1143000"/>
          </a:xfrm>
        </p:spPr>
        <p:txBody>
          <a:bodyPr/>
          <a:lstStyle/>
          <a:p>
            <a:pPr eaLnBrk="1" hangingPunct="1"/>
            <a:r>
              <a:rPr lang="en-US" sz="3200" dirty="0" smtClean="0"/>
              <a:t>Laboratory Diagnosis of Iron Deficiency</a:t>
            </a:r>
            <a:br>
              <a:rPr lang="en-US" sz="3200" dirty="0" smtClean="0"/>
            </a:br>
            <a:r>
              <a:rPr lang="en-US" sz="3200" dirty="0" smtClean="0"/>
              <a:t>Soluble Transferrin Receptor (</a:t>
            </a:r>
            <a:r>
              <a:rPr lang="en-US" sz="3200" dirty="0" err="1" smtClean="0"/>
              <a:t>sTfR</a:t>
            </a:r>
            <a:r>
              <a:rPr lang="en-US" sz="3200" dirty="0" smtClean="0"/>
              <a:t>)</a:t>
            </a:r>
          </a:p>
        </p:txBody>
      </p:sp>
      <p:sp>
        <p:nvSpPr>
          <p:cNvPr id="56323" name="Rectangle 5"/>
          <p:cNvSpPr>
            <a:spLocks noGrp="1" noChangeArrowheads="1"/>
          </p:cNvSpPr>
          <p:nvPr>
            <p:ph type="body" idx="4294967295"/>
          </p:nvPr>
        </p:nvSpPr>
        <p:spPr>
          <a:xfrm>
            <a:off x="541338" y="2209800"/>
            <a:ext cx="8228012" cy="2743200"/>
          </a:xfrm>
        </p:spPr>
        <p:txBody>
          <a:bodyPr/>
          <a:lstStyle/>
          <a:p>
            <a:pPr eaLnBrk="1" hangingPunct="1"/>
            <a:r>
              <a:rPr lang="en-US" smtClean="0"/>
              <a:t>Transferrin receptor located on surface of erythroid precursors in bone marrow</a:t>
            </a:r>
          </a:p>
          <a:p>
            <a:pPr eaLnBrk="1" hangingPunct="1"/>
            <a:r>
              <a:rPr lang="en-US" smtClean="0"/>
              <a:t>Small amount of transferrin released into circulation (sTfR)</a:t>
            </a:r>
          </a:p>
          <a:p>
            <a:pPr eaLnBrk="1" hangingPunct="1"/>
            <a:r>
              <a:rPr lang="en-US" smtClean="0"/>
              <a:t>Iron deficiency anemia associated with increased sTfR</a:t>
            </a:r>
          </a:p>
        </p:txBody>
      </p:sp>
    </p:spTree>
    <p:extLst>
      <p:ext uri="{BB962C8B-B14F-4D97-AF65-F5344CB8AC3E}">
        <p14:creationId xmlns:p14="http://schemas.microsoft.com/office/powerpoint/2010/main" val="2798131385"/>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6"/>
          <p:cNvSpPr>
            <a:spLocks noChangeArrowheads="1"/>
          </p:cNvSpPr>
          <p:nvPr/>
        </p:nvSpPr>
        <p:spPr bwMode="auto">
          <a:xfrm>
            <a:off x="5715000" y="2438400"/>
            <a:ext cx="3294063" cy="2209800"/>
          </a:xfrm>
          <a:prstGeom prst="rect">
            <a:avLst/>
          </a:prstGeom>
          <a:noFill/>
          <a:ln w="12700">
            <a:solidFill>
              <a:schemeClr val="tx1"/>
            </a:solidFill>
            <a:miter lim="800000"/>
            <a:headEnd/>
            <a:tailEn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57347" name="Rectangle 2"/>
          <p:cNvSpPr>
            <a:spLocks noGrp="1" noChangeArrowheads="1"/>
          </p:cNvSpPr>
          <p:nvPr>
            <p:ph type="title" idx="4294967295"/>
          </p:nvPr>
        </p:nvSpPr>
        <p:spPr>
          <a:xfrm>
            <a:off x="228600" y="304800"/>
            <a:ext cx="8686800" cy="1143000"/>
          </a:xfrm>
        </p:spPr>
        <p:txBody>
          <a:bodyPr/>
          <a:lstStyle/>
          <a:p>
            <a:pPr eaLnBrk="1" hangingPunct="1"/>
            <a:r>
              <a:rPr lang="en-US" smtClean="0"/>
              <a:t>sTfR: Distinguish Iron Deficiency from Other Hypoproliferative Anemias</a:t>
            </a:r>
          </a:p>
        </p:txBody>
      </p:sp>
      <p:sp>
        <p:nvSpPr>
          <p:cNvPr id="57348" name="Rectangle 3"/>
          <p:cNvSpPr>
            <a:spLocks noGrp="1" noChangeArrowheads="1"/>
          </p:cNvSpPr>
          <p:nvPr>
            <p:ph type="body" idx="4294967295"/>
          </p:nvPr>
        </p:nvSpPr>
        <p:spPr>
          <a:xfrm>
            <a:off x="-1524000" y="1371600"/>
            <a:ext cx="8226425" cy="4965700"/>
          </a:xfrm>
        </p:spPr>
        <p:txBody>
          <a:bodyPr/>
          <a:lstStyle/>
          <a:p>
            <a:pPr lvl="1" eaLnBrk="1" hangingPunct="1"/>
            <a:endParaRPr lang="en-US" sz="1500" smtClean="0"/>
          </a:p>
          <a:p>
            <a:pPr eaLnBrk="1" hangingPunct="1"/>
            <a:endParaRPr lang="en-US" smtClean="0"/>
          </a:p>
          <a:p>
            <a:pPr eaLnBrk="1" hangingPunct="1"/>
            <a:endParaRPr lang="en-US" smtClean="0"/>
          </a:p>
        </p:txBody>
      </p:sp>
      <p:pic>
        <p:nvPicPr>
          <p:cNvPr id="57349" name="Picture 4" descr="STFR.GIF                                                       00000002&#10;USB_MEMORY                     00000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209800"/>
            <a:ext cx="5486400" cy="412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8" name="Text Box 5"/>
          <p:cNvSpPr txBox="1">
            <a:spLocks noChangeArrowheads="1"/>
          </p:cNvSpPr>
          <p:nvPr/>
        </p:nvSpPr>
        <p:spPr bwMode="auto">
          <a:xfrm>
            <a:off x="5791200" y="2438400"/>
            <a:ext cx="3505200" cy="3662363"/>
          </a:xfrm>
          <a:prstGeom prst="rect">
            <a:avLst/>
          </a:prstGeom>
          <a:noFill/>
          <a:ln w="12700">
            <a:noFill/>
            <a:miter lim="800000"/>
            <a:headEnd/>
            <a:tailEnd/>
          </a:ln>
        </p:spPr>
        <p:txBody>
          <a:bodyPr>
            <a:spAutoFit/>
          </a:bodyPr>
          <a:lstStyle/>
          <a:p>
            <a:pPr fontAlgn="base">
              <a:spcBef>
                <a:spcPct val="50000"/>
              </a:spcBef>
              <a:spcAft>
                <a:spcPct val="0"/>
              </a:spcAft>
              <a:defRPr/>
            </a:pPr>
            <a:r>
              <a:rPr lang="en-US" sz="1600" u="sng" dirty="0">
                <a:solidFill>
                  <a:srgbClr val="FFFF00"/>
                </a:solidFill>
                <a:effectLst>
                  <a:outerShdw blurRad="38100" dist="38100" dir="2700000" algn="tl">
                    <a:srgbClr val="000000"/>
                  </a:outerShdw>
                </a:effectLst>
                <a:latin typeface="Helvetica" charset="0"/>
              </a:rPr>
              <a:t>Overall results of </a:t>
            </a:r>
            <a:r>
              <a:rPr lang="en-US" sz="1600" u="sng" dirty="0" err="1">
                <a:solidFill>
                  <a:srgbClr val="FFFF00"/>
                </a:solidFill>
                <a:effectLst>
                  <a:outerShdw blurRad="38100" dist="38100" dir="2700000" algn="tl">
                    <a:srgbClr val="000000"/>
                  </a:outerShdw>
                </a:effectLst>
                <a:latin typeface="Helvetica" charset="0"/>
              </a:rPr>
              <a:t>sTfR</a:t>
            </a:r>
            <a:endParaRPr lang="en-US" sz="1600" u="sng" dirty="0">
              <a:solidFill>
                <a:srgbClr val="FFFF00"/>
              </a:solidFill>
              <a:effectLst>
                <a:outerShdw blurRad="38100" dist="38100" dir="2700000" algn="tl">
                  <a:srgbClr val="000000"/>
                </a:outerShdw>
              </a:effectLst>
              <a:latin typeface="Helvetica" charset="0"/>
            </a:endParaRPr>
          </a:p>
          <a:p>
            <a:pPr fontAlgn="base">
              <a:spcBef>
                <a:spcPct val="50000"/>
              </a:spcBef>
              <a:spcAft>
                <a:spcPct val="0"/>
              </a:spcAft>
              <a:defRPr/>
            </a:pPr>
            <a:endParaRPr lang="en-US" sz="3200" dirty="0">
              <a:solidFill>
                <a:srgbClr val="FFFF00"/>
              </a:solidFill>
              <a:effectLst>
                <a:outerShdw blurRad="38100" dist="38100" dir="2700000" algn="tl">
                  <a:srgbClr val="000000"/>
                </a:outerShdw>
              </a:effectLst>
              <a:latin typeface="Helvetica" charset="0"/>
            </a:endParaRPr>
          </a:p>
          <a:p>
            <a:pPr fontAlgn="base">
              <a:spcBef>
                <a:spcPct val="50000"/>
              </a:spcBef>
              <a:spcAft>
                <a:spcPct val="0"/>
              </a:spcAft>
              <a:defRPr/>
            </a:pPr>
            <a:r>
              <a:rPr lang="en-US" sz="1600" dirty="0">
                <a:solidFill>
                  <a:srgbClr val="FFFF00"/>
                </a:solidFill>
                <a:effectLst>
                  <a:outerShdw blurRad="38100" dist="38100" dir="2700000" algn="tl">
                    <a:srgbClr val="000000"/>
                  </a:outerShdw>
                </a:effectLst>
                <a:latin typeface="Helvetica" charset="0"/>
              </a:rPr>
              <a:t>Sensitivity	 ~100%</a:t>
            </a:r>
          </a:p>
          <a:p>
            <a:pPr fontAlgn="base">
              <a:spcBef>
                <a:spcPct val="50000"/>
              </a:spcBef>
              <a:spcAft>
                <a:spcPct val="0"/>
              </a:spcAft>
              <a:defRPr/>
            </a:pPr>
            <a:endParaRPr lang="en-US" sz="3200" dirty="0">
              <a:solidFill>
                <a:srgbClr val="FFFF00"/>
              </a:solidFill>
              <a:effectLst>
                <a:outerShdw blurRad="38100" dist="38100" dir="2700000" algn="tl">
                  <a:srgbClr val="000000"/>
                </a:outerShdw>
              </a:effectLst>
              <a:latin typeface="Helvetica" charset="0"/>
            </a:endParaRPr>
          </a:p>
          <a:p>
            <a:pPr fontAlgn="base">
              <a:spcBef>
                <a:spcPct val="50000"/>
              </a:spcBef>
              <a:spcAft>
                <a:spcPct val="0"/>
              </a:spcAft>
              <a:defRPr/>
            </a:pPr>
            <a:r>
              <a:rPr lang="en-US" sz="1600" dirty="0">
                <a:solidFill>
                  <a:srgbClr val="FFFF00"/>
                </a:solidFill>
                <a:effectLst>
                  <a:outerShdw blurRad="38100" dist="38100" dir="2700000" algn="tl">
                    <a:srgbClr val="000000"/>
                  </a:outerShdw>
                </a:effectLst>
                <a:latin typeface="Helvetica" charset="0"/>
              </a:rPr>
              <a:t>Specificity 	     69%</a:t>
            </a:r>
          </a:p>
          <a:p>
            <a:pPr fontAlgn="base">
              <a:spcBef>
                <a:spcPct val="50000"/>
              </a:spcBef>
              <a:spcAft>
                <a:spcPct val="0"/>
              </a:spcAft>
              <a:defRPr/>
            </a:pPr>
            <a:endParaRPr lang="en-US" sz="3200" dirty="0">
              <a:solidFill>
                <a:srgbClr val="FFFF00"/>
              </a:solidFill>
              <a:effectLst>
                <a:outerShdw blurRad="38100" dist="38100" dir="2700000" algn="tl">
                  <a:srgbClr val="000000"/>
                </a:outerShdw>
              </a:effectLst>
              <a:latin typeface="Helvetica" charset="0"/>
            </a:endParaRPr>
          </a:p>
          <a:p>
            <a:pPr fontAlgn="base">
              <a:spcBef>
                <a:spcPct val="50000"/>
              </a:spcBef>
              <a:spcAft>
                <a:spcPct val="0"/>
              </a:spcAft>
              <a:defRPr/>
            </a:pPr>
            <a:r>
              <a:rPr lang="en-US" sz="1600" dirty="0">
                <a:solidFill>
                  <a:srgbClr val="FFFF00"/>
                </a:solidFill>
                <a:effectLst>
                  <a:outerShdw blurRad="38100" dist="38100" dir="2700000" algn="tl">
                    <a:srgbClr val="000000"/>
                  </a:outerShdw>
                </a:effectLst>
                <a:latin typeface="Helvetica" charset="0"/>
              </a:rPr>
              <a:t>Accuracy 	     88%</a:t>
            </a:r>
          </a:p>
        </p:txBody>
      </p:sp>
    </p:spTree>
    <p:extLst>
      <p:ext uri="{BB962C8B-B14F-4D97-AF65-F5344CB8AC3E}">
        <p14:creationId xmlns:p14="http://schemas.microsoft.com/office/powerpoint/2010/main" val="2412578283"/>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36867"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58372" name="Rectangle 4"/>
          <p:cNvSpPr>
            <a:spLocks noGrp="1" noChangeArrowheads="1"/>
          </p:cNvSpPr>
          <p:nvPr>
            <p:ph type="title"/>
          </p:nvPr>
        </p:nvSpPr>
        <p:spPr>
          <a:xfrm>
            <a:off x="593725" y="355600"/>
            <a:ext cx="8226425" cy="977900"/>
          </a:xfrm>
        </p:spPr>
        <p:txBody>
          <a:bodyPr/>
          <a:lstStyle/>
          <a:p>
            <a:r>
              <a:rPr lang="en-US" smtClean="0"/>
              <a:t>Neurologic syndromes associated with iron deficiency</a:t>
            </a:r>
          </a:p>
        </p:txBody>
      </p:sp>
      <p:sp>
        <p:nvSpPr>
          <p:cNvPr id="58373" name="Rectangle 6"/>
          <p:cNvSpPr>
            <a:spLocks noGrp="1" noChangeArrowheads="1"/>
          </p:cNvSpPr>
          <p:nvPr>
            <p:ph type="body" idx="4294967295"/>
          </p:nvPr>
        </p:nvSpPr>
        <p:spPr>
          <a:xfrm>
            <a:off x="457200" y="1676400"/>
            <a:ext cx="3733800" cy="4525963"/>
          </a:xfrm>
        </p:spPr>
        <p:txBody>
          <a:bodyPr/>
          <a:lstStyle/>
          <a:p>
            <a:r>
              <a:rPr lang="en-US" sz="2800" smtClean="0"/>
              <a:t>Pica</a:t>
            </a:r>
          </a:p>
          <a:p>
            <a:pPr lvl="1"/>
            <a:r>
              <a:rPr lang="en-US" sz="2000" smtClean="0"/>
              <a:t>Definition: Compulsive ingestion of a non-food substance</a:t>
            </a:r>
          </a:p>
          <a:p>
            <a:pPr lvl="1"/>
            <a:r>
              <a:rPr lang="en-US" sz="2000" smtClean="0"/>
              <a:t>Pagophagia Ice eating</a:t>
            </a:r>
          </a:p>
          <a:p>
            <a:pPr lvl="1"/>
            <a:r>
              <a:rPr lang="en-US" sz="2000" smtClean="0"/>
              <a:t>Occurs in women more commonly then men</a:t>
            </a:r>
          </a:p>
          <a:p>
            <a:pPr lvl="1"/>
            <a:r>
              <a:rPr lang="en-US" sz="2000" smtClean="0"/>
              <a:t>Occurs in all causes of iron deficiency anemia (~25%</a:t>
            </a:r>
            <a:r>
              <a:rPr lang="en-US" smtClean="0"/>
              <a:t>)</a:t>
            </a:r>
          </a:p>
        </p:txBody>
      </p:sp>
      <p:sp>
        <p:nvSpPr>
          <p:cNvPr id="7" name="Rectangle 6"/>
          <p:cNvSpPr txBox="1">
            <a:spLocks noChangeArrowheads="1"/>
          </p:cNvSpPr>
          <p:nvPr/>
        </p:nvSpPr>
        <p:spPr bwMode="auto">
          <a:xfrm>
            <a:off x="4572000" y="1676400"/>
            <a:ext cx="4191000" cy="4525963"/>
          </a:xfrm>
          <a:prstGeom prst="rect">
            <a:avLst/>
          </a:prstGeom>
          <a:noFill/>
          <a:ln w="9525">
            <a:noFill/>
            <a:miter lim="800000"/>
            <a:headEnd/>
            <a:tailEnd/>
          </a:ln>
        </p:spPr>
        <p:txBody>
          <a:bodyPr/>
          <a:lstStyle/>
          <a:p>
            <a:pPr marL="342900" indent="-342900" fontAlgn="base">
              <a:spcBef>
                <a:spcPct val="20000"/>
              </a:spcBef>
              <a:spcAft>
                <a:spcPct val="0"/>
              </a:spcAft>
              <a:buFontTx/>
              <a:buChar char="•"/>
              <a:defRPr/>
            </a:pPr>
            <a:r>
              <a:rPr lang="en-US" sz="2800">
                <a:solidFill>
                  <a:srgbClr val="FFFF00"/>
                </a:solidFill>
                <a:latin typeface="Times New Roman" charset="0"/>
                <a:cs typeface="ＭＳ Ｐゴシック" charset="-128"/>
              </a:rPr>
              <a:t>Restless leg syndrome</a:t>
            </a:r>
          </a:p>
          <a:p>
            <a:pPr marL="800100" lvl="1" indent="-342900" fontAlgn="base">
              <a:spcBef>
                <a:spcPct val="20000"/>
              </a:spcBef>
              <a:spcAft>
                <a:spcPct val="0"/>
              </a:spcAft>
              <a:buFont typeface="Lucida Grande" charset="0"/>
              <a:buChar char="−"/>
              <a:defRPr/>
            </a:pPr>
            <a:r>
              <a:rPr lang="en-US" sz="2000">
                <a:solidFill>
                  <a:srgbClr val="FFFF00"/>
                </a:solidFill>
                <a:effectLst>
                  <a:outerShdw blurRad="38100" dist="38100" dir="2700000" algn="tl">
                    <a:srgbClr val="000000"/>
                  </a:outerShdw>
                </a:effectLst>
                <a:latin typeface="Helvetica" charset="0"/>
                <a:cs typeface="ＭＳ Ｐゴシック" charset="-128"/>
              </a:rPr>
              <a:t>Common neurologic disorder</a:t>
            </a:r>
          </a:p>
          <a:p>
            <a:pPr marL="800100" lvl="1" indent="-342900" fontAlgn="base">
              <a:spcBef>
                <a:spcPct val="20000"/>
              </a:spcBef>
              <a:spcAft>
                <a:spcPct val="0"/>
              </a:spcAft>
              <a:buFont typeface="Lucida Grande" charset="0"/>
              <a:buChar char="−"/>
              <a:defRPr/>
            </a:pPr>
            <a:r>
              <a:rPr lang="en-US" sz="2000">
                <a:solidFill>
                  <a:srgbClr val="FFFF00"/>
                </a:solidFill>
                <a:effectLst>
                  <a:outerShdw blurRad="38100" dist="38100" dir="2700000" algn="tl">
                    <a:srgbClr val="000000"/>
                  </a:outerShdw>
                </a:effectLst>
                <a:latin typeface="Helvetica" charset="0"/>
                <a:cs typeface="ＭＳ Ｐゴシック" charset="-128"/>
              </a:rPr>
              <a:t>Criteria for diagnosis:</a:t>
            </a:r>
          </a:p>
          <a:p>
            <a:pPr marL="1409700" lvl="2" indent="-495300" fontAlgn="base">
              <a:spcBef>
                <a:spcPct val="20000"/>
              </a:spcBef>
              <a:spcAft>
                <a:spcPct val="0"/>
              </a:spcAft>
              <a:buFont typeface="Arial" charset="0"/>
              <a:buAutoNum type="arabicPeriod"/>
              <a:defRPr/>
            </a:pPr>
            <a:r>
              <a:rPr lang="en-US" sz="1600">
                <a:solidFill>
                  <a:srgbClr val="FFFF00"/>
                </a:solidFill>
                <a:effectLst>
                  <a:outerShdw blurRad="38100" dist="38100" dir="2700000" algn="tl">
                    <a:srgbClr val="000000"/>
                  </a:outerShdw>
                </a:effectLst>
                <a:latin typeface="Helvetica" charset="0"/>
                <a:cs typeface="ＭＳ Ｐゴシック" charset="-128"/>
              </a:rPr>
              <a:t>An urge to move the legs usually accompanied by uncomfortable sensations</a:t>
            </a:r>
          </a:p>
          <a:p>
            <a:pPr marL="1409700" lvl="2" indent="-495300" fontAlgn="base">
              <a:spcBef>
                <a:spcPct val="20000"/>
              </a:spcBef>
              <a:spcAft>
                <a:spcPct val="0"/>
              </a:spcAft>
              <a:buFont typeface="Arial" charset="0"/>
              <a:buAutoNum type="arabicPeriod"/>
              <a:defRPr/>
            </a:pPr>
            <a:r>
              <a:rPr lang="en-US" sz="1600">
                <a:solidFill>
                  <a:srgbClr val="FFFF00"/>
                </a:solidFill>
                <a:effectLst>
                  <a:outerShdw blurRad="38100" dist="38100" dir="2700000" algn="tl">
                    <a:srgbClr val="000000"/>
                  </a:outerShdw>
                </a:effectLst>
                <a:latin typeface="Helvetica" charset="0"/>
                <a:cs typeface="ＭＳ Ｐゴシック" charset="-128"/>
              </a:rPr>
              <a:t>Sensation begins or worsens during periods of rest</a:t>
            </a:r>
          </a:p>
          <a:p>
            <a:pPr marL="1409700" lvl="2" indent="-495300" fontAlgn="base">
              <a:spcBef>
                <a:spcPct val="20000"/>
              </a:spcBef>
              <a:spcAft>
                <a:spcPct val="0"/>
              </a:spcAft>
              <a:buFont typeface="Arial" charset="0"/>
              <a:buAutoNum type="arabicPeriod"/>
              <a:defRPr/>
            </a:pPr>
            <a:r>
              <a:rPr lang="en-US" sz="1600">
                <a:solidFill>
                  <a:srgbClr val="FFFF00"/>
                </a:solidFill>
                <a:effectLst>
                  <a:outerShdw blurRad="38100" dist="38100" dir="2700000" algn="tl">
                    <a:srgbClr val="000000"/>
                  </a:outerShdw>
                </a:effectLst>
                <a:latin typeface="Helvetica" charset="0"/>
                <a:cs typeface="ＭＳ Ｐゴシック" charset="-128"/>
              </a:rPr>
              <a:t>Sensations relieved by movement</a:t>
            </a:r>
          </a:p>
          <a:p>
            <a:pPr marL="1409700" lvl="2" indent="-495300" fontAlgn="base">
              <a:spcBef>
                <a:spcPct val="20000"/>
              </a:spcBef>
              <a:spcAft>
                <a:spcPct val="0"/>
              </a:spcAft>
              <a:buFont typeface="Arial" charset="0"/>
              <a:buAutoNum type="arabicPeriod"/>
              <a:defRPr/>
            </a:pPr>
            <a:r>
              <a:rPr lang="en-US" sz="1600">
                <a:solidFill>
                  <a:srgbClr val="FFFF00"/>
                </a:solidFill>
                <a:effectLst>
                  <a:outerShdw blurRad="38100" dist="38100" dir="2700000" algn="tl">
                    <a:srgbClr val="000000"/>
                  </a:outerShdw>
                </a:effectLst>
                <a:latin typeface="Helvetica" charset="0"/>
                <a:cs typeface="ＭＳ Ｐゴシック" charset="-128"/>
              </a:rPr>
              <a:t>Worse in the evening/night</a:t>
            </a:r>
            <a:endParaRPr lang="en-US" sz="2000">
              <a:solidFill>
                <a:srgbClr val="FFFF00"/>
              </a:solidFill>
              <a:effectLst>
                <a:outerShdw blurRad="38100" dist="38100" dir="2700000" algn="tl">
                  <a:srgbClr val="000000"/>
                </a:outerShdw>
              </a:effectLst>
              <a:latin typeface="Helvetica" charset="0"/>
              <a:cs typeface="ＭＳ Ｐゴシック" charset="-128"/>
            </a:endParaRPr>
          </a:p>
          <a:p>
            <a:pPr marL="800100" lvl="1" indent="-342900" fontAlgn="base">
              <a:spcBef>
                <a:spcPct val="20000"/>
              </a:spcBef>
              <a:spcAft>
                <a:spcPct val="0"/>
              </a:spcAft>
              <a:buFont typeface="Lucida Grande" charset="0"/>
              <a:buChar char="−"/>
              <a:defRPr/>
            </a:pPr>
            <a:r>
              <a:rPr lang="en-US" sz="2000">
                <a:solidFill>
                  <a:srgbClr val="FFFF00"/>
                </a:solidFill>
                <a:effectLst>
                  <a:outerShdw blurRad="38100" dist="38100" dir="2700000" algn="tl">
                    <a:srgbClr val="000000"/>
                  </a:outerShdw>
                </a:effectLst>
                <a:latin typeface="Helvetica" charset="0"/>
                <a:cs typeface="ＭＳ Ｐゴシック" charset="-128"/>
              </a:rPr>
              <a:t>Occurs in ~10% of cases of iron deficiency anemia</a:t>
            </a:r>
          </a:p>
        </p:txBody>
      </p:sp>
    </p:spTree>
    <p:extLst>
      <p:ext uri="{BB962C8B-B14F-4D97-AF65-F5344CB8AC3E}">
        <p14:creationId xmlns:p14="http://schemas.microsoft.com/office/powerpoint/2010/main" val="631377151"/>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2"/>
          <p:cNvSpPr>
            <a:spLocks noGrp="1" noChangeArrowheads="1"/>
          </p:cNvSpPr>
          <p:nvPr>
            <p:ph type="title"/>
          </p:nvPr>
        </p:nvSpPr>
        <p:spPr>
          <a:xfrm>
            <a:off x="220663" y="317500"/>
            <a:ext cx="8770937" cy="749300"/>
          </a:xfrm>
        </p:spPr>
        <p:txBody>
          <a:bodyPr/>
          <a:lstStyle/>
          <a:p>
            <a:pPr eaLnBrk="1" hangingPunct="1"/>
            <a:r>
              <a:rPr lang="en-US" sz="4000" smtClean="0"/>
              <a:t>Treatment With Iron: Principles</a:t>
            </a:r>
          </a:p>
        </p:txBody>
      </p:sp>
      <p:sp>
        <p:nvSpPr>
          <p:cNvPr id="59395" name="Rectangle 13"/>
          <p:cNvSpPr>
            <a:spLocks noGrp="1" noChangeArrowheads="1"/>
          </p:cNvSpPr>
          <p:nvPr>
            <p:ph type="body" idx="1"/>
          </p:nvPr>
        </p:nvSpPr>
        <p:spPr>
          <a:xfrm>
            <a:off x="304800" y="1358900"/>
            <a:ext cx="8534400" cy="3517900"/>
          </a:xfrm>
        </p:spPr>
        <p:txBody>
          <a:bodyPr/>
          <a:lstStyle/>
          <a:p>
            <a:pPr eaLnBrk="1" hangingPunct="1">
              <a:spcBef>
                <a:spcPts val="300"/>
              </a:spcBef>
              <a:spcAft>
                <a:spcPts val="600"/>
              </a:spcAft>
            </a:pPr>
            <a:r>
              <a:rPr lang="en-US" sz="2400" smtClean="0">
                <a:latin typeface="Helvetica" pitchFamily="48" charset="0"/>
                <a:cs typeface="Helvetica" pitchFamily="48" charset="0"/>
              </a:rPr>
              <a:t>Ferrous salts are absorbed better than ferric salts</a:t>
            </a:r>
          </a:p>
          <a:p>
            <a:pPr eaLnBrk="1" hangingPunct="1">
              <a:spcBef>
                <a:spcPts val="300"/>
              </a:spcBef>
              <a:spcAft>
                <a:spcPts val="600"/>
              </a:spcAft>
            </a:pPr>
            <a:r>
              <a:rPr lang="en-US" sz="2400" smtClean="0">
                <a:latin typeface="Helvetica" pitchFamily="48" charset="0"/>
                <a:cs typeface="Helvetica" pitchFamily="48" charset="0"/>
              </a:rPr>
              <a:t>All ferrous salts are absorbed to the same extent</a:t>
            </a:r>
          </a:p>
          <a:p>
            <a:pPr eaLnBrk="1" hangingPunct="1">
              <a:spcBef>
                <a:spcPts val="300"/>
              </a:spcBef>
              <a:spcAft>
                <a:spcPts val="600"/>
              </a:spcAft>
            </a:pPr>
            <a:r>
              <a:rPr lang="en-US" sz="2400" smtClean="0">
                <a:latin typeface="Helvetica" pitchFamily="48" charset="0"/>
                <a:cs typeface="Helvetica" pitchFamily="48" charset="0"/>
              </a:rPr>
              <a:t>Ascorbic acid increases absorption and toxicity</a:t>
            </a:r>
          </a:p>
          <a:p>
            <a:pPr eaLnBrk="1" hangingPunct="1">
              <a:spcBef>
                <a:spcPts val="300"/>
              </a:spcBef>
              <a:spcAft>
                <a:spcPts val="600"/>
              </a:spcAft>
            </a:pPr>
            <a:r>
              <a:rPr lang="en-US" sz="2400" smtClean="0">
                <a:latin typeface="Helvetica" pitchFamily="48" charset="0"/>
                <a:cs typeface="Helvetica" pitchFamily="48" charset="0"/>
              </a:rPr>
              <a:t>Iron is absorbed best on an empty stomach; not given with antacids</a:t>
            </a:r>
          </a:p>
          <a:p>
            <a:pPr eaLnBrk="1" hangingPunct="1">
              <a:spcBef>
                <a:spcPts val="300"/>
              </a:spcBef>
              <a:spcAft>
                <a:spcPts val="600"/>
              </a:spcAft>
            </a:pPr>
            <a:r>
              <a:rPr lang="en-US" sz="2400" smtClean="0">
                <a:latin typeface="Helvetica" pitchFamily="48" charset="0"/>
                <a:cs typeface="Helvetica" pitchFamily="48" charset="0"/>
              </a:rPr>
              <a:t>Prescription iron generally better tolerated than iron salts</a:t>
            </a:r>
          </a:p>
          <a:p>
            <a:pPr eaLnBrk="1" hangingPunct="1">
              <a:spcBef>
                <a:spcPts val="300"/>
              </a:spcBef>
              <a:spcAft>
                <a:spcPts val="600"/>
              </a:spcAft>
            </a:pPr>
            <a:r>
              <a:rPr lang="en-US" sz="2400" smtClean="0">
                <a:latin typeface="Helvetica" pitchFamily="48" charset="0"/>
                <a:cs typeface="Helvetica" pitchFamily="48" charset="0"/>
              </a:rPr>
              <a:t>Reticulocytosis occurs &lt;7days; Increase in Hgb 2-3 weeks</a:t>
            </a:r>
          </a:p>
          <a:p>
            <a:pPr eaLnBrk="1" hangingPunct="1">
              <a:spcBef>
                <a:spcPts val="300"/>
              </a:spcBef>
              <a:spcAft>
                <a:spcPts val="600"/>
              </a:spcAft>
            </a:pPr>
            <a:r>
              <a:rPr lang="en-US" sz="2400" smtClean="0">
                <a:latin typeface="Helvetica" pitchFamily="48" charset="0"/>
                <a:cs typeface="Helvetica" pitchFamily="48" charset="0"/>
              </a:rPr>
              <a:t>Maximum iron dose ~200 mg/day</a:t>
            </a:r>
          </a:p>
          <a:p>
            <a:pPr eaLnBrk="1" hangingPunct="1">
              <a:spcBef>
                <a:spcPts val="300"/>
              </a:spcBef>
              <a:spcAft>
                <a:spcPts val="600"/>
              </a:spcAft>
            </a:pPr>
            <a:endParaRPr lang="en-US" sz="2000" smtClean="0">
              <a:latin typeface="Helvetica" pitchFamily="48" charset="0"/>
              <a:cs typeface="Helvetica" pitchFamily="48" charset="0"/>
            </a:endParaRPr>
          </a:p>
          <a:p>
            <a:pPr eaLnBrk="1" hangingPunct="1">
              <a:spcBef>
                <a:spcPts val="300"/>
              </a:spcBef>
              <a:spcAft>
                <a:spcPts val="600"/>
              </a:spcAft>
            </a:pPr>
            <a:endParaRPr lang="en-US" sz="2000" smtClean="0">
              <a:latin typeface="Helvetica" pitchFamily="48" charset="0"/>
              <a:cs typeface="Helvetica" pitchFamily="48" charset="0"/>
            </a:endParaRPr>
          </a:p>
        </p:txBody>
      </p:sp>
    </p:spTree>
    <p:custDataLst>
      <p:tags r:id="rId1"/>
    </p:custDataLst>
    <p:extLst>
      <p:ext uri="{BB962C8B-B14F-4D97-AF65-F5344CB8AC3E}">
        <p14:creationId xmlns:p14="http://schemas.microsoft.com/office/powerpoint/2010/main" val="835112306"/>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smtClean="0"/>
              <a:t> </a:t>
            </a:r>
          </a:p>
        </p:txBody>
      </p:sp>
      <p:pic>
        <p:nvPicPr>
          <p:cNvPr id="41987" name="Picture 2" descr="C:\Users\dwittmd\Documents\A_Heme_Conf\photoF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63550" y="1020763"/>
            <a:ext cx="8266113" cy="5356225"/>
          </a:xfrm>
          <a:noFill/>
        </p:spPr>
      </p:pic>
    </p:spTree>
    <p:extLst>
      <p:ext uri="{BB962C8B-B14F-4D97-AF65-F5344CB8AC3E}">
        <p14:creationId xmlns:p14="http://schemas.microsoft.com/office/powerpoint/2010/main" val="222113274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12"/>
          <p:cNvSpPr>
            <a:spLocks noGrp="1" noChangeArrowheads="1"/>
          </p:cNvSpPr>
          <p:nvPr>
            <p:ph type="title"/>
          </p:nvPr>
        </p:nvSpPr>
        <p:spPr>
          <a:xfrm>
            <a:off x="541338" y="381000"/>
            <a:ext cx="8772525" cy="749300"/>
          </a:xfrm>
        </p:spPr>
        <p:txBody>
          <a:bodyPr/>
          <a:lstStyle/>
          <a:p>
            <a:pPr eaLnBrk="1" hangingPunct="1"/>
            <a:r>
              <a:rPr lang="en-US" sz="4000" smtClean="0"/>
              <a:t>Available Oral Iron Supplements</a:t>
            </a:r>
          </a:p>
        </p:txBody>
      </p:sp>
      <p:graphicFrame>
        <p:nvGraphicFramePr>
          <p:cNvPr id="5" name="Group 5"/>
          <p:cNvGraphicFramePr>
            <a:graphicFrameLocks noGrp="1"/>
          </p:cNvGraphicFramePr>
          <p:nvPr/>
        </p:nvGraphicFramePr>
        <p:xfrm>
          <a:off x="762000" y="1676400"/>
          <a:ext cx="7543800" cy="4206876"/>
        </p:xfrm>
        <a:graphic>
          <a:graphicData uri="http://schemas.openxmlformats.org/drawingml/2006/table">
            <a:tbl>
              <a:tblPr/>
              <a:tblGrid>
                <a:gridCol w="2590800"/>
                <a:gridCol w="1524000"/>
                <a:gridCol w="1524000"/>
                <a:gridCol w="1905000"/>
              </a:tblGrid>
              <a:tr h="118891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Oral iron preparations</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Typical dose (mg)</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Elemental</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 iron (mg)</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Approx. cost to give 5000 mg</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r h="4572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Ferrous sulfate</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325 mg tid</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65</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$10.00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r>
              <a:tr h="4572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Ferrous gluconate</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300 mg tid</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36</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$7-8.00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r>
              <a:tr h="4572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Ferrous fumarate</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100 mg tid</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33 </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$8.00-9.50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2FFFF"/>
                    </a:solidFill>
                  </a:tcPr>
                </a:tc>
              </a:tr>
              <a:tr h="118891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Iron polysaccharide complex</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150 mg bid</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150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$11.00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r>
              <a:tr h="4572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Carbonyl iron</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50 mg tid</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rgbClr val="19194D"/>
                          </a:solidFill>
                          <a:effectLst/>
                          <a:latin typeface="Times New Roman" charset="0"/>
                          <a:ea typeface="Times New Roman" charset="0"/>
                          <a:cs typeface="Times New Roman" charset="0"/>
                        </a:rPr>
                        <a:t>50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19194D"/>
                          </a:solidFill>
                          <a:effectLst/>
                          <a:latin typeface="Times New Roman" charset="0"/>
                          <a:ea typeface="Times New Roman" charset="0"/>
                          <a:cs typeface="Times New Roman" charset="0"/>
                        </a:rPr>
                        <a:t>$18.00</a:t>
                      </a:r>
                    </a:p>
                  </a:txBody>
                  <a:tcPr marT="45716" marB="4571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ADADFF"/>
                    </a:solidFill>
                  </a:tcPr>
                </a:tc>
              </a:tr>
            </a:tbl>
          </a:graphicData>
        </a:graphic>
      </p:graphicFrame>
    </p:spTree>
    <p:custDataLst>
      <p:tags r:id="rId1"/>
    </p:custDataLst>
    <p:extLst>
      <p:ext uri="{BB962C8B-B14F-4D97-AF65-F5344CB8AC3E}">
        <p14:creationId xmlns:p14="http://schemas.microsoft.com/office/powerpoint/2010/main" val="3705303426"/>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idx="4294967295"/>
          </p:nvPr>
        </p:nvSpPr>
        <p:spPr>
          <a:xfrm>
            <a:off x="304800" y="457200"/>
            <a:ext cx="8534400" cy="838200"/>
          </a:xfrm>
        </p:spPr>
        <p:txBody>
          <a:bodyPr anchor="t" anchorCtr="1"/>
          <a:lstStyle/>
          <a:p>
            <a:pPr eaLnBrk="1" hangingPunct="1"/>
            <a:r>
              <a:rPr lang="en-US" sz="4000" smtClean="0">
                <a:solidFill>
                  <a:srgbClr val="FFCC67"/>
                </a:solidFill>
              </a:rPr>
              <a:t>Inadequate Response to Oral Iron</a:t>
            </a:r>
          </a:p>
        </p:txBody>
      </p:sp>
      <p:sp>
        <p:nvSpPr>
          <p:cNvPr id="61443" name="Rectangle 3"/>
          <p:cNvSpPr>
            <a:spLocks noGrp="1" noChangeArrowheads="1"/>
          </p:cNvSpPr>
          <p:nvPr>
            <p:ph type="body" idx="4294967295"/>
          </p:nvPr>
        </p:nvSpPr>
        <p:spPr>
          <a:xfrm>
            <a:off x="762000" y="1828800"/>
            <a:ext cx="8153400" cy="3581400"/>
          </a:xfrm>
        </p:spPr>
        <p:txBody>
          <a:bodyPr/>
          <a:lstStyle/>
          <a:p>
            <a:pPr eaLnBrk="1" hangingPunct="1">
              <a:lnSpc>
                <a:spcPct val="80000"/>
              </a:lnSpc>
              <a:spcAft>
                <a:spcPct val="25000"/>
              </a:spcAft>
              <a:buClr>
                <a:schemeClr val="tx1"/>
              </a:buClr>
              <a:buSzPct val="117000"/>
              <a:buFont typeface="Wingdings" pitchFamily="48" charset="2"/>
              <a:buChar char="§"/>
            </a:pPr>
            <a:r>
              <a:rPr lang="en-US" sz="2800" smtClean="0">
                <a:solidFill>
                  <a:srgbClr val="FF0000"/>
                </a:solidFill>
                <a:latin typeface="Tahoma" charset="0"/>
              </a:rPr>
              <a:t>Intolerance/Noncompliance (~30% discontinue)</a:t>
            </a:r>
          </a:p>
          <a:p>
            <a:pPr eaLnBrk="1" hangingPunct="1">
              <a:lnSpc>
                <a:spcPct val="80000"/>
              </a:lnSpc>
              <a:spcAft>
                <a:spcPct val="25000"/>
              </a:spcAft>
              <a:buClr>
                <a:schemeClr val="tx1"/>
              </a:buClr>
              <a:buSzPct val="117000"/>
              <a:buFont typeface="Wingdings" pitchFamily="48" charset="2"/>
              <a:buChar char="§"/>
            </a:pPr>
            <a:r>
              <a:rPr lang="en-US" sz="2800" smtClean="0">
                <a:latin typeface="Tahoma" charset="0"/>
              </a:rPr>
              <a:t>Persistent blood loss</a:t>
            </a:r>
          </a:p>
          <a:p>
            <a:pPr eaLnBrk="1" hangingPunct="1">
              <a:lnSpc>
                <a:spcPct val="80000"/>
              </a:lnSpc>
              <a:spcAft>
                <a:spcPct val="25000"/>
              </a:spcAft>
              <a:buClr>
                <a:schemeClr val="tx1"/>
              </a:buClr>
              <a:buSzPct val="117000"/>
              <a:buFont typeface="Wingdings" pitchFamily="48" charset="2"/>
              <a:buChar char="§"/>
            </a:pPr>
            <a:r>
              <a:rPr lang="en-US" sz="2800" smtClean="0">
                <a:latin typeface="Tahoma" charset="0"/>
              </a:rPr>
              <a:t>Decreased iron absorption </a:t>
            </a:r>
          </a:p>
          <a:p>
            <a:pPr eaLnBrk="1" hangingPunct="1">
              <a:lnSpc>
                <a:spcPct val="80000"/>
              </a:lnSpc>
              <a:spcAft>
                <a:spcPct val="25000"/>
              </a:spcAft>
              <a:buClr>
                <a:schemeClr val="tx1"/>
              </a:buClr>
              <a:buSzPct val="117000"/>
              <a:buFont typeface="Wingdings" pitchFamily="48" charset="2"/>
              <a:buChar char="§"/>
            </a:pPr>
            <a:r>
              <a:rPr lang="en-US" sz="2800" smtClean="0">
                <a:latin typeface="Tahoma" charset="0"/>
              </a:rPr>
              <a:t>Chronic inflammation or bone marrow damage</a:t>
            </a:r>
            <a:endParaRPr lang="en-US" sz="2800" baseline="30000" smtClean="0">
              <a:latin typeface="Tahoma" charset="0"/>
            </a:endParaRPr>
          </a:p>
          <a:p>
            <a:pPr eaLnBrk="1" hangingPunct="1">
              <a:lnSpc>
                <a:spcPct val="80000"/>
              </a:lnSpc>
              <a:spcAft>
                <a:spcPct val="25000"/>
              </a:spcAft>
              <a:buClr>
                <a:schemeClr val="tx1"/>
              </a:buClr>
              <a:buSzPct val="117000"/>
              <a:buFont typeface="Wingdings" pitchFamily="48" charset="2"/>
              <a:buChar char="§"/>
            </a:pPr>
            <a:r>
              <a:rPr lang="en-US" sz="2800" smtClean="0">
                <a:latin typeface="Tahoma" charset="0"/>
              </a:rPr>
              <a:t>Chronic kidney disease</a:t>
            </a:r>
            <a:endParaRPr lang="en-US" sz="2800" baseline="30000" smtClean="0">
              <a:latin typeface="Tahoma" charset="0"/>
            </a:endParaRPr>
          </a:p>
          <a:p>
            <a:pPr eaLnBrk="1" hangingPunct="1">
              <a:lnSpc>
                <a:spcPct val="80000"/>
              </a:lnSpc>
              <a:spcAft>
                <a:spcPct val="25000"/>
              </a:spcAft>
              <a:buClr>
                <a:schemeClr val="tx1"/>
              </a:buClr>
              <a:buSzPct val="117000"/>
              <a:buFont typeface="Wingdings" pitchFamily="48" charset="2"/>
              <a:buNone/>
            </a:pPr>
            <a:r>
              <a:rPr lang="en-US" sz="2800" smtClean="0">
                <a:latin typeface="Tahoma" charset="0"/>
              </a:rPr>
              <a:t>          </a:t>
            </a:r>
          </a:p>
        </p:txBody>
      </p:sp>
    </p:spTree>
    <p:extLst>
      <p:ext uri="{BB962C8B-B14F-4D97-AF65-F5344CB8AC3E}">
        <p14:creationId xmlns:p14="http://schemas.microsoft.com/office/powerpoint/2010/main" val="3306863983"/>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2242" name="Group 2"/>
          <p:cNvGraphicFramePr>
            <a:graphicFrameLocks noGrp="1"/>
          </p:cNvGraphicFramePr>
          <p:nvPr/>
        </p:nvGraphicFramePr>
        <p:xfrm>
          <a:off x="228600" y="150813"/>
          <a:ext cx="8601075" cy="6553200"/>
        </p:xfrm>
        <a:graphic>
          <a:graphicData uri="http://schemas.openxmlformats.org/drawingml/2006/table">
            <a:tbl>
              <a:tblPr lastRow="1" lastCol="1"/>
              <a:tblGrid>
                <a:gridCol w="1220167"/>
                <a:gridCol w="1261050"/>
                <a:gridCol w="1176315"/>
                <a:gridCol w="1142979"/>
                <a:gridCol w="860945"/>
                <a:gridCol w="1056719"/>
                <a:gridCol w="927083"/>
                <a:gridCol w="955817"/>
              </a:tblGrid>
              <a:tr h="75171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ndParaRPr>
                    </a:p>
                  </a:txBody>
                  <a:tcPr marL="91438" marR="91438" horzOverflow="overflow">
                    <a:lnL w="12700" cap="flat" cmpd="sng" algn="ctr">
                      <a:solidFill>
                        <a:schemeClr val="tx1"/>
                      </a:solidFill>
                      <a:prstDash val="dash"/>
                      <a:round/>
                      <a:headEnd type="none" w="med" len="med"/>
                      <a:tailEnd type="none" w="med" len="med"/>
                    </a:lnL>
                    <a:lnR w="12700" cap="flat" cmpd="sng" algn="ctr">
                      <a:noFill/>
                      <a:prstDash val="sysDash"/>
                      <a:round/>
                      <a:headEnd type="none" w="med" len="med"/>
                      <a:tailEnd type="none" w="med" len="med"/>
                    </a:lnR>
                    <a:lnT w="952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noFill/>
                      <a:prstDash val="sysDash"/>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rPr>
                        <a:t>Investigational agent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rPr>
                        <a:t>(not FDA approved)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rPr>
                        <a:t>Investigational agent</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rPr>
                        <a:t>(not FDA approved)</a:t>
                      </a:r>
                    </a:p>
                    <a:p>
                      <a:endParaRPr lang="en-US" dirty="0"/>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Generic name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High Molecular Wt Iron Dextran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Low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Molecular Wt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Iron Dextran</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Ferric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Gluconate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Iron</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Sucrose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Ferumoxtyol</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GB" sz="1000" dirty="0" smtClean="0">
                          <a:latin typeface="+mn-lt"/>
                          <a:ea typeface="Times New Roman"/>
                        </a:rPr>
                        <a:t>Iron</a:t>
                      </a:r>
                      <a:r>
                        <a:rPr lang="en-GB" sz="1000" baseline="0" dirty="0" smtClean="0">
                          <a:latin typeface="+mn-lt"/>
                          <a:ea typeface="Times New Roman"/>
                        </a:rPr>
                        <a:t> </a:t>
                      </a:r>
                      <a:r>
                        <a:rPr lang="en-GB" sz="1000" dirty="0" smtClean="0">
                          <a:latin typeface="+mn-lt"/>
                          <a:ea typeface="Times New Roman"/>
                        </a:rPr>
                        <a:t>Isomalto-side</a:t>
                      </a:r>
                      <a:endParaRPr lang="en-US" sz="1200" dirty="0" smtClean="0">
                        <a:latin typeface="Times New Roman"/>
                        <a:ea typeface="Times New Roman"/>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Ferric Carboxy-maltose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Trade name</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charset="0"/>
                          <a:ea typeface="Times New Roman" pitchFamily="18" charset="0"/>
                          <a:cs typeface="Arial" charset="0"/>
                        </a:rPr>
                        <a:t>DEXFERRUM </a:t>
                      </a:r>
                    </a:p>
                  </a:txBody>
                  <a:tcPr marL="91438" marR="914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Arial" charset="0"/>
                          <a:ea typeface="Times New Roman" pitchFamily="18" charset="0"/>
                          <a:cs typeface="Arial" charset="0"/>
                        </a:rPr>
                        <a:t>INFeD</a:t>
                      </a:r>
                    </a:p>
                  </a:txBody>
                  <a:tcPr marL="91438" marR="914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chemeClr val="tx1"/>
                          </a:solidFill>
                          <a:effectLst/>
                          <a:latin typeface="Arial" charset="0"/>
                          <a:ea typeface="Times New Roman" pitchFamily="18" charset="0"/>
                          <a:cs typeface="Arial" charset="0"/>
                        </a:rPr>
                        <a:t>Ferrlecit</a:t>
                      </a:r>
                    </a:p>
                  </a:txBody>
                  <a:tcPr marL="91438" marR="914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Arial" charset="0"/>
                          <a:ea typeface="Times New Roman" pitchFamily="18" charset="0"/>
                          <a:cs typeface="Arial" charset="0"/>
                        </a:rPr>
                        <a:t>Venofer</a:t>
                      </a:r>
                      <a:endPar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marT="91440" marB="0"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rPr>
                        <a:t>FERAHEME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marT="91440" marB="0" anchor="ctr" anchorCtr="1"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algn="ctr">
                        <a:spcBef>
                          <a:spcPts val="0"/>
                        </a:spcBef>
                        <a:spcAft>
                          <a:spcPts val="0"/>
                        </a:spcAft>
                      </a:pPr>
                      <a:r>
                        <a:rPr lang="en-GB" sz="1100" b="1" dirty="0" smtClean="0">
                          <a:latin typeface="Arial"/>
                          <a:ea typeface="Times New Roman"/>
                        </a:rPr>
                        <a:t>Monofer</a:t>
                      </a:r>
                      <a:r>
                        <a:rPr lang="en-GB" sz="1100" b="1" baseline="30000" dirty="0" smtClean="0">
                          <a:latin typeface="Arial"/>
                          <a:ea typeface="Times New Roman"/>
                        </a:rPr>
                        <a:t>6</a:t>
                      </a:r>
                      <a:endParaRPr lang="en-US" sz="1600" b="1" dirty="0">
                        <a:latin typeface="Times New Roman"/>
                        <a:ea typeface="Times New Roman"/>
                      </a:endParaRPr>
                    </a:p>
                  </a:txBody>
                  <a:tcPr marL="68579" marR="68579" marT="0" marB="0" anchor="ctr">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dirty="0" smtClean="0">
                          <a:ln>
                            <a:noFill/>
                          </a:ln>
                          <a:solidFill>
                            <a:schemeClr val="tx1"/>
                          </a:solidFill>
                          <a:effectLst/>
                          <a:latin typeface="Arial" charset="0"/>
                          <a:ea typeface="Times New Roman" pitchFamily="18" charset="0"/>
                          <a:cs typeface="Arial" charset="0"/>
                        </a:rPr>
                        <a:t>Injectafer</a:t>
                      </a:r>
                    </a:p>
                  </a:txBody>
                  <a:tcPr marL="91438" marR="91438"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46393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Manufacturer</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rPr>
                        <a:t>American Regent</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rPr>
                        <a:t> Watson Pharmaceuticals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rPr>
                        <a:t>Watson Pharmaceuticals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rPr>
                        <a:t>American Regent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rPr>
                        <a:t>AMAG Pharmaceuticals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GB" sz="900" dirty="0">
                          <a:latin typeface="Arial"/>
                          <a:ea typeface="Times New Roman"/>
                        </a:rPr>
                        <a:t>Pharmacosmos A/S</a:t>
                      </a:r>
                      <a:endParaRPr lang="en-US" sz="1100" dirty="0">
                        <a:latin typeface="Times New Roman"/>
                        <a:ea typeface="Times New Roman"/>
                      </a:endParaRPr>
                    </a:p>
                  </a:txBody>
                  <a:tcPr marL="68579" marR="68579" marT="0" marB="0">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Times New Roman" pitchFamily="18" charset="0"/>
                          <a:cs typeface="Arial" charset="0"/>
                        </a:rPr>
                        <a:t>American Regent</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643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Carbohydrate</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High-molecular-weight iron dextran</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Low-molecular-weight iron dextran</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Gluconate</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Sucrose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Polyglucose sorbitol carboxymethylether</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GB" sz="1000" dirty="0">
                          <a:latin typeface="Arial"/>
                          <a:ea typeface="Times New Roman"/>
                        </a:rPr>
                        <a:t>Isomaltoside</a:t>
                      </a:r>
                      <a:endParaRPr lang="en-US" sz="1200" dirty="0">
                        <a:latin typeface="Times New Roman"/>
                        <a:ea typeface="Times New Roman"/>
                      </a:endParaRPr>
                    </a:p>
                  </a:txBody>
                  <a:tcPr marL="68579" marR="68579" marT="0" marB="0">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Carboxymaltose</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58545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Molecular weight measured by manufacturer (Da)</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265,000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165,000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289,000-440,000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34,000-60,000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750,000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algn="ctr">
                        <a:spcBef>
                          <a:spcPts val="0"/>
                        </a:spcBef>
                        <a:spcAft>
                          <a:spcPts val="0"/>
                        </a:spcAft>
                      </a:pPr>
                      <a:r>
                        <a:rPr lang="en-GB" sz="1000" dirty="0">
                          <a:latin typeface="Arial"/>
                          <a:ea typeface="Times New Roman"/>
                        </a:rPr>
                        <a:t>150,000</a:t>
                      </a:r>
                      <a:endParaRPr lang="en-US" sz="1200" dirty="0">
                        <a:latin typeface="Times New Roman"/>
                        <a:ea typeface="Times New Roman"/>
                      </a:endParaRPr>
                    </a:p>
                  </a:txBody>
                  <a:tcPr marL="68579" marR="68579" marT="0" marB="0">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150,000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Total-dose or &gt;500-mg infusion</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cap="none" normalizeH="0" baseline="0" dirty="0" smtClean="0">
                          <a:ln>
                            <a:noFill/>
                          </a:ln>
                          <a:solidFill>
                            <a:schemeClr val="tx1"/>
                          </a:solidFill>
                          <a:effectLst/>
                          <a:latin typeface="Arial" charset="0"/>
                          <a:ea typeface="Times New Roman" pitchFamily="18" charset="0"/>
                          <a:cs typeface="Arial" charset="0"/>
                        </a:rPr>
                        <a:t>Yes</a:t>
                      </a:r>
                    </a:p>
                    <a:p>
                      <a:pPr marL="0" marR="0" algn="ctr">
                        <a:spcBef>
                          <a:spcPts val="0"/>
                        </a:spcBef>
                        <a:spcAft>
                          <a:spcPts val="0"/>
                        </a:spcAft>
                      </a:pPr>
                      <a:endParaRPr lang="en-US" sz="1200" dirty="0">
                        <a:latin typeface="Times New Roman"/>
                        <a:ea typeface="Times New Roman"/>
                      </a:endParaRPr>
                    </a:p>
                  </a:txBody>
                  <a:tcPr marL="68579" marR="68579" marT="0" marB="0">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1365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Premedication</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TDI only</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TDI only</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Test dose required</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Iron concentration (mg/mL) </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50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50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12.5</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20</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30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100</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30</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r h="244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charset="0"/>
                          <a:ea typeface="Times New Roman" pitchFamily="18" charset="0"/>
                          <a:cs typeface="Arial" charset="0"/>
                        </a:rPr>
                        <a:t>Black box warning</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Yes </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No</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Np</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chemeClr val="tx1"/>
                      </a:solidFill>
                      <a:prstDash val="dash"/>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NA</a:t>
                      </a:r>
                    </a:p>
                  </a:txBody>
                  <a:tcPr marL="91438" marR="91438" horzOverflow="overflow">
                    <a:lnL w="12700" cap="flat" cmpd="sng" algn="ctr">
                      <a:solidFill>
                        <a:schemeClr val="tx1"/>
                      </a:solidFill>
                      <a:prstDash val="dash"/>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61925" algn="l"/>
                          <a:tab pos="493713" algn="ctr"/>
                        </a:tabLst>
                      </a:pPr>
                      <a:r>
                        <a:rPr kumimoji="0" lang="en-US" sz="1000" b="0" i="0" u="none" strike="noStrike" cap="none" normalizeH="0" baseline="0" dirty="0" smtClean="0">
                          <a:ln>
                            <a:noFill/>
                          </a:ln>
                          <a:solidFill>
                            <a:schemeClr val="tx1"/>
                          </a:solidFill>
                          <a:effectLst/>
                          <a:latin typeface="Arial" charset="0"/>
                          <a:ea typeface="Times New Roman" pitchFamily="18" charset="0"/>
                          <a:cs typeface="Arial" charset="0"/>
                        </a:rPr>
                        <a:t>NA</a:t>
                      </a:r>
                    </a:p>
                  </a:txBody>
                  <a:tcPr marL="91438" marR="91438"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6">
                        <a:lumMod val="20000"/>
                        <a:lumOff val="80000"/>
                      </a:schemeClr>
                    </a:solidFill>
                  </a:tcPr>
                </a:tc>
              </a:tr>
            </a:tbl>
          </a:graphicData>
        </a:graphic>
      </p:graphicFrame>
      <p:sp>
        <p:nvSpPr>
          <p:cNvPr id="62573" name="Text Box 106"/>
          <p:cNvSpPr txBox="1">
            <a:spLocks noChangeArrowheads="1"/>
          </p:cNvSpPr>
          <p:nvPr/>
        </p:nvSpPr>
        <p:spPr bwMode="auto">
          <a:xfrm>
            <a:off x="1779588" y="376238"/>
            <a:ext cx="45021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0"/>
              </a:spcBef>
              <a:spcAft>
                <a:spcPct val="0"/>
              </a:spcAft>
            </a:pPr>
            <a:r>
              <a:rPr lang="en-US" sz="2000" b="1">
                <a:solidFill>
                  <a:srgbClr val="000000"/>
                </a:solidFill>
              </a:rPr>
              <a:t>Intravenous Iron Preparations</a:t>
            </a:r>
          </a:p>
        </p:txBody>
      </p:sp>
    </p:spTree>
    <p:extLst>
      <p:ext uri="{BB962C8B-B14F-4D97-AF65-F5344CB8AC3E}">
        <p14:creationId xmlns:p14="http://schemas.microsoft.com/office/powerpoint/2010/main" val="35281672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Iron core-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438400" y="1828800"/>
            <a:ext cx="4606925" cy="4724400"/>
          </a:xfrm>
        </p:spPr>
      </p:pic>
      <p:sp>
        <p:nvSpPr>
          <p:cNvPr id="63491" name="Rectangle 3"/>
          <p:cNvSpPr>
            <a:spLocks noGrp="1" noChangeArrowheads="1"/>
          </p:cNvSpPr>
          <p:nvPr>
            <p:ph type="title"/>
          </p:nvPr>
        </p:nvSpPr>
        <p:spPr>
          <a:xfrm>
            <a:off x="457200" y="152400"/>
            <a:ext cx="8382000" cy="1143000"/>
          </a:xfrm>
        </p:spPr>
        <p:txBody>
          <a:bodyPr/>
          <a:lstStyle/>
          <a:p>
            <a:pPr eaLnBrk="1" hangingPunct="1"/>
            <a:r>
              <a:rPr lang="en-US" sz="3200" dirty="0" smtClean="0"/>
              <a:t>IV Iron Agents are Spheroid Particles with an Iron Core and Carbohydrate Shell</a:t>
            </a:r>
          </a:p>
        </p:txBody>
      </p:sp>
      <p:sp>
        <p:nvSpPr>
          <p:cNvPr id="226308" name="Text Box 4"/>
          <p:cNvSpPr txBox="1">
            <a:spLocks noChangeArrowheads="1"/>
          </p:cNvSpPr>
          <p:nvPr/>
        </p:nvSpPr>
        <p:spPr bwMode="auto">
          <a:xfrm>
            <a:off x="1069975" y="3536950"/>
            <a:ext cx="754063" cy="584200"/>
          </a:xfrm>
          <a:prstGeom prst="rect">
            <a:avLst/>
          </a:prstGeom>
          <a:noFill/>
          <a:ln w="9525">
            <a:noFill/>
            <a:miter lim="800000"/>
            <a:headEnd/>
            <a:tailEnd/>
          </a:ln>
          <a:effectLst/>
        </p:spPr>
        <p:txBody>
          <a:bodyPr wrap="none">
            <a:spAutoFit/>
          </a:bodyPr>
          <a:lstStyle/>
          <a:p>
            <a:pPr algn="ctr" fontAlgn="base">
              <a:spcBef>
                <a:spcPct val="50000"/>
              </a:spcBef>
              <a:spcAft>
                <a:spcPct val="0"/>
              </a:spcAft>
              <a:defRPr/>
            </a:pPr>
            <a:r>
              <a:rPr lang="en-US" sz="800">
                <a:solidFill>
                  <a:srgbClr val="FFFF00"/>
                </a:solidFill>
                <a:effectLst>
                  <a:outerShdw blurRad="38100" dist="38100" dir="2700000" algn="tl">
                    <a:srgbClr val="000000"/>
                  </a:outerShdw>
                </a:effectLst>
                <a:latin typeface="Times New Roman" charset="0"/>
              </a:rPr>
              <a:t>iron</a:t>
            </a:r>
          </a:p>
          <a:p>
            <a:pPr algn="ctr" fontAlgn="base">
              <a:spcBef>
                <a:spcPct val="50000"/>
              </a:spcBef>
              <a:spcAft>
                <a:spcPct val="0"/>
              </a:spcAft>
              <a:defRPr/>
            </a:pPr>
            <a:r>
              <a:rPr lang="en-US" sz="800">
                <a:solidFill>
                  <a:srgbClr val="FFFF00"/>
                </a:solidFill>
                <a:effectLst>
                  <a:outerShdw blurRad="38100" dist="38100" dir="2700000" algn="tl">
                    <a:srgbClr val="000000"/>
                  </a:outerShdw>
                </a:effectLst>
                <a:latin typeface="Times New Roman" charset="0"/>
              </a:rPr>
              <a:t>oxyhydroxide</a:t>
            </a:r>
          </a:p>
          <a:p>
            <a:pPr algn="ctr" fontAlgn="base">
              <a:spcBef>
                <a:spcPct val="50000"/>
              </a:spcBef>
              <a:spcAft>
                <a:spcPct val="0"/>
              </a:spcAft>
              <a:defRPr/>
            </a:pPr>
            <a:r>
              <a:rPr lang="en-US" sz="800">
                <a:solidFill>
                  <a:srgbClr val="FFFF00"/>
                </a:solidFill>
                <a:effectLst>
                  <a:outerShdw blurRad="38100" dist="38100" dir="2700000" algn="tl">
                    <a:srgbClr val="000000"/>
                  </a:outerShdw>
                </a:effectLst>
                <a:latin typeface="Times New Roman" charset="0"/>
              </a:rPr>
              <a:t>core</a:t>
            </a:r>
          </a:p>
        </p:txBody>
      </p:sp>
      <p:sp>
        <p:nvSpPr>
          <p:cNvPr id="226309" name="Text Box 5"/>
          <p:cNvSpPr txBox="1">
            <a:spLocks noChangeArrowheads="1"/>
          </p:cNvSpPr>
          <p:nvPr/>
        </p:nvSpPr>
        <p:spPr bwMode="auto">
          <a:xfrm>
            <a:off x="7600950" y="3571875"/>
            <a:ext cx="717550" cy="400050"/>
          </a:xfrm>
          <a:prstGeom prst="rect">
            <a:avLst/>
          </a:prstGeom>
          <a:noFill/>
          <a:ln w="9525">
            <a:noFill/>
            <a:miter lim="800000"/>
            <a:headEnd/>
            <a:tailEnd/>
          </a:ln>
          <a:effectLst/>
        </p:spPr>
        <p:txBody>
          <a:bodyPr wrap="none">
            <a:spAutoFit/>
          </a:bodyPr>
          <a:lstStyle/>
          <a:p>
            <a:pPr algn="ctr" fontAlgn="base">
              <a:spcBef>
                <a:spcPct val="50000"/>
              </a:spcBef>
              <a:spcAft>
                <a:spcPct val="0"/>
              </a:spcAft>
              <a:defRPr/>
            </a:pPr>
            <a:r>
              <a:rPr lang="en-US" sz="800">
                <a:solidFill>
                  <a:srgbClr val="FFFF00"/>
                </a:solidFill>
                <a:effectLst>
                  <a:outerShdw blurRad="38100" dist="38100" dir="2700000" algn="tl">
                    <a:srgbClr val="000000"/>
                  </a:outerShdw>
                </a:effectLst>
                <a:latin typeface="Times New Roman" charset="0"/>
              </a:rPr>
              <a:t>carbohydrate</a:t>
            </a:r>
          </a:p>
          <a:p>
            <a:pPr algn="ctr" fontAlgn="base">
              <a:spcBef>
                <a:spcPct val="50000"/>
              </a:spcBef>
              <a:spcAft>
                <a:spcPct val="0"/>
              </a:spcAft>
              <a:defRPr/>
            </a:pPr>
            <a:r>
              <a:rPr lang="en-US" sz="800">
                <a:solidFill>
                  <a:srgbClr val="FFFF00"/>
                </a:solidFill>
                <a:effectLst>
                  <a:outerShdw blurRad="38100" dist="38100" dir="2700000" algn="tl">
                    <a:srgbClr val="000000"/>
                  </a:outerShdw>
                </a:effectLst>
                <a:latin typeface="Times New Roman" charset="0"/>
              </a:rPr>
              <a:t>shell</a:t>
            </a:r>
          </a:p>
        </p:txBody>
      </p:sp>
      <p:sp>
        <p:nvSpPr>
          <p:cNvPr id="52230" name="Line 6"/>
          <p:cNvSpPr>
            <a:spLocks noChangeShapeType="1"/>
          </p:cNvSpPr>
          <p:nvPr/>
        </p:nvSpPr>
        <p:spPr bwMode="auto">
          <a:xfrm>
            <a:off x="2362200" y="4114800"/>
            <a:ext cx="1447800" cy="0"/>
          </a:xfrm>
          <a:prstGeom prst="line">
            <a:avLst/>
          </a:prstGeom>
          <a:noFill/>
          <a:ln w="38100">
            <a:solidFill>
              <a:schemeClr val="tx1"/>
            </a:solidFill>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2231" name="Line 7"/>
          <p:cNvSpPr>
            <a:spLocks noChangeShapeType="1"/>
          </p:cNvSpPr>
          <p:nvPr/>
        </p:nvSpPr>
        <p:spPr bwMode="auto">
          <a:xfrm flipH="1">
            <a:off x="6400800" y="4038600"/>
            <a:ext cx="609600" cy="0"/>
          </a:xfrm>
          <a:prstGeom prst="line">
            <a:avLst/>
          </a:prstGeom>
          <a:noFill/>
          <a:ln w="38100">
            <a:solidFill>
              <a:schemeClr val="tx1"/>
            </a:solidFill>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2232" name="Text Box 8"/>
          <p:cNvSpPr txBox="1">
            <a:spLocks noChangeArrowheads="1"/>
          </p:cNvSpPr>
          <p:nvPr/>
        </p:nvSpPr>
        <p:spPr bwMode="auto">
          <a:xfrm>
            <a:off x="0" y="6553200"/>
            <a:ext cx="7788275" cy="336550"/>
          </a:xfrm>
          <a:prstGeom prst="rect">
            <a:avLst/>
          </a:prstGeom>
          <a:noFill/>
          <a:ln w="9525">
            <a:noFill/>
            <a:miter lim="800000"/>
            <a:headEnd/>
            <a:tailEnd/>
          </a:ln>
        </p:spPr>
        <p:txBody>
          <a:bodyPr>
            <a:spAutoFit/>
          </a:bodyPr>
          <a:lstStyle/>
          <a:p>
            <a:pPr fontAlgn="base">
              <a:spcBef>
                <a:spcPct val="50000"/>
              </a:spcBef>
              <a:spcAft>
                <a:spcPct val="0"/>
              </a:spcAft>
              <a:defRPr/>
            </a:pPr>
            <a:r>
              <a:rPr lang="en-US" sz="1600" i="1">
                <a:solidFill>
                  <a:srgbClr val="FFFF00"/>
                </a:solidFill>
                <a:effectLst>
                  <a:outerShdw blurRad="38100" dist="38100" dir="2700000" algn="tl">
                    <a:srgbClr val="000000"/>
                  </a:outerShdw>
                </a:effectLst>
              </a:rPr>
              <a:t>Source of core sizes:</a:t>
            </a:r>
            <a:r>
              <a:rPr lang="en-US" sz="1600">
                <a:solidFill>
                  <a:srgbClr val="FFFF00"/>
                </a:solidFill>
                <a:effectLst>
                  <a:outerShdw blurRad="38100" dist="38100" dir="2700000" algn="tl">
                    <a:srgbClr val="000000"/>
                  </a:outerShdw>
                </a:effectLst>
              </a:rPr>
              <a:t>  Kudasheva and Cowman,  </a:t>
            </a:r>
            <a:r>
              <a:rPr lang="en-US" sz="1600" i="1">
                <a:solidFill>
                  <a:srgbClr val="FFFF00"/>
                </a:solidFill>
                <a:effectLst>
                  <a:outerShdw blurRad="38100" dist="38100" dir="2700000" algn="tl">
                    <a:srgbClr val="000000"/>
                  </a:outerShdw>
                </a:effectLst>
              </a:rPr>
              <a:t>J Biol Chem</a:t>
            </a:r>
            <a:endParaRPr lang="en-US" sz="1600">
              <a:solidFill>
                <a:srgbClr val="FFFF00"/>
              </a:solidFill>
              <a:effectLst>
                <a:outerShdw blurRad="38100" dist="38100" dir="2700000" algn="tl">
                  <a:srgbClr val="000000"/>
                </a:outerShdw>
              </a:effectLst>
            </a:endParaRPr>
          </a:p>
        </p:txBody>
      </p:sp>
    </p:spTree>
    <p:extLst>
      <p:ext uri="{BB962C8B-B14F-4D97-AF65-F5344CB8AC3E}">
        <p14:creationId xmlns:p14="http://schemas.microsoft.com/office/powerpoint/2010/main" val="447951962"/>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a:xfrm>
            <a:off x="576695" y="152400"/>
            <a:ext cx="6789738" cy="1143000"/>
          </a:xfrm>
        </p:spPr>
        <p:txBody>
          <a:bodyPr/>
          <a:lstStyle/>
          <a:p>
            <a:pPr eaLnBrk="1" hangingPunct="1"/>
            <a:r>
              <a:rPr lang="en-US" dirty="0" smtClean="0"/>
              <a:t>IV Iron Agents Differ by </a:t>
            </a:r>
            <a:br>
              <a:rPr lang="en-US" dirty="0" smtClean="0"/>
            </a:br>
            <a:r>
              <a:rPr lang="en-US" dirty="0" smtClean="0"/>
              <a:t>Core Size and Shell Chemistry </a:t>
            </a:r>
          </a:p>
        </p:txBody>
      </p:sp>
      <p:grpSp>
        <p:nvGrpSpPr>
          <p:cNvPr id="64515" name="Group 3"/>
          <p:cNvGrpSpPr>
            <a:grpSpLocks/>
          </p:cNvGrpSpPr>
          <p:nvPr/>
        </p:nvGrpSpPr>
        <p:grpSpPr bwMode="auto">
          <a:xfrm>
            <a:off x="495300" y="2209800"/>
            <a:ext cx="7921625" cy="2898775"/>
            <a:chOff x="361" y="1136"/>
            <a:chExt cx="4990" cy="1826"/>
          </a:xfrm>
        </p:grpSpPr>
        <p:pic>
          <p:nvPicPr>
            <p:cNvPr id="64517" name="Picture 4" descr="ferric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2" y="1905"/>
              <a:ext cx="960" cy="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518" name="Picture 5" descr="Iron core-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 y="1871"/>
              <a:ext cx="1023" cy="1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5" name="Text Box 6"/>
            <p:cNvSpPr txBox="1">
              <a:spLocks noChangeArrowheads="1"/>
            </p:cNvSpPr>
            <p:nvPr/>
          </p:nvSpPr>
          <p:spPr bwMode="auto">
            <a:xfrm>
              <a:off x="1238" y="1136"/>
              <a:ext cx="116" cy="136"/>
            </a:xfrm>
            <a:prstGeom prst="rect">
              <a:avLst/>
            </a:prstGeom>
            <a:noFill/>
            <a:ln w="9525">
              <a:noFill/>
              <a:miter lim="800000"/>
              <a:headEnd/>
              <a:tailEnd/>
            </a:ln>
          </p:spPr>
          <p:txBody>
            <a:bodyPr wrap="none">
              <a:spAutoFit/>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Times New Roman" charset="0"/>
              </a:endParaRPr>
            </a:p>
          </p:txBody>
        </p:sp>
        <p:sp>
          <p:nvSpPr>
            <p:cNvPr id="53256" name="Text Box 7"/>
            <p:cNvSpPr txBox="1">
              <a:spLocks noChangeArrowheads="1"/>
            </p:cNvSpPr>
            <p:nvPr/>
          </p:nvSpPr>
          <p:spPr bwMode="auto">
            <a:xfrm>
              <a:off x="1097" y="1161"/>
              <a:ext cx="1266" cy="330"/>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2800">
                  <a:solidFill>
                    <a:srgbClr val="FFFF00"/>
                  </a:solidFill>
                  <a:effectLst>
                    <a:outerShdw blurRad="38100" dist="38100" dir="2700000" algn="tl">
                      <a:srgbClr val="000000"/>
                    </a:outerShdw>
                  </a:effectLst>
                  <a:latin typeface="Times New Roman" charset="0"/>
                </a:rPr>
                <a:t>Iron Sucrose</a:t>
              </a:r>
            </a:p>
          </p:txBody>
        </p:sp>
        <p:sp>
          <p:nvSpPr>
            <p:cNvPr id="53257" name="Text Box 8"/>
            <p:cNvSpPr txBox="1">
              <a:spLocks noChangeArrowheads="1"/>
            </p:cNvSpPr>
            <p:nvPr/>
          </p:nvSpPr>
          <p:spPr bwMode="auto">
            <a:xfrm>
              <a:off x="3072" y="1161"/>
              <a:ext cx="1626" cy="327"/>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2800" dirty="0">
                  <a:solidFill>
                    <a:srgbClr val="FFFF00"/>
                  </a:solidFill>
                  <a:effectLst>
                    <a:outerShdw blurRad="38100" dist="38100" dir="2700000" algn="tl">
                      <a:srgbClr val="000000"/>
                    </a:outerShdw>
                  </a:effectLst>
                  <a:latin typeface="Times New Roman" charset="0"/>
                </a:rPr>
                <a:t>Ferric Gluconate</a:t>
              </a:r>
            </a:p>
          </p:txBody>
        </p:sp>
        <p:sp>
          <p:nvSpPr>
            <p:cNvPr id="53258" name="Line 9"/>
            <p:cNvSpPr>
              <a:spLocks noChangeShapeType="1"/>
            </p:cNvSpPr>
            <p:nvPr/>
          </p:nvSpPr>
          <p:spPr bwMode="auto">
            <a:xfrm>
              <a:off x="864" y="1856"/>
              <a:ext cx="144" cy="208"/>
            </a:xfrm>
            <a:prstGeom prst="line">
              <a:avLst/>
            </a:prstGeom>
            <a:noFill/>
            <a:ln w="38100">
              <a:solidFill>
                <a:schemeClr val="tx2"/>
              </a:solidFill>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3259" name="Text Box 10"/>
            <p:cNvSpPr txBox="1">
              <a:spLocks noChangeArrowheads="1"/>
            </p:cNvSpPr>
            <p:nvPr/>
          </p:nvSpPr>
          <p:spPr bwMode="auto">
            <a:xfrm>
              <a:off x="361" y="1434"/>
              <a:ext cx="309" cy="252"/>
            </a:xfrm>
            <a:prstGeom prst="rect">
              <a:avLst/>
            </a:prstGeom>
            <a:noFill/>
            <a:ln w="9525">
              <a:noFill/>
              <a:miter lim="800000"/>
              <a:headEnd/>
              <a:tailEnd/>
            </a:ln>
          </p:spPr>
          <p:txBody>
            <a:bodyPr wrap="none">
              <a:spAutoFit/>
            </a:bodyPr>
            <a:lstStyle/>
            <a:p>
              <a:pPr algn="ctr" fontAlgn="base">
                <a:spcBef>
                  <a:spcPct val="50000"/>
                </a:spcBef>
                <a:spcAft>
                  <a:spcPct val="0"/>
                </a:spcAft>
                <a:defRPr/>
              </a:pPr>
              <a:r>
                <a:rPr lang="en-US" sz="800">
                  <a:solidFill>
                    <a:srgbClr val="000000"/>
                  </a:solidFill>
                  <a:effectLst>
                    <a:outerShdw blurRad="38100" dist="38100" dir="2700000" algn="tl">
                      <a:srgbClr val="000000"/>
                    </a:outerShdw>
                  </a:effectLst>
                  <a:latin typeface="Times New Roman" charset="0"/>
                </a:rPr>
                <a:t>bound</a:t>
              </a:r>
            </a:p>
            <a:p>
              <a:pPr algn="ctr" fontAlgn="base">
                <a:spcBef>
                  <a:spcPct val="50000"/>
                </a:spcBef>
                <a:spcAft>
                  <a:spcPct val="0"/>
                </a:spcAft>
                <a:defRPr/>
              </a:pPr>
              <a:r>
                <a:rPr lang="en-US" sz="800">
                  <a:solidFill>
                    <a:srgbClr val="000000"/>
                  </a:solidFill>
                  <a:effectLst>
                    <a:outerShdw blurRad="38100" dist="38100" dir="2700000" algn="tl">
                      <a:srgbClr val="000000"/>
                    </a:outerShdw>
                  </a:effectLst>
                  <a:latin typeface="Times New Roman" charset="0"/>
                </a:rPr>
                <a:t>sucrose</a:t>
              </a:r>
            </a:p>
          </p:txBody>
        </p:sp>
        <p:sp>
          <p:nvSpPr>
            <p:cNvPr id="53260" name="Line 11"/>
            <p:cNvSpPr>
              <a:spLocks noChangeShapeType="1"/>
            </p:cNvSpPr>
            <p:nvPr/>
          </p:nvSpPr>
          <p:spPr bwMode="auto">
            <a:xfrm flipH="1">
              <a:off x="4368" y="1952"/>
              <a:ext cx="432" cy="336"/>
            </a:xfrm>
            <a:prstGeom prst="line">
              <a:avLst/>
            </a:prstGeom>
            <a:noFill/>
            <a:ln w="38100">
              <a:solidFill>
                <a:schemeClr val="tx2"/>
              </a:solidFill>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3261" name="Text Box 12"/>
            <p:cNvSpPr txBox="1">
              <a:spLocks noChangeArrowheads="1"/>
            </p:cNvSpPr>
            <p:nvPr/>
          </p:nvSpPr>
          <p:spPr bwMode="auto">
            <a:xfrm>
              <a:off x="4970" y="1490"/>
              <a:ext cx="381" cy="717"/>
            </a:xfrm>
            <a:prstGeom prst="rect">
              <a:avLst/>
            </a:prstGeom>
            <a:noFill/>
            <a:ln w="9525">
              <a:noFill/>
              <a:miter lim="800000"/>
              <a:headEnd/>
              <a:tailEnd/>
            </a:ln>
          </p:spPr>
          <p:txBody>
            <a:bodyPr wrap="none">
              <a:spAutoFit/>
            </a:bodyPr>
            <a:lstStyle/>
            <a:p>
              <a:pPr algn="ctr" fontAlgn="base">
                <a:spcBef>
                  <a:spcPct val="50000"/>
                </a:spcBef>
                <a:spcAft>
                  <a:spcPct val="0"/>
                </a:spcAft>
                <a:defRPr/>
              </a:pPr>
              <a:r>
                <a:rPr lang="en-US" sz="800" dirty="0">
                  <a:solidFill>
                    <a:srgbClr val="000000"/>
                  </a:solidFill>
                  <a:effectLst>
                    <a:outerShdw blurRad="38100" dist="38100" dir="2700000" algn="tl">
                      <a:srgbClr val="000000"/>
                    </a:outerShdw>
                  </a:effectLst>
                  <a:latin typeface="Times New Roman" charset="0"/>
                </a:rPr>
                <a:t>bound</a:t>
              </a:r>
            </a:p>
            <a:p>
              <a:pPr algn="ctr" fontAlgn="base">
                <a:spcBef>
                  <a:spcPct val="50000"/>
                </a:spcBef>
                <a:spcAft>
                  <a:spcPct val="0"/>
                </a:spcAft>
                <a:defRPr/>
              </a:pPr>
              <a:r>
                <a:rPr lang="en-US" sz="800" dirty="0">
                  <a:solidFill>
                    <a:srgbClr val="000000"/>
                  </a:solidFill>
                  <a:effectLst>
                    <a:outerShdw blurRad="38100" dist="38100" dir="2700000" algn="tl">
                      <a:srgbClr val="000000"/>
                    </a:outerShdw>
                  </a:effectLst>
                  <a:latin typeface="Times New Roman" charset="0"/>
                </a:rPr>
                <a:t>gluconate</a:t>
              </a:r>
            </a:p>
            <a:p>
              <a:pPr algn="ctr" fontAlgn="base">
                <a:spcBef>
                  <a:spcPct val="50000"/>
                </a:spcBef>
                <a:spcAft>
                  <a:spcPct val="0"/>
                </a:spcAft>
                <a:defRPr/>
              </a:pPr>
              <a:r>
                <a:rPr lang="en-US" sz="800" dirty="0">
                  <a:solidFill>
                    <a:srgbClr val="000000"/>
                  </a:solidFill>
                  <a:effectLst>
                    <a:outerShdw blurRad="38100" dist="38100" dir="2700000" algn="tl">
                      <a:srgbClr val="000000"/>
                    </a:outerShdw>
                  </a:effectLst>
                  <a:latin typeface="Times New Roman" charset="0"/>
                </a:rPr>
                <a:t>&amp;</a:t>
              </a:r>
            </a:p>
            <a:p>
              <a:pPr algn="ctr" fontAlgn="base">
                <a:spcBef>
                  <a:spcPct val="50000"/>
                </a:spcBef>
                <a:spcAft>
                  <a:spcPct val="0"/>
                </a:spcAft>
                <a:defRPr/>
              </a:pPr>
              <a:r>
                <a:rPr lang="en-US" sz="800" dirty="0">
                  <a:solidFill>
                    <a:srgbClr val="000000"/>
                  </a:solidFill>
                  <a:effectLst>
                    <a:outerShdw blurRad="38100" dist="38100" dir="2700000" algn="tl">
                      <a:srgbClr val="000000"/>
                    </a:outerShdw>
                  </a:effectLst>
                  <a:latin typeface="Times New Roman" charset="0"/>
                </a:rPr>
                <a:t>weakly </a:t>
              </a:r>
            </a:p>
            <a:p>
              <a:pPr algn="ctr" fontAlgn="base">
                <a:spcBef>
                  <a:spcPct val="50000"/>
                </a:spcBef>
                <a:spcAft>
                  <a:spcPct val="0"/>
                </a:spcAft>
                <a:defRPr/>
              </a:pPr>
              <a:r>
                <a:rPr lang="en-US" sz="800" dirty="0">
                  <a:solidFill>
                    <a:srgbClr val="000000"/>
                  </a:solidFill>
                  <a:effectLst>
                    <a:outerShdw blurRad="38100" dist="38100" dir="2700000" algn="tl">
                      <a:srgbClr val="000000"/>
                    </a:outerShdw>
                  </a:effectLst>
                  <a:latin typeface="Times New Roman" charset="0"/>
                </a:rPr>
                <a:t>associated</a:t>
              </a:r>
            </a:p>
            <a:p>
              <a:pPr algn="ctr" fontAlgn="base">
                <a:spcBef>
                  <a:spcPct val="50000"/>
                </a:spcBef>
                <a:spcAft>
                  <a:spcPct val="0"/>
                </a:spcAft>
                <a:defRPr/>
              </a:pPr>
              <a:r>
                <a:rPr lang="en-US" sz="800" dirty="0">
                  <a:solidFill>
                    <a:srgbClr val="000000"/>
                  </a:solidFill>
                  <a:effectLst>
                    <a:outerShdw blurRad="38100" dist="38100" dir="2700000" algn="tl">
                      <a:srgbClr val="000000"/>
                    </a:outerShdw>
                  </a:effectLst>
                  <a:latin typeface="Times New Roman" charset="0"/>
                </a:rPr>
                <a:t>sucrose</a:t>
              </a:r>
            </a:p>
          </p:txBody>
        </p:sp>
        <p:sp>
          <p:nvSpPr>
            <p:cNvPr id="53262" name="Text Box 13"/>
            <p:cNvSpPr txBox="1">
              <a:spLocks noChangeArrowheads="1"/>
            </p:cNvSpPr>
            <p:nvPr/>
          </p:nvSpPr>
          <p:spPr bwMode="auto">
            <a:xfrm>
              <a:off x="2630" y="2794"/>
              <a:ext cx="226" cy="136"/>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800">
                  <a:solidFill>
                    <a:srgbClr val="000000"/>
                  </a:solidFill>
                  <a:effectLst>
                    <a:outerShdw blurRad="38100" dist="38100" dir="2700000" algn="tl">
                      <a:srgbClr val="000000"/>
                    </a:outerShdw>
                  </a:effectLst>
                  <a:latin typeface="Times New Roman" charset="0"/>
                </a:rPr>
                <a:t>core</a:t>
              </a:r>
            </a:p>
          </p:txBody>
        </p:sp>
        <p:sp>
          <p:nvSpPr>
            <p:cNvPr id="53263" name="Line 14"/>
            <p:cNvSpPr>
              <a:spLocks noChangeShapeType="1"/>
            </p:cNvSpPr>
            <p:nvPr/>
          </p:nvSpPr>
          <p:spPr bwMode="auto">
            <a:xfrm flipH="1" flipV="1">
              <a:off x="1344" y="2448"/>
              <a:ext cx="1296" cy="512"/>
            </a:xfrm>
            <a:prstGeom prst="line">
              <a:avLst/>
            </a:prstGeom>
            <a:noFill/>
            <a:ln w="38100">
              <a:solidFill>
                <a:schemeClr val="tx2"/>
              </a:solidFill>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3264" name="Line 15"/>
            <p:cNvSpPr>
              <a:spLocks noChangeShapeType="1"/>
            </p:cNvSpPr>
            <p:nvPr/>
          </p:nvSpPr>
          <p:spPr bwMode="auto">
            <a:xfrm flipV="1">
              <a:off x="3072" y="2496"/>
              <a:ext cx="912" cy="464"/>
            </a:xfrm>
            <a:prstGeom prst="line">
              <a:avLst/>
            </a:prstGeom>
            <a:noFill/>
            <a:ln w="38100">
              <a:solidFill>
                <a:schemeClr val="tx2"/>
              </a:solidFill>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grpSp>
      <p:sp>
        <p:nvSpPr>
          <p:cNvPr id="53252" name="Text Box 16"/>
          <p:cNvSpPr txBox="1">
            <a:spLocks noChangeArrowheads="1"/>
          </p:cNvSpPr>
          <p:nvPr/>
        </p:nvSpPr>
        <p:spPr bwMode="auto">
          <a:xfrm>
            <a:off x="0" y="6553200"/>
            <a:ext cx="7788275" cy="336550"/>
          </a:xfrm>
          <a:prstGeom prst="rect">
            <a:avLst/>
          </a:prstGeom>
          <a:noFill/>
          <a:ln w="9525">
            <a:noFill/>
            <a:miter lim="800000"/>
            <a:headEnd/>
            <a:tailEnd/>
          </a:ln>
        </p:spPr>
        <p:txBody>
          <a:bodyPr>
            <a:spAutoFit/>
          </a:bodyPr>
          <a:lstStyle/>
          <a:p>
            <a:pPr fontAlgn="base">
              <a:spcBef>
                <a:spcPct val="50000"/>
              </a:spcBef>
              <a:spcAft>
                <a:spcPct val="0"/>
              </a:spcAft>
              <a:defRPr/>
            </a:pPr>
            <a:r>
              <a:rPr lang="en-US" sz="1600">
                <a:solidFill>
                  <a:srgbClr val="FFFF00"/>
                </a:solidFill>
                <a:effectLst>
                  <a:outerShdw blurRad="38100" dist="38100" dir="2700000" algn="tl">
                    <a:srgbClr val="000000"/>
                  </a:outerShdw>
                </a:effectLst>
                <a:latin typeface="Helvetica" charset="0"/>
              </a:rPr>
              <a:t>Kudascheva, </a:t>
            </a:r>
            <a:r>
              <a:rPr lang="en-US" sz="1600" i="1">
                <a:solidFill>
                  <a:srgbClr val="FFFF00"/>
                </a:solidFill>
                <a:effectLst>
                  <a:outerShdw blurRad="38100" dist="38100" dir="2700000" algn="tl">
                    <a:srgbClr val="000000"/>
                  </a:outerShdw>
                </a:effectLst>
                <a:latin typeface="Helvetica" charset="0"/>
              </a:rPr>
              <a:t>J Inorg Biochem</a:t>
            </a:r>
            <a:r>
              <a:rPr lang="en-US" sz="1600">
                <a:solidFill>
                  <a:srgbClr val="FFFF00"/>
                </a:solidFill>
                <a:effectLst>
                  <a:outerShdw blurRad="38100" dist="38100" dir="2700000" algn="tl">
                    <a:srgbClr val="000000"/>
                  </a:outerShdw>
                </a:effectLst>
                <a:latin typeface="Helvetica" charset="0"/>
              </a:rPr>
              <a:t>. 2004 Nov; 98(11):1757-69</a:t>
            </a:r>
            <a:r>
              <a:rPr lang="en-US" sz="1600">
                <a:solidFill>
                  <a:srgbClr val="FFFF00"/>
                </a:solidFill>
                <a:effectLst>
                  <a:outerShdw blurRad="38100" dist="38100" dir="2700000" algn="tl">
                    <a:srgbClr val="000000"/>
                  </a:outerShdw>
                </a:effectLst>
                <a:latin typeface="Times New Roman" charset="0"/>
              </a:rPr>
              <a:t> </a:t>
            </a:r>
          </a:p>
        </p:txBody>
      </p:sp>
    </p:spTree>
    <p:extLst>
      <p:ext uri="{BB962C8B-B14F-4D97-AF65-F5344CB8AC3E}">
        <p14:creationId xmlns:p14="http://schemas.microsoft.com/office/powerpoint/2010/main" val="1562610103"/>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AutoShape 2"/>
          <p:cNvSpPr>
            <a:spLocks noChangeAspect="1" noChangeArrowheads="1" noTextEdit="1"/>
          </p:cNvSpPr>
          <p:nvPr/>
        </p:nvSpPr>
        <p:spPr bwMode="auto">
          <a:xfrm>
            <a:off x="0" y="558800"/>
            <a:ext cx="8839200" cy="614680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299" name="Rectangle 3"/>
          <p:cNvSpPr>
            <a:spLocks noChangeArrowheads="1"/>
          </p:cNvSpPr>
          <p:nvPr/>
        </p:nvSpPr>
        <p:spPr bwMode="auto">
          <a:xfrm>
            <a:off x="2601913" y="2132013"/>
            <a:ext cx="5867400" cy="4038600"/>
          </a:xfrm>
          <a:prstGeom prst="rect">
            <a:avLst/>
          </a:prstGeom>
          <a:solidFill>
            <a:srgbClr val="339966"/>
          </a:solidFill>
          <a:ln w="9525">
            <a:solidFill>
              <a:schemeClr val="tx1"/>
            </a:solidFill>
            <a:miter lim="800000"/>
            <a:headEnd/>
            <a:tailEn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65540" name="Rectangle 4"/>
          <p:cNvSpPr>
            <a:spLocks noGrp="1" noChangeArrowheads="1"/>
          </p:cNvSpPr>
          <p:nvPr>
            <p:ph type="title"/>
          </p:nvPr>
        </p:nvSpPr>
        <p:spPr>
          <a:xfrm>
            <a:off x="269875" y="228600"/>
            <a:ext cx="8534400" cy="838200"/>
          </a:xfrm>
        </p:spPr>
        <p:txBody>
          <a:bodyPr/>
          <a:lstStyle/>
          <a:p>
            <a:pPr eaLnBrk="1" hangingPunct="1"/>
            <a:r>
              <a:rPr lang="en-US" dirty="0" smtClean="0"/>
              <a:t>Plasma Kinetics of IV Iron Agents:</a:t>
            </a:r>
            <a:r>
              <a:rPr lang="en-US" sz="2800" dirty="0" smtClean="0"/>
              <a:t/>
            </a:r>
            <a:br>
              <a:rPr lang="en-US" sz="2800" dirty="0" smtClean="0"/>
            </a:br>
            <a:r>
              <a:rPr lang="en-US" sz="2800" dirty="0" smtClean="0"/>
              <a:t>Ionic Fe</a:t>
            </a:r>
            <a:r>
              <a:rPr lang="en-US" sz="2800" baseline="30000" dirty="0" smtClean="0"/>
              <a:t>+3</a:t>
            </a:r>
            <a:r>
              <a:rPr lang="en-US" sz="2800" dirty="0" smtClean="0"/>
              <a:t>&gt;SFGC &gt; iron sucrose &gt;&gt; iron dextran</a:t>
            </a:r>
          </a:p>
        </p:txBody>
      </p:sp>
      <p:sp>
        <p:nvSpPr>
          <p:cNvPr id="55301" name="Text Box 5"/>
          <p:cNvSpPr txBox="1">
            <a:spLocks noChangeArrowheads="1"/>
          </p:cNvSpPr>
          <p:nvPr/>
        </p:nvSpPr>
        <p:spPr bwMode="auto">
          <a:xfrm>
            <a:off x="7086600" y="2844800"/>
            <a:ext cx="1244600" cy="338138"/>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a:solidFill>
                  <a:srgbClr val="FFCC00"/>
                </a:solidFill>
                <a:effectLst>
                  <a:outerShdw blurRad="38100" dist="38100" dir="2700000" algn="tl">
                    <a:srgbClr val="000000"/>
                  </a:outerShdw>
                </a:effectLst>
              </a:rPr>
              <a:t>Dexferrum</a:t>
            </a:r>
            <a:r>
              <a:rPr lang="en-US" sz="1600" baseline="30000">
                <a:solidFill>
                  <a:srgbClr val="FFCC00"/>
                </a:solidFill>
                <a:effectLst>
                  <a:outerShdw blurRad="38100" dist="38100" dir="2700000" algn="tl">
                    <a:srgbClr val="000000"/>
                  </a:outerShdw>
                </a:effectLst>
                <a:cs typeface="Times New Roman" pitchFamily="48" charset="0"/>
              </a:rPr>
              <a:t>®</a:t>
            </a:r>
          </a:p>
        </p:txBody>
      </p:sp>
      <p:sp>
        <p:nvSpPr>
          <p:cNvPr id="55302" name="Text Box 6"/>
          <p:cNvSpPr txBox="1">
            <a:spLocks noChangeArrowheads="1"/>
          </p:cNvSpPr>
          <p:nvPr/>
        </p:nvSpPr>
        <p:spPr bwMode="auto">
          <a:xfrm>
            <a:off x="7315200" y="3911600"/>
            <a:ext cx="877888" cy="338138"/>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a:solidFill>
                  <a:srgbClr val="FFCC00"/>
                </a:solidFill>
                <a:effectLst>
                  <a:outerShdw blurRad="38100" dist="38100" dir="2700000" algn="tl">
                    <a:srgbClr val="000000"/>
                  </a:outerShdw>
                </a:effectLst>
                <a:cs typeface="Times New Roman" pitchFamily="48" charset="0"/>
              </a:rPr>
              <a:t>INFeD</a:t>
            </a:r>
            <a:r>
              <a:rPr lang="en-US" sz="1600" baseline="30000">
                <a:solidFill>
                  <a:srgbClr val="FFCC00"/>
                </a:solidFill>
                <a:effectLst>
                  <a:outerShdw blurRad="38100" dist="38100" dir="2700000" algn="tl">
                    <a:srgbClr val="000000"/>
                  </a:outerShdw>
                </a:effectLst>
                <a:cs typeface="Times New Roman" pitchFamily="48" charset="0"/>
              </a:rPr>
              <a:t>®</a:t>
            </a:r>
          </a:p>
        </p:txBody>
      </p:sp>
      <p:sp>
        <p:nvSpPr>
          <p:cNvPr id="55303" name="Text Box 7"/>
          <p:cNvSpPr txBox="1">
            <a:spLocks noChangeArrowheads="1"/>
          </p:cNvSpPr>
          <p:nvPr/>
        </p:nvSpPr>
        <p:spPr bwMode="auto">
          <a:xfrm>
            <a:off x="4648200" y="4292600"/>
            <a:ext cx="1314450" cy="338138"/>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a:solidFill>
                  <a:srgbClr val="800080"/>
                </a:solidFill>
                <a:effectLst>
                  <a:outerShdw blurRad="38100" dist="38100" dir="2700000" algn="tl">
                    <a:srgbClr val="000000"/>
                  </a:outerShdw>
                </a:effectLst>
                <a:latin typeface="Helvetica" charset="0"/>
              </a:rPr>
              <a:t>Iron sucrose</a:t>
            </a:r>
          </a:p>
        </p:txBody>
      </p:sp>
      <p:sp>
        <p:nvSpPr>
          <p:cNvPr id="55304" name="Text Box 8"/>
          <p:cNvSpPr txBox="1">
            <a:spLocks noChangeArrowheads="1"/>
          </p:cNvSpPr>
          <p:nvPr/>
        </p:nvSpPr>
        <p:spPr bwMode="auto">
          <a:xfrm>
            <a:off x="4038600" y="4597400"/>
            <a:ext cx="754063" cy="338138"/>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a:solidFill>
                  <a:srgbClr val="00FFFF"/>
                </a:solidFill>
                <a:effectLst>
                  <a:outerShdw blurRad="38100" dist="38100" dir="2700000" algn="tl">
                    <a:srgbClr val="000000"/>
                  </a:outerShdw>
                </a:effectLst>
                <a:latin typeface="Helvetica" charset="0"/>
              </a:rPr>
              <a:t>SFGC</a:t>
            </a:r>
          </a:p>
        </p:txBody>
      </p:sp>
      <p:sp>
        <p:nvSpPr>
          <p:cNvPr id="55305" name="Text Box 9"/>
          <p:cNvSpPr txBox="1">
            <a:spLocks noChangeArrowheads="1"/>
          </p:cNvSpPr>
          <p:nvPr/>
        </p:nvSpPr>
        <p:spPr bwMode="auto">
          <a:xfrm>
            <a:off x="3048000" y="5153025"/>
            <a:ext cx="579438" cy="338138"/>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a:solidFill>
                  <a:srgbClr val="00FFFF"/>
                </a:solidFill>
                <a:effectLst>
                  <a:outerShdw blurRad="38100" dist="38100" dir="2700000" algn="tl">
                    <a:srgbClr val="000000"/>
                  </a:outerShdw>
                </a:effectLst>
              </a:rPr>
              <a:t>Fe</a:t>
            </a:r>
            <a:r>
              <a:rPr lang="en-US" sz="1600" baseline="30000">
                <a:solidFill>
                  <a:srgbClr val="00FFFF"/>
                </a:solidFill>
                <a:effectLst>
                  <a:outerShdw blurRad="38100" dist="38100" dir="2700000" algn="tl">
                    <a:srgbClr val="000000"/>
                  </a:outerShdw>
                </a:effectLst>
              </a:rPr>
              <a:t>+3</a:t>
            </a:r>
            <a:endParaRPr lang="en-US" sz="1600">
              <a:solidFill>
                <a:srgbClr val="00FFFF"/>
              </a:solidFill>
              <a:effectLst>
                <a:outerShdw blurRad="38100" dist="38100" dir="2700000" algn="tl">
                  <a:srgbClr val="000000"/>
                </a:outerShdw>
              </a:effectLst>
            </a:endParaRPr>
          </a:p>
        </p:txBody>
      </p:sp>
      <p:sp>
        <p:nvSpPr>
          <p:cNvPr id="55306" name="Line 10"/>
          <p:cNvSpPr>
            <a:spLocks noChangeShapeType="1"/>
          </p:cNvSpPr>
          <p:nvPr/>
        </p:nvSpPr>
        <p:spPr bwMode="auto">
          <a:xfrm flipV="1">
            <a:off x="3505200" y="4826000"/>
            <a:ext cx="304800" cy="304800"/>
          </a:xfrm>
          <a:prstGeom prst="line">
            <a:avLst/>
          </a:prstGeom>
          <a:noFill/>
          <a:ln w="9525">
            <a:solidFill>
              <a:srgbClr val="00FFFF"/>
            </a:solidFill>
            <a:prstDash val="dash"/>
            <a:round/>
            <a:headEnd/>
            <a:tailEnd type="triangle" w="med" len="me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07" name="Rectangle 12"/>
          <p:cNvSpPr>
            <a:spLocks noChangeArrowheads="1"/>
          </p:cNvSpPr>
          <p:nvPr/>
        </p:nvSpPr>
        <p:spPr bwMode="auto">
          <a:xfrm>
            <a:off x="0" y="558800"/>
            <a:ext cx="8839200" cy="683260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55308" name="Rectangle 13"/>
          <p:cNvSpPr>
            <a:spLocks noChangeArrowheads="1"/>
          </p:cNvSpPr>
          <p:nvPr/>
        </p:nvSpPr>
        <p:spPr bwMode="auto">
          <a:xfrm>
            <a:off x="3933825" y="2293938"/>
            <a:ext cx="4017963" cy="2528887"/>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55309" name="Rectangle 14"/>
          <p:cNvSpPr>
            <a:spLocks noChangeArrowheads="1"/>
          </p:cNvSpPr>
          <p:nvPr/>
        </p:nvSpPr>
        <p:spPr bwMode="auto">
          <a:xfrm>
            <a:off x="5638800" y="5511800"/>
            <a:ext cx="715963"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FFFFF"/>
                </a:solidFill>
                <a:effectLst>
                  <a:outerShdw blurRad="38100" dist="38100" dir="2700000" algn="tl">
                    <a:srgbClr val="000000"/>
                  </a:outerShdw>
                </a:effectLst>
              </a:rPr>
              <a:t>Hours</a:t>
            </a:r>
            <a:endParaRPr lang="en-US" sz="800">
              <a:solidFill>
                <a:srgbClr val="FFFFFF"/>
              </a:solidFill>
              <a:effectLst>
                <a:outerShdw blurRad="38100" dist="38100" dir="2700000" algn="tl">
                  <a:srgbClr val="000000"/>
                </a:outerShdw>
              </a:effectLst>
            </a:endParaRPr>
          </a:p>
        </p:txBody>
      </p:sp>
      <p:sp>
        <p:nvSpPr>
          <p:cNvPr id="55310" name="Line 15"/>
          <p:cNvSpPr>
            <a:spLocks noChangeShapeType="1"/>
          </p:cNvSpPr>
          <p:nvPr/>
        </p:nvSpPr>
        <p:spPr bwMode="auto">
          <a:xfrm>
            <a:off x="3933825" y="5075238"/>
            <a:ext cx="4017963" cy="1587"/>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1" name="Line 16"/>
          <p:cNvSpPr>
            <a:spLocks noChangeShapeType="1"/>
          </p:cNvSpPr>
          <p:nvPr/>
        </p:nvSpPr>
        <p:spPr bwMode="auto">
          <a:xfrm flipV="1">
            <a:off x="3933825" y="5075238"/>
            <a:ext cx="1588" cy="41275"/>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2" name="Line 17"/>
          <p:cNvSpPr>
            <a:spLocks noChangeShapeType="1"/>
          </p:cNvSpPr>
          <p:nvPr/>
        </p:nvSpPr>
        <p:spPr bwMode="auto">
          <a:xfrm flipV="1">
            <a:off x="4938713" y="5075238"/>
            <a:ext cx="1587" cy="41275"/>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3" name="Line 18"/>
          <p:cNvSpPr>
            <a:spLocks noChangeShapeType="1"/>
          </p:cNvSpPr>
          <p:nvPr/>
        </p:nvSpPr>
        <p:spPr bwMode="auto">
          <a:xfrm flipV="1">
            <a:off x="5943600" y="5075238"/>
            <a:ext cx="1588" cy="41275"/>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4" name="Line 19"/>
          <p:cNvSpPr>
            <a:spLocks noChangeShapeType="1"/>
          </p:cNvSpPr>
          <p:nvPr/>
        </p:nvSpPr>
        <p:spPr bwMode="auto">
          <a:xfrm flipV="1">
            <a:off x="6946900" y="5075238"/>
            <a:ext cx="1588" cy="41275"/>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5" name="Line 20"/>
          <p:cNvSpPr>
            <a:spLocks noChangeShapeType="1"/>
          </p:cNvSpPr>
          <p:nvPr/>
        </p:nvSpPr>
        <p:spPr bwMode="auto">
          <a:xfrm flipV="1">
            <a:off x="7951788" y="5075238"/>
            <a:ext cx="1587" cy="41275"/>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6" name="Line 21"/>
          <p:cNvSpPr>
            <a:spLocks noChangeShapeType="1"/>
          </p:cNvSpPr>
          <p:nvPr/>
        </p:nvSpPr>
        <p:spPr bwMode="auto">
          <a:xfrm flipV="1">
            <a:off x="4437063" y="5075238"/>
            <a:ext cx="1587" cy="23812"/>
          </a:xfrm>
          <a:prstGeom prst="line">
            <a:avLst/>
          </a:prstGeom>
          <a:noFill/>
          <a:ln w="15875">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7" name="Line 22"/>
          <p:cNvSpPr>
            <a:spLocks noChangeShapeType="1"/>
          </p:cNvSpPr>
          <p:nvPr/>
        </p:nvSpPr>
        <p:spPr bwMode="auto">
          <a:xfrm flipV="1">
            <a:off x="5440363" y="5075238"/>
            <a:ext cx="1587" cy="23812"/>
          </a:xfrm>
          <a:prstGeom prst="line">
            <a:avLst/>
          </a:prstGeom>
          <a:noFill/>
          <a:ln w="15875">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8" name="Line 23"/>
          <p:cNvSpPr>
            <a:spLocks noChangeShapeType="1"/>
          </p:cNvSpPr>
          <p:nvPr/>
        </p:nvSpPr>
        <p:spPr bwMode="auto">
          <a:xfrm flipV="1">
            <a:off x="6445250" y="5075238"/>
            <a:ext cx="1588" cy="23812"/>
          </a:xfrm>
          <a:prstGeom prst="line">
            <a:avLst/>
          </a:prstGeom>
          <a:noFill/>
          <a:ln w="15875">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19" name="Line 24"/>
          <p:cNvSpPr>
            <a:spLocks noChangeShapeType="1"/>
          </p:cNvSpPr>
          <p:nvPr/>
        </p:nvSpPr>
        <p:spPr bwMode="auto">
          <a:xfrm flipV="1">
            <a:off x="7450138" y="5075238"/>
            <a:ext cx="1587" cy="23812"/>
          </a:xfrm>
          <a:prstGeom prst="line">
            <a:avLst/>
          </a:prstGeom>
          <a:noFill/>
          <a:ln w="15875">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20" name="Rectangle 25"/>
          <p:cNvSpPr>
            <a:spLocks noChangeArrowheads="1"/>
          </p:cNvSpPr>
          <p:nvPr/>
        </p:nvSpPr>
        <p:spPr bwMode="auto">
          <a:xfrm>
            <a:off x="3860800" y="5246688"/>
            <a:ext cx="149225"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0</a:t>
            </a:r>
            <a:endParaRPr lang="en-US" sz="800">
              <a:solidFill>
                <a:srgbClr val="FFFF00"/>
              </a:solidFill>
              <a:effectLst>
                <a:outerShdw blurRad="38100" dist="38100" dir="2700000" algn="tl">
                  <a:srgbClr val="000000"/>
                </a:outerShdw>
              </a:effectLst>
            </a:endParaRPr>
          </a:p>
        </p:txBody>
      </p:sp>
      <p:sp>
        <p:nvSpPr>
          <p:cNvPr id="55321" name="Rectangle 26"/>
          <p:cNvSpPr>
            <a:spLocks noChangeArrowheads="1"/>
          </p:cNvSpPr>
          <p:nvPr/>
        </p:nvSpPr>
        <p:spPr bwMode="auto">
          <a:xfrm>
            <a:off x="4789488" y="5246688"/>
            <a:ext cx="298450"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20</a:t>
            </a:r>
            <a:endParaRPr lang="en-US" sz="800">
              <a:solidFill>
                <a:srgbClr val="FFFF00"/>
              </a:solidFill>
              <a:effectLst>
                <a:outerShdw blurRad="38100" dist="38100" dir="2700000" algn="tl">
                  <a:srgbClr val="000000"/>
                </a:outerShdw>
              </a:effectLst>
            </a:endParaRPr>
          </a:p>
        </p:txBody>
      </p:sp>
      <p:sp>
        <p:nvSpPr>
          <p:cNvPr id="55322" name="Rectangle 27"/>
          <p:cNvSpPr>
            <a:spLocks noChangeArrowheads="1"/>
          </p:cNvSpPr>
          <p:nvPr/>
        </p:nvSpPr>
        <p:spPr bwMode="auto">
          <a:xfrm>
            <a:off x="5794375" y="5246688"/>
            <a:ext cx="298450"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40</a:t>
            </a:r>
            <a:endParaRPr lang="en-US" sz="800">
              <a:solidFill>
                <a:srgbClr val="FFFF00"/>
              </a:solidFill>
              <a:effectLst>
                <a:outerShdw blurRad="38100" dist="38100" dir="2700000" algn="tl">
                  <a:srgbClr val="000000"/>
                </a:outerShdw>
              </a:effectLst>
            </a:endParaRPr>
          </a:p>
        </p:txBody>
      </p:sp>
      <p:sp>
        <p:nvSpPr>
          <p:cNvPr id="55323" name="Rectangle 28"/>
          <p:cNvSpPr>
            <a:spLocks noChangeArrowheads="1"/>
          </p:cNvSpPr>
          <p:nvPr/>
        </p:nvSpPr>
        <p:spPr bwMode="auto">
          <a:xfrm>
            <a:off x="6799263" y="5246688"/>
            <a:ext cx="296862"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60</a:t>
            </a:r>
            <a:endParaRPr lang="en-US" sz="800">
              <a:solidFill>
                <a:srgbClr val="FFFF00"/>
              </a:solidFill>
              <a:effectLst>
                <a:outerShdw blurRad="38100" dist="38100" dir="2700000" algn="tl">
                  <a:srgbClr val="000000"/>
                </a:outerShdw>
              </a:effectLst>
            </a:endParaRPr>
          </a:p>
        </p:txBody>
      </p:sp>
      <p:sp>
        <p:nvSpPr>
          <p:cNvPr id="55324" name="Rectangle 29"/>
          <p:cNvSpPr>
            <a:spLocks noChangeArrowheads="1"/>
          </p:cNvSpPr>
          <p:nvPr/>
        </p:nvSpPr>
        <p:spPr bwMode="auto">
          <a:xfrm>
            <a:off x="7804150" y="5246688"/>
            <a:ext cx="298450"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80</a:t>
            </a:r>
            <a:endParaRPr lang="en-US" sz="800">
              <a:solidFill>
                <a:srgbClr val="FFFF00"/>
              </a:solidFill>
              <a:effectLst>
                <a:outerShdw blurRad="38100" dist="38100" dir="2700000" algn="tl">
                  <a:srgbClr val="000000"/>
                </a:outerShdw>
              </a:effectLst>
            </a:endParaRPr>
          </a:p>
        </p:txBody>
      </p:sp>
      <p:sp>
        <p:nvSpPr>
          <p:cNvPr id="55325" name="Rectangle 30"/>
          <p:cNvSpPr>
            <a:spLocks noChangeArrowheads="1"/>
          </p:cNvSpPr>
          <p:nvPr/>
        </p:nvSpPr>
        <p:spPr bwMode="auto">
          <a:xfrm>
            <a:off x="838200" y="3413125"/>
            <a:ext cx="1509713"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FFF00"/>
                </a:solidFill>
                <a:effectLst>
                  <a:outerShdw blurRad="38100" dist="38100" dir="2700000" algn="tl">
                    <a:srgbClr val="000000"/>
                  </a:outerShdw>
                </a:effectLst>
              </a:rPr>
              <a:t>Plasma Iron</a:t>
            </a:r>
            <a:r>
              <a:rPr lang="en-US" sz="2100">
                <a:solidFill>
                  <a:srgbClr val="F8F8F8"/>
                </a:solidFill>
                <a:effectLst>
                  <a:outerShdw blurRad="38100" dist="38100" dir="2700000" algn="tl">
                    <a:srgbClr val="000000"/>
                  </a:outerShdw>
                </a:effectLst>
              </a:rPr>
              <a:t> </a:t>
            </a:r>
            <a:endParaRPr lang="en-US" sz="800">
              <a:solidFill>
                <a:srgbClr val="FFFF00"/>
              </a:solidFill>
              <a:effectLst>
                <a:outerShdw blurRad="38100" dist="38100" dir="2700000" algn="tl">
                  <a:srgbClr val="000000"/>
                </a:outerShdw>
              </a:effectLst>
            </a:endParaRPr>
          </a:p>
        </p:txBody>
      </p:sp>
      <p:sp>
        <p:nvSpPr>
          <p:cNvPr id="55326" name="Rectangle 31"/>
          <p:cNvSpPr>
            <a:spLocks noChangeArrowheads="1"/>
          </p:cNvSpPr>
          <p:nvPr/>
        </p:nvSpPr>
        <p:spPr bwMode="auto">
          <a:xfrm>
            <a:off x="468313" y="3717925"/>
            <a:ext cx="1804987"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FFF00"/>
                </a:solidFill>
                <a:effectLst>
                  <a:outerShdw blurRad="38100" dist="38100" dir="2700000" algn="tl">
                    <a:srgbClr val="000000"/>
                  </a:outerShdw>
                </a:effectLst>
              </a:rPr>
              <a:t>Disappearance</a:t>
            </a:r>
            <a:endParaRPr lang="en-US" sz="800">
              <a:solidFill>
                <a:srgbClr val="FFFF00"/>
              </a:solidFill>
              <a:effectLst>
                <a:outerShdw blurRad="38100" dist="38100" dir="2700000" algn="tl">
                  <a:srgbClr val="000000"/>
                </a:outerShdw>
              </a:effectLst>
            </a:endParaRPr>
          </a:p>
        </p:txBody>
      </p:sp>
      <p:sp>
        <p:nvSpPr>
          <p:cNvPr id="55327" name="Line 32"/>
          <p:cNvSpPr>
            <a:spLocks noChangeShapeType="1"/>
          </p:cNvSpPr>
          <p:nvPr/>
        </p:nvSpPr>
        <p:spPr bwMode="auto">
          <a:xfrm flipV="1">
            <a:off x="3633788" y="2293938"/>
            <a:ext cx="1587" cy="2528887"/>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28" name="Line 33"/>
          <p:cNvSpPr>
            <a:spLocks noChangeShapeType="1"/>
          </p:cNvSpPr>
          <p:nvPr/>
        </p:nvSpPr>
        <p:spPr bwMode="auto">
          <a:xfrm>
            <a:off x="3594100" y="4822825"/>
            <a:ext cx="39688" cy="1588"/>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29" name="Line 34"/>
          <p:cNvSpPr>
            <a:spLocks noChangeShapeType="1"/>
          </p:cNvSpPr>
          <p:nvPr/>
        </p:nvSpPr>
        <p:spPr bwMode="auto">
          <a:xfrm>
            <a:off x="3594100" y="2293938"/>
            <a:ext cx="39688" cy="1587"/>
          </a:xfrm>
          <a:prstGeom prst="line">
            <a:avLst/>
          </a:prstGeom>
          <a:noFill/>
          <a:ln w="23813">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0" name="Line 35"/>
          <p:cNvSpPr>
            <a:spLocks noChangeShapeType="1"/>
          </p:cNvSpPr>
          <p:nvPr/>
        </p:nvSpPr>
        <p:spPr bwMode="auto">
          <a:xfrm>
            <a:off x="3586163" y="3055938"/>
            <a:ext cx="47625" cy="1587"/>
          </a:xfrm>
          <a:prstGeom prst="line">
            <a:avLst/>
          </a:prstGeom>
          <a:noFill/>
          <a:ln w="15875">
            <a:solidFill>
              <a:srgbClr val="F8F8F8"/>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1" name="Rectangle 36"/>
          <p:cNvSpPr>
            <a:spLocks noChangeArrowheads="1"/>
          </p:cNvSpPr>
          <p:nvPr/>
        </p:nvSpPr>
        <p:spPr bwMode="auto">
          <a:xfrm>
            <a:off x="3162300" y="2903538"/>
            <a:ext cx="298450"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E8E8E8"/>
                </a:solidFill>
                <a:effectLst>
                  <a:outerShdw blurRad="38100" dist="38100" dir="2700000" algn="tl">
                    <a:srgbClr val="000000"/>
                  </a:outerShdw>
                </a:effectLst>
              </a:rPr>
              <a:t>50</a:t>
            </a:r>
            <a:endParaRPr lang="en-US" sz="800">
              <a:solidFill>
                <a:srgbClr val="FFFF00"/>
              </a:solidFill>
              <a:effectLst>
                <a:outerShdw blurRad="38100" dist="38100" dir="2700000" algn="tl">
                  <a:srgbClr val="000000"/>
                </a:outerShdw>
              </a:effectLst>
            </a:endParaRPr>
          </a:p>
        </p:txBody>
      </p:sp>
      <p:sp>
        <p:nvSpPr>
          <p:cNvPr id="55332" name="Rectangle 37"/>
          <p:cNvSpPr>
            <a:spLocks noChangeArrowheads="1"/>
          </p:cNvSpPr>
          <p:nvPr/>
        </p:nvSpPr>
        <p:spPr bwMode="auto">
          <a:xfrm>
            <a:off x="3162300" y="4672013"/>
            <a:ext cx="298450"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10</a:t>
            </a:r>
            <a:endParaRPr lang="en-US" sz="800">
              <a:solidFill>
                <a:srgbClr val="FFFF00"/>
              </a:solidFill>
              <a:effectLst>
                <a:outerShdw blurRad="38100" dist="38100" dir="2700000" algn="tl">
                  <a:srgbClr val="000000"/>
                </a:outerShdw>
              </a:effectLst>
            </a:endParaRPr>
          </a:p>
        </p:txBody>
      </p:sp>
      <p:sp>
        <p:nvSpPr>
          <p:cNvPr id="55333" name="Rectangle 38"/>
          <p:cNvSpPr>
            <a:spLocks noChangeArrowheads="1"/>
          </p:cNvSpPr>
          <p:nvPr/>
        </p:nvSpPr>
        <p:spPr bwMode="auto">
          <a:xfrm>
            <a:off x="3014663" y="2143125"/>
            <a:ext cx="446087" cy="323850"/>
          </a:xfrm>
          <a:prstGeom prst="rect">
            <a:avLst/>
          </a:prstGeom>
          <a:noFill/>
          <a:ln w="9525">
            <a:noFill/>
            <a:miter lim="800000"/>
            <a:headEnd/>
            <a:tailEnd/>
          </a:ln>
        </p:spPr>
        <p:txBody>
          <a:bodyPr wrap="none" lIns="0" tIns="0" rIns="0" bIns="0">
            <a:spAutoFit/>
          </a:bodyPr>
          <a:lstStyle/>
          <a:p>
            <a:pPr fontAlgn="base">
              <a:spcBef>
                <a:spcPct val="50000"/>
              </a:spcBef>
              <a:spcAft>
                <a:spcPct val="0"/>
              </a:spcAft>
              <a:defRPr/>
            </a:pPr>
            <a:r>
              <a:rPr lang="en-US" sz="2100">
                <a:solidFill>
                  <a:srgbClr val="F8F8F8"/>
                </a:solidFill>
                <a:effectLst>
                  <a:outerShdw blurRad="38100" dist="38100" dir="2700000" algn="tl">
                    <a:srgbClr val="000000"/>
                  </a:outerShdw>
                </a:effectLst>
              </a:rPr>
              <a:t>100</a:t>
            </a:r>
            <a:endParaRPr lang="en-US" sz="800">
              <a:solidFill>
                <a:srgbClr val="FFFF00"/>
              </a:solidFill>
              <a:effectLst>
                <a:outerShdw blurRad="38100" dist="38100" dir="2700000" algn="tl">
                  <a:srgbClr val="000000"/>
                </a:outerShdw>
              </a:effectLst>
            </a:endParaRPr>
          </a:p>
        </p:txBody>
      </p:sp>
      <p:sp>
        <p:nvSpPr>
          <p:cNvPr id="55334" name="Line 39"/>
          <p:cNvSpPr>
            <a:spLocks noChangeShapeType="1"/>
          </p:cNvSpPr>
          <p:nvPr/>
        </p:nvSpPr>
        <p:spPr bwMode="auto">
          <a:xfrm>
            <a:off x="3933825" y="2293938"/>
            <a:ext cx="1588"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5" name="Line 40"/>
          <p:cNvSpPr>
            <a:spLocks noChangeShapeType="1"/>
          </p:cNvSpPr>
          <p:nvPr/>
        </p:nvSpPr>
        <p:spPr bwMode="auto">
          <a:xfrm>
            <a:off x="3933825" y="2414588"/>
            <a:ext cx="1588"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6" name="Line 41"/>
          <p:cNvSpPr>
            <a:spLocks noChangeShapeType="1"/>
          </p:cNvSpPr>
          <p:nvPr/>
        </p:nvSpPr>
        <p:spPr bwMode="auto">
          <a:xfrm>
            <a:off x="3933825" y="2535238"/>
            <a:ext cx="1588"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7" name="Line 42"/>
          <p:cNvSpPr>
            <a:spLocks noChangeShapeType="1"/>
          </p:cNvSpPr>
          <p:nvPr/>
        </p:nvSpPr>
        <p:spPr bwMode="auto">
          <a:xfrm>
            <a:off x="3935413" y="2655888"/>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8" name="Line 43"/>
          <p:cNvSpPr>
            <a:spLocks noChangeShapeType="1"/>
          </p:cNvSpPr>
          <p:nvPr/>
        </p:nvSpPr>
        <p:spPr bwMode="auto">
          <a:xfrm>
            <a:off x="3935413" y="2776538"/>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39" name="Line 44"/>
          <p:cNvSpPr>
            <a:spLocks noChangeShapeType="1"/>
          </p:cNvSpPr>
          <p:nvPr/>
        </p:nvSpPr>
        <p:spPr bwMode="auto">
          <a:xfrm>
            <a:off x="3935413" y="2897188"/>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0" name="Line 45"/>
          <p:cNvSpPr>
            <a:spLocks noChangeShapeType="1"/>
          </p:cNvSpPr>
          <p:nvPr/>
        </p:nvSpPr>
        <p:spPr bwMode="auto">
          <a:xfrm>
            <a:off x="3935413" y="3017838"/>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1" name="Line 46"/>
          <p:cNvSpPr>
            <a:spLocks noChangeShapeType="1"/>
          </p:cNvSpPr>
          <p:nvPr/>
        </p:nvSpPr>
        <p:spPr bwMode="auto">
          <a:xfrm>
            <a:off x="3935413" y="3138488"/>
            <a:ext cx="1587"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2" name="Line 47"/>
          <p:cNvSpPr>
            <a:spLocks noChangeShapeType="1"/>
          </p:cNvSpPr>
          <p:nvPr/>
        </p:nvSpPr>
        <p:spPr bwMode="auto">
          <a:xfrm>
            <a:off x="3937000" y="3259138"/>
            <a:ext cx="1588"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3" name="Line 48"/>
          <p:cNvSpPr>
            <a:spLocks noChangeShapeType="1"/>
          </p:cNvSpPr>
          <p:nvPr/>
        </p:nvSpPr>
        <p:spPr bwMode="auto">
          <a:xfrm>
            <a:off x="3937000" y="3379788"/>
            <a:ext cx="1588"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4" name="Line 49"/>
          <p:cNvSpPr>
            <a:spLocks noChangeShapeType="1"/>
          </p:cNvSpPr>
          <p:nvPr/>
        </p:nvSpPr>
        <p:spPr bwMode="auto">
          <a:xfrm>
            <a:off x="3937000" y="3500438"/>
            <a:ext cx="1588"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5" name="Line 50"/>
          <p:cNvSpPr>
            <a:spLocks noChangeShapeType="1"/>
          </p:cNvSpPr>
          <p:nvPr/>
        </p:nvSpPr>
        <p:spPr bwMode="auto">
          <a:xfrm>
            <a:off x="3937000" y="3621088"/>
            <a:ext cx="1588"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6" name="Line 51"/>
          <p:cNvSpPr>
            <a:spLocks noChangeShapeType="1"/>
          </p:cNvSpPr>
          <p:nvPr/>
        </p:nvSpPr>
        <p:spPr bwMode="auto">
          <a:xfrm>
            <a:off x="3937000" y="3741738"/>
            <a:ext cx="1588"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7" name="Line 52"/>
          <p:cNvSpPr>
            <a:spLocks noChangeShapeType="1"/>
          </p:cNvSpPr>
          <p:nvPr/>
        </p:nvSpPr>
        <p:spPr bwMode="auto">
          <a:xfrm>
            <a:off x="3937000" y="3862388"/>
            <a:ext cx="1588"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8" name="Line 53"/>
          <p:cNvSpPr>
            <a:spLocks noChangeShapeType="1"/>
          </p:cNvSpPr>
          <p:nvPr/>
        </p:nvSpPr>
        <p:spPr bwMode="auto">
          <a:xfrm>
            <a:off x="3938588" y="3983038"/>
            <a:ext cx="1587"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49" name="Line 54"/>
          <p:cNvSpPr>
            <a:spLocks noChangeShapeType="1"/>
          </p:cNvSpPr>
          <p:nvPr/>
        </p:nvSpPr>
        <p:spPr bwMode="auto">
          <a:xfrm>
            <a:off x="3938588" y="4103688"/>
            <a:ext cx="1587" cy="7143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0" name="Line 55"/>
          <p:cNvSpPr>
            <a:spLocks noChangeShapeType="1"/>
          </p:cNvSpPr>
          <p:nvPr/>
        </p:nvSpPr>
        <p:spPr bwMode="auto">
          <a:xfrm>
            <a:off x="3938588" y="4222750"/>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1" name="Line 56"/>
          <p:cNvSpPr>
            <a:spLocks noChangeShapeType="1"/>
          </p:cNvSpPr>
          <p:nvPr/>
        </p:nvSpPr>
        <p:spPr bwMode="auto">
          <a:xfrm>
            <a:off x="3938588" y="4343400"/>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2" name="Line 57"/>
          <p:cNvSpPr>
            <a:spLocks noChangeShapeType="1"/>
          </p:cNvSpPr>
          <p:nvPr/>
        </p:nvSpPr>
        <p:spPr bwMode="auto">
          <a:xfrm>
            <a:off x="3938588" y="4464050"/>
            <a:ext cx="1587"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3" name="Line 58"/>
          <p:cNvSpPr>
            <a:spLocks noChangeShapeType="1"/>
          </p:cNvSpPr>
          <p:nvPr/>
        </p:nvSpPr>
        <p:spPr bwMode="auto">
          <a:xfrm>
            <a:off x="3940175" y="4584700"/>
            <a:ext cx="1588"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4" name="Line 59"/>
          <p:cNvSpPr>
            <a:spLocks noChangeShapeType="1"/>
          </p:cNvSpPr>
          <p:nvPr/>
        </p:nvSpPr>
        <p:spPr bwMode="auto">
          <a:xfrm>
            <a:off x="3940175" y="4705350"/>
            <a:ext cx="1588" cy="73025"/>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5" name="Line 60"/>
          <p:cNvSpPr>
            <a:spLocks noChangeShapeType="1"/>
          </p:cNvSpPr>
          <p:nvPr/>
        </p:nvSpPr>
        <p:spPr bwMode="auto">
          <a:xfrm>
            <a:off x="3933825" y="2293938"/>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6" name="Line 61"/>
          <p:cNvSpPr>
            <a:spLocks noChangeShapeType="1"/>
          </p:cNvSpPr>
          <p:nvPr/>
        </p:nvSpPr>
        <p:spPr bwMode="auto">
          <a:xfrm>
            <a:off x="4054475" y="2324100"/>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7" name="Line 62"/>
          <p:cNvSpPr>
            <a:spLocks noChangeShapeType="1"/>
          </p:cNvSpPr>
          <p:nvPr/>
        </p:nvSpPr>
        <p:spPr bwMode="auto">
          <a:xfrm>
            <a:off x="4175125" y="2355850"/>
            <a:ext cx="73025" cy="17463"/>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8" name="Line 63"/>
          <p:cNvSpPr>
            <a:spLocks noChangeShapeType="1"/>
          </p:cNvSpPr>
          <p:nvPr/>
        </p:nvSpPr>
        <p:spPr bwMode="auto">
          <a:xfrm>
            <a:off x="4295775" y="2386013"/>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59" name="Line 64"/>
          <p:cNvSpPr>
            <a:spLocks noChangeShapeType="1"/>
          </p:cNvSpPr>
          <p:nvPr/>
        </p:nvSpPr>
        <p:spPr bwMode="auto">
          <a:xfrm>
            <a:off x="4416425" y="2417763"/>
            <a:ext cx="73025" cy="17462"/>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0" name="Line 65"/>
          <p:cNvSpPr>
            <a:spLocks noChangeShapeType="1"/>
          </p:cNvSpPr>
          <p:nvPr/>
        </p:nvSpPr>
        <p:spPr bwMode="auto">
          <a:xfrm>
            <a:off x="4537075" y="2447925"/>
            <a:ext cx="71438"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1" name="Line 66"/>
          <p:cNvSpPr>
            <a:spLocks noChangeShapeType="1"/>
          </p:cNvSpPr>
          <p:nvPr/>
        </p:nvSpPr>
        <p:spPr bwMode="auto">
          <a:xfrm>
            <a:off x="4657725" y="2479675"/>
            <a:ext cx="71438" cy="17463"/>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2" name="Line 67"/>
          <p:cNvSpPr>
            <a:spLocks noChangeShapeType="1"/>
          </p:cNvSpPr>
          <p:nvPr/>
        </p:nvSpPr>
        <p:spPr bwMode="auto">
          <a:xfrm>
            <a:off x="4778375" y="2509838"/>
            <a:ext cx="71438"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3" name="Line 68"/>
          <p:cNvSpPr>
            <a:spLocks noChangeShapeType="1"/>
          </p:cNvSpPr>
          <p:nvPr/>
        </p:nvSpPr>
        <p:spPr bwMode="auto">
          <a:xfrm>
            <a:off x="4899025" y="2540000"/>
            <a:ext cx="71438"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4" name="Line 69"/>
          <p:cNvSpPr>
            <a:spLocks noChangeShapeType="1"/>
          </p:cNvSpPr>
          <p:nvPr/>
        </p:nvSpPr>
        <p:spPr bwMode="auto">
          <a:xfrm>
            <a:off x="5019675" y="2571750"/>
            <a:ext cx="71438"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5" name="Line 70"/>
          <p:cNvSpPr>
            <a:spLocks noChangeShapeType="1"/>
          </p:cNvSpPr>
          <p:nvPr/>
        </p:nvSpPr>
        <p:spPr bwMode="auto">
          <a:xfrm>
            <a:off x="5140325" y="2601913"/>
            <a:ext cx="71438"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6" name="Line 71"/>
          <p:cNvSpPr>
            <a:spLocks noChangeShapeType="1"/>
          </p:cNvSpPr>
          <p:nvPr/>
        </p:nvSpPr>
        <p:spPr bwMode="auto">
          <a:xfrm>
            <a:off x="5259388" y="2633663"/>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7" name="Line 72"/>
          <p:cNvSpPr>
            <a:spLocks noChangeShapeType="1"/>
          </p:cNvSpPr>
          <p:nvPr/>
        </p:nvSpPr>
        <p:spPr bwMode="auto">
          <a:xfrm>
            <a:off x="5380038" y="2663825"/>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8" name="Line 73"/>
          <p:cNvSpPr>
            <a:spLocks noChangeShapeType="1"/>
          </p:cNvSpPr>
          <p:nvPr/>
        </p:nvSpPr>
        <p:spPr bwMode="auto">
          <a:xfrm>
            <a:off x="5500688" y="2693988"/>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69" name="Line 74"/>
          <p:cNvSpPr>
            <a:spLocks noChangeShapeType="1"/>
          </p:cNvSpPr>
          <p:nvPr/>
        </p:nvSpPr>
        <p:spPr bwMode="auto">
          <a:xfrm>
            <a:off x="5621338" y="2725738"/>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0" name="Line 75"/>
          <p:cNvSpPr>
            <a:spLocks noChangeShapeType="1"/>
          </p:cNvSpPr>
          <p:nvPr/>
        </p:nvSpPr>
        <p:spPr bwMode="auto">
          <a:xfrm>
            <a:off x="5741988" y="2755900"/>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1" name="Line 76"/>
          <p:cNvSpPr>
            <a:spLocks noChangeShapeType="1"/>
          </p:cNvSpPr>
          <p:nvPr/>
        </p:nvSpPr>
        <p:spPr bwMode="auto">
          <a:xfrm>
            <a:off x="5862638" y="2787650"/>
            <a:ext cx="73025" cy="17463"/>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2" name="Line 77"/>
          <p:cNvSpPr>
            <a:spLocks noChangeShapeType="1"/>
          </p:cNvSpPr>
          <p:nvPr/>
        </p:nvSpPr>
        <p:spPr bwMode="auto">
          <a:xfrm>
            <a:off x="5983288" y="2817813"/>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3" name="Line 78"/>
          <p:cNvSpPr>
            <a:spLocks noChangeShapeType="1"/>
          </p:cNvSpPr>
          <p:nvPr/>
        </p:nvSpPr>
        <p:spPr bwMode="auto">
          <a:xfrm>
            <a:off x="6103938" y="2849563"/>
            <a:ext cx="73025" cy="17462"/>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4" name="Line 79"/>
          <p:cNvSpPr>
            <a:spLocks noChangeShapeType="1"/>
          </p:cNvSpPr>
          <p:nvPr/>
        </p:nvSpPr>
        <p:spPr bwMode="auto">
          <a:xfrm>
            <a:off x="6224588" y="2879725"/>
            <a:ext cx="71437"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5" name="Line 80"/>
          <p:cNvSpPr>
            <a:spLocks noChangeShapeType="1"/>
          </p:cNvSpPr>
          <p:nvPr/>
        </p:nvSpPr>
        <p:spPr bwMode="auto">
          <a:xfrm>
            <a:off x="6345238" y="2911475"/>
            <a:ext cx="71437" cy="17463"/>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6" name="Line 81"/>
          <p:cNvSpPr>
            <a:spLocks noChangeShapeType="1"/>
          </p:cNvSpPr>
          <p:nvPr/>
        </p:nvSpPr>
        <p:spPr bwMode="auto">
          <a:xfrm>
            <a:off x="6465888" y="2941638"/>
            <a:ext cx="71437" cy="17462"/>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7" name="Line 82"/>
          <p:cNvSpPr>
            <a:spLocks noChangeShapeType="1"/>
          </p:cNvSpPr>
          <p:nvPr/>
        </p:nvSpPr>
        <p:spPr bwMode="auto">
          <a:xfrm>
            <a:off x="6586538" y="2973388"/>
            <a:ext cx="71437" cy="17462"/>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8" name="Line 83"/>
          <p:cNvSpPr>
            <a:spLocks noChangeShapeType="1"/>
          </p:cNvSpPr>
          <p:nvPr/>
        </p:nvSpPr>
        <p:spPr bwMode="auto">
          <a:xfrm>
            <a:off x="6707188" y="3003550"/>
            <a:ext cx="71437" cy="17463"/>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79" name="Line 84"/>
          <p:cNvSpPr>
            <a:spLocks noChangeShapeType="1"/>
          </p:cNvSpPr>
          <p:nvPr/>
        </p:nvSpPr>
        <p:spPr bwMode="auto">
          <a:xfrm>
            <a:off x="6827838" y="3033713"/>
            <a:ext cx="71437"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0" name="Line 85"/>
          <p:cNvSpPr>
            <a:spLocks noChangeShapeType="1"/>
          </p:cNvSpPr>
          <p:nvPr/>
        </p:nvSpPr>
        <p:spPr bwMode="auto">
          <a:xfrm>
            <a:off x="6946900" y="3065463"/>
            <a:ext cx="73025" cy="17462"/>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1" name="Line 86"/>
          <p:cNvSpPr>
            <a:spLocks noChangeShapeType="1"/>
          </p:cNvSpPr>
          <p:nvPr/>
        </p:nvSpPr>
        <p:spPr bwMode="auto">
          <a:xfrm>
            <a:off x="7067550" y="3095625"/>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2" name="Line 87"/>
          <p:cNvSpPr>
            <a:spLocks noChangeShapeType="1"/>
          </p:cNvSpPr>
          <p:nvPr/>
        </p:nvSpPr>
        <p:spPr bwMode="auto">
          <a:xfrm>
            <a:off x="7188200" y="3125788"/>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3" name="Line 88"/>
          <p:cNvSpPr>
            <a:spLocks noChangeShapeType="1"/>
          </p:cNvSpPr>
          <p:nvPr/>
        </p:nvSpPr>
        <p:spPr bwMode="auto">
          <a:xfrm>
            <a:off x="7308850" y="3157538"/>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4" name="Line 89"/>
          <p:cNvSpPr>
            <a:spLocks noChangeShapeType="1"/>
          </p:cNvSpPr>
          <p:nvPr/>
        </p:nvSpPr>
        <p:spPr bwMode="auto">
          <a:xfrm>
            <a:off x="7429500" y="3187700"/>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5" name="Line 90"/>
          <p:cNvSpPr>
            <a:spLocks noChangeShapeType="1"/>
          </p:cNvSpPr>
          <p:nvPr/>
        </p:nvSpPr>
        <p:spPr bwMode="auto">
          <a:xfrm>
            <a:off x="7550150" y="3219450"/>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6" name="Line 91"/>
          <p:cNvSpPr>
            <a:spLocks noChangeShapeType="1"/>
          </p:cNvSpPr>
          <p:nvPr/>
        </p:nvSpPr>
        <p:spPr bwMode="auto">
          <a:xfrm>
            <a:off x="7670800" y="3249613"/>
            <a:ext cx="73025" cy="19050"/>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7" name="Line 92"/>
          <p:cNvSpPr>
            <a:spLocks noChangeShapeType="1"/>
          </p:cNvSpPr>
          <p:nvPr/>
        </p:nvSpPr>
        <p:spPr bwMode="auto">
          <a:xfrm>
            <a:off x="7791450" y="3281363"/>
            <a:ext cx="71438" cy="17462"/>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8" name="Line 93"/>
          <p:cNvSpPr>
            <a:spLocks noChangeShapeType="1"/>
          </p:cNvSpPr>
          <p:nvPr/>
        </p:nvSpPr>
        <p:spPr bwMode="auto">
          <a:xfrm>
            <a:off x="7912100" y="3311525"/>
            <a:ext cx="39688" cy="9525"/>
          </a:xfrm>
          <a:prstGeom prst="line">
            <a:avLst/>
          </a:prstGeom>
          <a:noFill/>
          <a:ln w="23813">
            <a:solidFill>
              <a:srgbClr val="F2CE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89" name="Line 94"/>
          <p:cNvSpPr>
            <a:spLocks noChangeShapeType="1"/>
          </p:cNvSpPr>
          <p:nvPr/>
        </p:nvSpPr>
        <p:spPr bwMode="auto">
          <a:xfrm>
            <a:off x="3933825" y="22939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0" name="Line 95"/>
          <p:cNvSpPr>
            <a:spLocks noChangeShapeType="1"/>
          </p:cNvSpPr>
          <p:nvPr/>
        </p:nvSpPr>
        <p:spPr bwMode="auto">
          <a:xfrm>
            <a:off x="3976688" y="2414588"/>
            <a:ext cx="23812"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1" name="Line 96"/>
          <p:cNvSpPr>
            <a:spLocks noChangeShapeType="1"/>
          </p:cNvSpPr>
          <p:nvPr/>
        </p:nvSpPr>
        <p:spPr bwMode="auto">
          <a:xfrm>
            <a:off x="4017963" y="25352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2" name="Line 97"/>
          <p:cNvSpPr>
            <a:spLocks noChangeShapeType="1"/>
          </p:cNvSpPr>
          <p:nvPr/>
        </p:nvSpPr>
        <p:spPr bwMode="auto">
          <a:xfrm>
            <a:off x="4060825" y="2655888"/>
            <a:ext cx="23813"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3" name="Line 98"/>
          <p:cNvSpPr>
            <a:spLocks noChangeShapeType="1"/>
          </p:cNvSpPr>
          <p:nvPr/>
        </p:nvSpPr>
        <p:spPr bwMode="auto">
          <a:xfrm>
            <a:off x="4102100" y="27765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4" name="Line 99"/>
          <p:cNvSpPr>
            <a:spLocks noChangeShapeType="1"/>
          </p:cNvSpPr>
          <p:nvPr/>
        </p:nvSpPr>
        <p:spPr bwMode="auto">
          <a:xfrm>
            <a:off x="4144963" y="289718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5" name="Line 100"/>
          <p:cNvSpPr>
            <a:spLocks noChangeShapeType="1"/>
          </p:cNvSpPr>
          <p:nvPr/>
        </p:nvSpPr>
        <p:spPr bwMode="auto">
          <a:xfrm>
            <a:off x="4186238" y="30178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6" name="Line 101"/>
          <p:cNvSpPr>
            <a:spLocks noChangeShapeType="1"/>
          </p:cNvSpPr>
          <p:nvPr/>
        </p:nvSpPr>
        <p:spPr bwMode="auto">
          <a:xfrm>
            <a:off x="4229100" y="3138488"/>
            <a:ext cx="25400"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7" name="Line 102"/>
          <p:cNvSpPr>
            <a:spLocks noChangeShapeType="1"/>
          </p:cNvSpPr>
          <p:nvPr/>
        </p:nvSpPr>
        <p:spPr bwMode="auto">
          <a:xfrm>
            <a:off x="4270375" y="3259138"/>
            <a:ext cx="26988"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8" name="Line 103"/>
          <p:cNvSpPr>
            <a:spLocks noChangeShapeType="1"/>
          </p:cNvSpPr>
          <p:nvPr/>
        </p:nvSpPr>
        <p:spPr bwMode="auto">
          <a:xfrm>
            <a:off x="4313238" y="3379788"/>
            <a:ext cx="25400"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399" name="Line 104"/>
          <p:cNvSpPr>
            <a:spLocks noChangeShapeType="1"/>
          </p:cNvSpPr>
          <p:nvPr/>
        </p:nvSpPr>
        <p:spPr bwMode="auto">
          <a:xfrm>
            <a:off x="4356100" y="3500438"/>
            <a:ext cx="23813"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0" name="Line 105"/>
          <p:cNvSpPr>
            <a:spLocks noChangeShapeType="1"/>
          </p:cNvSpPr>
          <p:nvPr/>
        </p:nvSpPr>
        <p:spPr bwMode="auto">
          <a:xfrm>
            <a:off x="4397375" y="3621088"/>
            <a:ext cx="25400"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1" name="Line 106"/>
          <p:cNvSpPr>
            <a:spLocks noChangeShapeType="1"/>
          </p:cNvSpPr>
          <p:nvPr/>
        </p:nvSpPr>
        <p:spPr bwMode="auto">
          <a:xfrm>
            <a:off x="4440238" y="3741738"/>
            <a:ext cx="23812"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2" name="Line 107"/>
          <p:cNvSpPr>
            <a:spLocks noChangeShapeType="1"/>
          </p:cNvSpPr>
          <p:nvPr/>
        </p:nvSpPr>
        <p:spPr bwMode="auto">
          <a:xfrm>
            <a:off x="4481513" y="3862388"/>
            <a:ext cx="25400"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3" name="Line 108"/>
          <p:cNvSpPr>
            <a:spLocks noChangeShapeType="1"/>
          </p:cNvSpPr>
          <p:nvPr/>
        </p:nvSpPr>
        <p:spPr bwMode="auto">
          <a:xfrm>
            <a:off x="4524375" y="3983038"/>
            <a:ext cx="23813"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4" name="Line 109"/>
          <p:cNvSpPr>
            <a:spLocks noChangeShapeType="1"/>
          </p:cNvSpPr>
          <p:nvPr/>
        </p:nvSpPr>
        <p:spPr bwMode="auto">
          <a:xfrm>
            <a:off x="4565650" y="4103688"/>
            <a:ext cx="25400" cy="71437"/>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5" name="Line 110"/>
          <p:cNvSpPr>
            <a:spLocks noChangeShapeType="1"/>
          </p:cNvSpPr>
          <p:nvPr/>
        </p:nvSpPr>
        <p:spPr bwMode="auto">
          <a:xfrm>
            <a:off x="4608513" y="4222750"/>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6" name="Line 111"/>
          <p:cNvSpPr>
            <a:spLocks noChangeShapeType="1"/>
          </p:cNvSpPr>
          <p:nvPr/>
        </p:nvSpPr>
        <p:spPr bwMode="auto">
          <a:xfrm>
            <a:off x="4649788" y="4343400"/>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7" name="Line 112"/>
          <p:cNvSpPr>
            <a:spLocks noChangeShapeType="1"/>
          </p:cNvSpPr>
          <p:nvPr/>
        </p:nvSpPr>
        <p:spPr bwMode="auto">
          <a:xfrm>
            <a:off x="4692650" y="4464050"/>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8" name="Line 113"/>
          <p:cNvSpPr>
            <a:spLocks noChangeShapeType="1"/>
          </p:cNvSpPr>
          <p:nvPr/>
        </p:nvSpPr>
        <p:spPr bwMode="auto">
          <a:xfrm>
            <a:off x="4733925" y="4584700"/>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09" name="Line 114"/>
          <p:cNvSpPr>
            <a:spLocks noChangeShapeType="1"/>
          </p:cNvSpPr>
          <p:nvPr/>
        </p:nvSpPr>
        <p:spPr bwMode="auto">
          <a:xfrm>
            <a:off x="4776788" y="4705350"/>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0" name="Line 115"/>
          <p:cNvSpPr>
            <a:spLocks noChangeShapeType="1"/>
          </p:cNvSpPr>
          <p:nvPr/>
        </p:nvSpPr>
        <p:spPr bwMode="auto">
          <a:xfrm>
            <a:off x="3933825" y="22939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1" name="Line 116"/>
          <p:cNvSpPr>
            <a:spLocks noChangeShapeType="1"/>
          </p:cNvSpPr>
          <p:nvPr/>
        </p:nvSpPr>
        <p:spPr bwMode="auto">
          <a:xfrm>
            <a:off x="3976688" y="2414588"/>
            <a:ext cx="23812"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2" name="Line 117"/>
          <p:cNvSpPr>
            <a:spLocks noChangeShapeType="1"/>
          </p:cNvSpPr>
          <p:nvPr/>
        </p:nvSpPr>
        <p:spPr bwMode="auto">
          <a:xfrm>
            <a:off x="4017963" y="25352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3" name="Line 118"/>
          <p:cNvSpPr>
            <a:spLocks noChangeShapeType="1"/>
          </p:cNvSpPr>
          <p:nvPr/>
        </p:nvSpPr>
        <p:spPr bwMode="auto">
          <a:xfrm>
            <a:off x="4060825" y="2655888"/>
            <a:ext cx="23813"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4" name="Line 119"/>
          <p:cNvSpPr>
            <a:spLocks noChangeShapeType="1"/>
          </p:cNvSpPr>
          <p:nvPr/>
        </p:nvSpPr>
        <p:spPr bwMode="auto">
          <a:xfrm>
            <a:off x="4102100" y="277653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5" name="Line 120"/>
          <p:cNvSpPr>
            <a:spLocks noChangeShapeType="1"/>
          </p:cNvSpPr>
          <p:nvPr/>
        </p:nvSpPr>
        <p:spPr bwMode="auto">
          <a:xfrm>
            <a:off x="4144963" y="2897188"/>
            <a:ext cx="25400" cy="73025"/>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6" name="Line 121"/>
          <p:cNvSpPr>
            <a:spLocks noChangeShapeType="1"/>
          </p:cNvSpPr>
          <p:nvPr/>
        </p:nvSpPr>
        <p:spPr bwMode="auto">
          <a:xfrm>
            <a:off x="4186238" y="3017838"/>
            <a:ext cx="12700" cy="38100"/>
          </a:xfrm>
          <a:prstGeom prst="line">
            <a:avLst/>
          </a:prstGeom>
          <a:noFill/>
          <a:ln w="23813">
            <a:solidFill>
              <a:srgbClr val="80008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7" name="Line 122"/>
          <p:cNvSpPr>
            <a:spLocks noChangeShapeType="1"/>
          </p:cNvSpPr>
          <p:nvPr/>
        </p:nvSpPr>
        <p:spPr bwMode="auto">
          <a:xfrm>
            <a:off x="3933825" y="2293938"/>
            <a:ext cx="166688" cy="2528887"/>
          </a:xfrm>
          <a:prstGeom prst="line">
            <a:avLst/>
          </a:prstGeom>
          <a:noFill/>
          <a:ln w="23813">
            <a:solidFill>
              <a:srgbClr val="00FFFF"/>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8" name="Line 123"/>
          <p:cNvSpPr>
            <a:spLocks noChangeShapeType="1"/>
          </p:cNvSpPr>
          <p:nvPr/>
        </p:nvSpPr>
        <p:spPr bwMode="auto">
          <a:xfrm>
            <a:off x="3933825" y="2293938"/>
            <a:ext cx="4017963" cy="1658937"/>
          </a:xfrm>
          <a:prstGeom prst="line">
            <a:avLst/>
          </a:prstGeom>
          <a:noFill/>
          <a:ln w="15875">
            <a:solidFill>
              <a:srgbClr val="FFDF00"/>
            </a:solid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alpha val="43137"/>
                  </a:srgbClr>
                </a:outerShdw>
              </a:effectLst>
              <a:latin typeface="Helvetica" charset="0"/>
            </a:endParaRPr>
          </a:p>
        </p:txBody>
      </p:sp>
      <p:sp>
        <p:nvSpPr>
          <p:cNvPr id="55419" name="Rectangle 124"/>
          <p:cNvSpPr>
            <a:spLocks noChangeArrowheads="1"/>
          </p:cNvSpPr>
          <p:nvPr/>
        </p:nvSpPr>
        <p:spPr bwMode="auto">
          <a:xfrm rot="-5400000">
            <a:off x="1843882" y="3285331"/>
            <a:ext cx="2133600" cy="338137"/>
          </a:xfrm>
          <a:prstGeom prst="rect">
            <a:avLst/>
          </a:prstGeom>
          <a:noFill/>
          <a:ln w="9525">
            <a:noFill/>
            <a:miter lim="800000"/>
            <a:headEnd/>
            <a:tailEnd/>
          </a:ln>
        </p:spPr>
        <p:txBody>
          <a:bodyPr lIns="0" tIns="0" rIns="0" bIns="0">
            <a:spAutoFit/>
          </a:bodyPr>
          <a:lstStyle/>
          <a:p>
            <a:pPr fontAlgn="base">
              <a:spcBef>
                <a:spcPct val="50000"/>
              </a:spcBef>
              <a:spcAft>
                <a:spcPct val="0"/>
              </a:spcAft>
              <a:defRPr/>
            </a:pPr>
            <a:r>
              <a:rPr lang="en-US" sz="2200">
                <a:solidFill>
                  <a:srgbClr val="FFFFFF"/>
                </a:solidFill>
                <a:effectLst>
                  <a:outerShdw blurRad="38100" dist="38100" dir="2700000" algn="tl">
                    <a:srgbClr val="000000"/>
                  </a:outerShdw>
                </a:effectLst>
                <a:latin typeface="Helvetica" charset="0"/>
              </a:rPr>
              <a:t>% Initial Value</a:t>
            </a:r>
          </a:p>
        </p:txBody>
      </p:sp>
    </p:spTree>
    <p:extLst>
      <p:ext uri="{BB962C8B-B14F-4D97-AF65-F5344CB8AC3E}">
        <p14:creationId xmlns:p14="http://schemas.microsoft.com/office/powerpoint/2010/main" val="1340955597"/>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304800" y="381000"/>
            <a:ext cx="8610600" cy="685800"/>
          </a:xfrm>
        </p:spPr>
        <p:txBody>
          <a:bodyPr/>
          <a:lstStyle/>
          <a:p>
            <a:pPr eaLnBrk="1" hangingPunct="1"/>
            <a:r>
              <a:rPr lang="en-US" sz="4000" smtClean="0"/>
              <a:t>Use of IV Iron Products</a:t>
            </a:r>
          </a:p>
        </p:txBody>
      </p:sp>
      <p:sp>
        <p:nvSpPr>
          <p:cNvPr id="54276" name="Text Box 5"/>
          <p:cNvSpPr txBox="1">
            <a:spLocks noChangeArrowheads="1"/>
          </p:cNvSpPr>
          <p:nvPr/>
        </p:nvSpPr>
        <p:spPr bwMode="auto">
          <a:xfrm>
            <a:off x="228600" y="6400800"/>
            <a:ext cx="6316663" cy="461963"/>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200" dirty="0">
                <a:solidFill>
                  <a:srgbClr val="FFFF00"/>
                </a:solidFill>
                <a:effectLst>
                  <a:outerShdw blurRad="38100" dist="38100" dir="2700000" algn="tl">
                    <a:srgbClr val="000000"/>
                  </a:outerShdw>
                </a:effectLst>
                <a:latin typeface="Helvetica" charset="0"/>
              </a:rPr>
              <a:t>Notes:   Ferric gluconate approved February 1999, iron sucrose approved November 2000</a:t>
            </a:r>
            <a:br>
              <a:rPr lang="en-US" sz="1200" dirty="0">
                <a:solidFill>
                  <a:srgbClr val="FFFF00"/>
                </a:solidFill>
                <a:effectLst>
                  <a:outerShdw blurRad="38100" dist="38100" dir="2700000" algn="tl">
                    <a:srgbClr val="000000"/>
                  </a:outerShdw>
                </a:effectLst>
                <a:latin typeface="Helvetica" charset="0"/>
              </a:rPr>
            </a:br>
            <a:r>
              <a:rPr lang="en-US" sz="1200" dirty="0">
                <a:solidFill>
                  <a:srgbClr val="FFFF00"/>
                </a:solidFill>
                <a:effectLst>
                  <a:outerShdw blurRad="38100" dist="38100" dir="2700000" algn="tl">
                    <a:srgbClr val="000000"/>
                  </a:outerShdw>
                </a:effectLst>
                <a:latin typeface="Helvetica" charset="0"/>
              </a:rPr>
              <a:t>Source:  IMS Health National Sales Perspectives 1999-2008	</a:t>
            </a:r>
          </a:p>
        </p:txBody>
      </p:sp>
      <p:sp>
        <p:nvSpPr>
          <p:cNvPr id="54277" name="Text Box 6"/>
          <p:cNvSpPr txBox="1">
            <a:spLocks noChangeArrowheads="1"/>
          </p:cNvSpPr>
          <p:nvPr/>
        </p:nvSpPr>
        <p:spPr bwMode="auto">
          <a:xfrm>
            <a:off x="381000" y="0"/>
            <a:ext cx="184150" cy="215900"/>
          </a:xfrm>
          <a:prstGeom prst="rect">
            <a:avLst/>
          </a:prstGeom>
          <a:noFill/>
          <a:ln w="9525">
            <a:noFill/>
            <a:miter lim="800000"/>
            <a:headEnd/>
            <a:tailEnd/>
          </a:ln>
        </p:spPr>
        <p:txBody>
          <a:bodyPr wrap="none">
            <a:spAutoFit/>
          </a:bodyPr>
          <a:lstStyle/>
          <a:p>
            <a:pPr fontAlgn="base">
              <a:spcBef>
                <a:spcPct val="50000"/>
              </a:spcBef>
              <a:spcAft>
                <a:spcPct val="0"/>
              </a:spcAft>
              <a:defRPr/>
            </a:pPr>
            <a:endParaRPr lang="en-US" sz="800">
              <a:solidFill>
                <a:srgbClr val="000000"/>
              </a:solidFill>
              <a:effectLst>
                <a:outerShdw blurRad="38100" dist="38100" dir="2700000" algn="tl">
                  <a:srgbClr val="000000"/>
                </a:outerShdw>
              </a:effectLst>
              <a:latin typeface="Times New Roman" charset="0"/>
            </a:endParaRPr>
          </a:p>
        </p:txBody>
      </p:sp>
      <p:graphicFrame>
        <p:nvGraphicFramePr>
          <p:cNvPr id="1026" name="Object 2"/>
          <p:cNvGraphicFramePr>
            <a:graphicFrameLocks noGrp="1" noChangeAspect="1"/>
          </p:cNvGraphicFramePr>
          <p:nvPr>
            <p:ph idx="1"/>
          </p:nvPr>
        </p:nvGraphicFramePr>
        <p:xfrm>
          <a:off x="1600200" y="1635125"/>
          <a:ext cx="7153275" cy="4244975"/>
        </p:xfrm>
        <a:graphic>
          <a:graphicData uri="http://schemas.openxmlformats.org/presentationml/2006/ole">
            <mc:AlternateContent xmlns:mc="http://schemas.openxmlformats.org/markup-compatibility/2006">
              <mc:Choice xmlns:v="urn:schemas-microsoft-com:vml" Requires="v">
                <p:oleObj spid="_x0000_s1028" name="Chart" r:id="rId4" imgW="8019943" imgH="4762438" progId="MSGraph.Chart.8">
                  <p:embed followColorScheme="full"/>
                </p:oleObj>
              </mc:Choice>
              <mc:Fallback>
                <p:oleObj name="Chart" r:id="rId4" imgW="8019943" imgH="4762438" progId="MSGraph.Chart.8">
                  <p:embed followColorScheme="full"/>
                  <p:pic>
                    <p:nvPicPr>
                      <p:cNvPr id="0" name=""/>
                      <p:cNvPicPr>
                        <a:picLocks noChangeAspect="1" noChangeArrowheads="1"/>
                      </p:cNvPicPr>
                      <p:nvPr/>
                    </p:nvPicPr>
                    <p:blipFill>
                      <a:blip r:embed="rId5"/>
                      <a:srcRect/>
                      <a:stretch>
                        <a:fillRect/>
                      </a:stretch>
                    </p:blipFill>
                    <p:spPr bwMode="auto">
                      <a:xfrm>
                        <a:off x="1600200" y="1635125"/>
                        <a:ext cx="7153275" cy="424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4278" name="Text Box 8"/>
          <p:cNvSpPr txBox="1">
            <a:spLocks noChangeArrowheads="1"/>
          </p:cNvSpPr>
          <p:nvPr/>
        </p:nvSpPr>
        <p:spPr bwMode="auto">
          <a:xfrm>
            <a:off x="801688" y="3124200"/>
            <a:ext cx="527050" cy="461963"/>
          </a:xfrm>
          <a:prstGeom prst="rect">
            <a:avLst/>
          </a:prstGeom>
          <a:noFill/>
          <a:ln w="9525">
            <a:noFill/>
            <a:miter lim="800000"/>
            <a:headEnd/>
            <a:tailEnd/>
          </a:ln>
        </p:spPr>
        <p:txBody>
          <a:bodyPr wrap="none">
            <a:spAutoFit/>
          </a:bodyPr>
          <a:lstStyle/>
          <a:p>
            <a:pPr algn="ctr" fontAlgn="base">
              <a:spcBef>
                <a:spcPct val="50000"/>
              </a:spcBef>
              <a:spcAft>
                <a:spcPct val="0"/>
              </a:spcAft>
              <a:defRPr/>
            </a:pPr>
            <a:r>
              <a:rPr lang="en-US" sz="800">
                <a:solidFill>
                  <a:srgbClr val="FFFF00"/>
                </a:solidFill>
                <a:effectLst>
                  <a:outerShdw blurRad="38100" dist="38100" dir="2700000" algn="tl">
                    <a:srgbClr val="000000"/>
                  </a:outerShdw>
                </a:effectLst>
                <a:latin typeface="Helvetica" charset="0"/>
              </a:rPr>
              <a:t>Millions</a:t>
            </a:r>
            <a:br>
              <a:rPr lang="en-US" sz="800">
                <a:solidFill>
                  <a:srgbClr val="FFFF00"/>
                </a:solidFill>
                <a:effectLst>
                  <a:outerShdw blurRad="38100" dist="38100" dir="2700000" algn="tl">
                    <a:srgbClr val="000000"/>
                  </a:outerShdw>
                </a:effectLst>
                <a:latin typeface="Helvetica" charset="0"/>
              </a:rPr>
            </a:br>
            <a:r>
              <a:rPr lang="en-US" sz="800">
                <a:solidFill>
                  <a:srgbClr val="FFFF00"/>
                </a:solidFill>
                <a:effectLst>
                  <a:outerShdw blurRad="38100" dist="38100" dir="2700000" algn="tl">
                    <a:srgbClr val="000000"/>
                  </a:outerShdw>
                </a:effectLst>
                <a:latin typeface="Helvetica" charset="0"/>
              </a:rPr>
              <a:t>of</a:t>
            </a:r>
            <a:br>
              <a:rPr lang="en-US" sz="800">
                <a:solidFill>
                  <a:srgbClr val="FFFF00"/>
                </a:solidFill>
                <a:effectLst>
                  <a:outerShdw blurRad="38100" dist="38100" dir="2700000" algn="tl">
                    <a:srgbClr val="000000"/>
                  </a:outerShdw>
                </a:effectLst>
                <a:latin typeface="Helvetica" charset="0"/>
              </a:rPr>
            </a:br>
            <a:r>
              <a:rPr lang="en-US" sz="800">
                <a:solidFill>
                  <a:srgbClr val="FFFF00"/>
                </a:solidFill>
                <a:effectLst>
                  <a:outerShdw blurRad="38100" dist="38100" dir="2700000" algn="tl">
                    <a:srgbClr val="000000"/>
                  </a:outerShdw>
                </a:effectLst>
                <a:latin typeface="Helvetica" charset="0"/>
              </a:rPr>
              <a:t>Units</a:t>
            </a:r>
          </a:p>
        </p:txBody>
      </p:sp>
    </p:spTree>
    <p:extLst>
      <p:ext uri="{BB962C8B-B14F-4D97-AF65-F5344CB8AC3E}">
        <p14:creationId xmlns:p14="http://schemas.microsoft.com/office/powerpoint/2010/main" val="548603743"/>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2" name="Group 2"/>
          <p:cNvGrpSpPr>
            <a:grpSpLocks/>
          </p:cNvGrpSpPr>
          <p:nvPr/>
        </p:nvGrpSpPr>
        <p:grpSpPr bwMode="auto">
          <a:xfrm>
            <a:off x="1638300" y="1609725"/>
            <a:ext cx="593725" cy="3419475"/>
            <a:chOff x="1094" y="602"/>
            <a:chExt cx="393" cy="2010"/>
          </a:xfrm>
        </p:grpSpPr>
        <p:sp>
          <p:nvSpPr>
            <p:cNvPr id="66676" name="Rectangle 3"/>
            <p:cNvSpPr>
              <a:spLocks noChangeArrowheads="1"/>
            </p:cNvSpPr>
            <p:nvPr/>
          </p:nvSpPr>
          <p:spPr bwMode="auto">
            <a:xfrm>
              <a:off x="1094" y="2411"/>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0</a:t>
              </a:r>
            </a:p>
          </p:txBody>
        </p:sp>
        <p:sp>
          <p:nvSpPr>
            <p:cNvPr id="66677" name="Rectangle 4"/>
            <p:cNvSpPr>
              <a:spLocks noChangeArrowheads="1"/>
            </p:cNvSpPr>
            <p:nvPr/>
          </p:nvSpPr>
          <p:spPr bwMode="auto">
            <a:xfrm>
              <a:off x="1094" y="2145"/>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2.0</a:t>
              </a:r>
            </a:p>
          </p:txBody>
        </p:sp>
        <p:sp>
          <p:nvSpPr>
            <p:cNvPr id="66678" name="Rectangle 5"/>
            <p:cNvSpPr>
              <a:spLocks noChangeArrowheads="1"/>
            </p:cNvSpPr>
            <p:nvPr/>
          </p:nvSpPr>
          <p:spPr bwMode="auto">
            <a:xfrm>
              <a:off x="1094" y="1879"/>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4.0</a:t>
              </a:r>
            </a:p>
          </p:txBody>
        </p:sp>
        <p:sp>
          <p:nvSpPr>
            <p:cNvPr id="66679" name="Rectangle 6"/>
            <p:cNvSpPr>
              <a:spLocks noChangeArrowheads="1"/>
            </p:cNvSpPr>
            <p:nvPr/>
          </p:nvSpPr>
          <p:spPr bwMode="auto">
            <a:xfrm>
              <a:off x="1094" y="1613"/>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6.0</a:t>
              </a:r>
            </a:p>
          </p:txBody>
        </p:sp>
        <p:sp>
          <p:nvSpPr>
            <p:cNvPr id="66680" name="Rectangle 7"/>
            <p:cNvSpPr>
              <a:spLocks noChangeArrowheads="1"/>
            </p:cNvSpPr>
            <p:nvPr/>
          </p:nvSpPr>
          <p:spPr bwMode="auto">
            <a:xfrm>
              <a:off x="1094" y="1400"/>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15</a:t>
              </a:r>
            </a:p>
          </p:txBody>
        </p:sp>
        <p:sp>
          <p:nvSpPr>
            <p:cNvPr id="66681" name="Rectangle 8"/>
            <p:cNvSpPr>
              <a:spLocks noChangeArrowheads="1"/>
            </p:cNvSpPr>
            <p:nvPr/>
          </p:nvSpPr>
          <p:spPr bwMode="auto">
            <a:xfrm>
              <a:off x="1094" y="1134"/>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25</a:t>
              </a:r>
            </a:p>
          </p:txBody>
        </p:sp>
        <p:sp>
          <p:nvSpPr>
            <p:cNvPr id="66682" name="Rectangle 9"/>
            <p:cNvSpPr>
              <a:spLocks noChangeArrowheads="1"/>
            </p:cNvSpPr>
            <p:nvPr/>
          </p:nvSpPr>
          <p:spPr bwMode="auto">
            <a:xfrm>
              <a:off x="1094" y="868"/>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35</a:t>
              </a:r>
            </a:p>
          </p:txBody>
        </p:sp>
        <p:sp>
          <p:nvSpPr>
            <p:cNvPr id="66683" name="Rectangle 10"/>
            <p:cNvSpPr>
              <a:spLocks noChangeArrowheads="1"/>
            </p:cNvSpPr>
            <p:nvPr/>
          </p:nvSpPr>
          <p:spPr bwMode="auto">
            <a:xfrm>
              <a:off x="1094" y="602"/>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600" b="1">
                  <a:solidFill>
                    <a:srgbClr val="FFFFFF"/>
                  </a:solidFill>
                  <a:cs typeface="Arial" charset="0"/>
                </a:rPr>
                <a:t>45</a:t>
              </a:r>
            </a:p>
          </p:txBody>
        </p:sp>
      </p:grpSp>
      <p:grpSp>
        <p:nvGrpSpPr>
          <p:cNvPr id="66563" name="Group 11"/>
          <p:cNvGrpSpPr>
            <a:grpSpLocks/>
          </p:cNvGrpSpPr>
          <p:nvPr/>
        </p:nvGrpSpPr>
        <p:grpSpPr bwMode="auto">
          <a:xfrm>
            <a:off x="2492375" y="2197100"/>
            <a:ext cx="4429125" cy="969963"/>
            <a:chOff x="1559" y="907"/>
            <a:chExt cx="2930" cy="570"/>
          </a:xfrm>
        </p:grpSpPr>
        <p:sp>
          <p:nvSpPr>
            <p:cNvPr id="66643" name="Freeform 12"/>
            <p:cNvSpPr>
              <a:spLocks/>
            </p:cNvSpPr>
            <p:nvPr/>
          </p:nvSpPr>
          <p:spPr bwMode="auto">
            <a:xfrm rot="-5400000">
              <a:off x="2750" y="-257"/>
              <a:ext cx="525" cy="2907"/>
            </a:xfrm>
            <a:custGeom>
              <a:avLst/>
              <a:gdLst>
                <a:gd name="T0" fmla="*/ 543 w 486"/>
                <a:gd name="T1" fmla="*/ 0 h 2186"/>
                <a:gd name="T2" fmla="*/ 543 w 486"/>
                <a:gd name="T3" fmla="*/ 370753 h 2186"/>
                <a:gd name="T4" fmla="*/ 6 w 486"/>
                <a:gd name="T5" fmla="*/ 601037 h 2186"/>
                <a:gd name="T6" fmla="*/ 818 w 486"/>
                <a:gd name="T7" fmla="*/ 638294 h 2186"/>
                <a:gd name="T8" fmla="*/ 1150 w 486"/>
                <a:gd name="T9" fmla="*/ 695811 h 2186"/>
                <a:gd name="T10" fmla="*/ 1021 w 486"/>
                <a:gd name="T11" fmla="*/ 714921 h 2186"/>
                <a:gd name="T12" fmla="*/ 1031 w 486"/>
                <a:gd name="T13" fmla="*/ 770927 h 2186"/>
                <a:gd name="T14" fmla="*/ 503 w 486"/>
                <a:gd name="T15" fmla="*/ 827391 h 2186"/>
                <a:gd name="T16" fmla="*/ 242 w 486"/>
                <a:gd name="T17" fmla="*/ 881302 h 2186"/>
                <a:gd name="T18" fmla="*/ 232 w 486"/>
                <a:gd name="T19" fmla="*/ 936987 h 2186"/>
                <a:gd name="T20" fmla="*/ 470 w 486"/>
                <a:gd name="T21" fmla="*/ 965273 h 2186"/>
                <a:gd name="T22" fmla="*/ 556 w 486"/>
                <a:gd name="T23" fmla="*/ 980688 h 2186"/>
                <a:gd name="T24" fmla="*/ 0 w 486"/>
                <a:gd name="T25" fmla="*/ 1004692 h 2186"/>
                <a:gd name="T26" fmla="*/ 232 w 486"/>
                <a:gd name="T27" fmla="*/ 1032849 h 2186"/>
                <a:gd name="T28" fmla="*/ 192 w 486"/>
                <a:gd name="T29" fmla="*/ 1066672 h 2186"/>
                <a:gd name="T30" fmla="*/ 344 w 486"/>
                <a:gd name="T31" fmla="*/ 1117447 h 2186"/>
                <a:gd name="T32" fmla="*/ 165 w 486"/>
                <a:gd name="T33" fmla="*/ 1180476 h 2186"/>
                <a:gd name="T34" fmla="*/ 153 w 486"/>
                <a:gd name="T35" fmla="*/ 1228883 h 2186"/>
                <a:gd name="T36" fmla="*/ 232 w 486"/>
                <a:gd name="T37" fmla="*/ 1296534 h 2186"/>
                <a:gd name="T38" fmla="*/ 543 w 486"/>
                <a:gd name="T39" fmla="*/ 1347558 h 2186"/>
                <a:gd name="T40" fmla="*/ 925 w 486"/>
                <a:gd name="T41" fmla="*/ 1403780 h 2186"/>
                <a:gd name="T42" fmla="*/ 1069 w 486"/>
                <a:gd name="T43" fmla="*/ 1486010 h 2186"/>
                <a:gd name="T44" fmla="*/ 1069 w 486"/>
                <a:gd name="T45" fmla="*/ 1517446 h 2186"/>
                <a:gd name="T46" fmla="*/ 1109 w 486"/>
                <a:gd name="T47" fmla="*/ 1588509 h 2186"/>
                <a:gd name="T48" fmla="*/ 1342 w 486"/>
                <a:gd name="T49" fmla="*/ 1625923 h 2186"/>
                <a:gd name="T50" fmla="*/ 1759 w 486"/>
                <a:gd name="T51" fmla="*/ 1701627 h 2186"/>
                <a:gd name="T52" fmla="*/ 1391 w 486"/>
                <a:gd name="T53" fmla="*/ 1753455 h 2186"/>
                <a:gd name="T54" fmla="*/ 1715 w 486"/>
                <a:gd name="T55" fmla="*/ 1800104 h 2186"/>
                <a:gd name="T56" fmla="*/ 2264 w 486"/>
                <a:gd name="T57" fmla="*/ 1863890 h 2186"/>
                <a:gd name="T58" fmla="*/ 2499 w 486"/>
                <a:gd name="T59" fmla="*/ 1921395 h 2186"/>
                <a:gd name="T60" fmla="*/ 3019 w 486"/>
                <a:gd name="T61" fmla="*/ 1981971 h 2186"/>
                <a:gd name="T62" fmla="*/ 3095 w 486"/>
                <a:gd name="T63" fmla="*/ 2045307 h 218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86"/>
                <a:gd name="T97" fmla="*/ 0 h 2186"/>
                <a:gd name="T98" fmla="*/ 486 w 486"/>
                <a:gd name="T99" fmla="*/ 2186 h 218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86" h="2186">
                  <a:moveTo>
                    <a:pt x="84" y="0"/>
                  </a:moveTo>
                  <a:lnTo>
                    <a:pt x="84" y="396"/>
                  </a:lnTo>
                  <a:lnTo>
                    <a:pt x="6" y="642"/>
                  </a:lnTo>
                  <a:lnTo>
                    <a:pt x="130" y="682"/>
                  </a:lnTo>
                  <a:lnTo>
                    <a:pt x="180" y="744"/>
                  </a:lnTo>
                  <a:lnTo>
                    <a:pt x="160" y="764"/>
                  </a:lnTo>
                  <a:lnTo>
                    <a:pt x="162" y="824"/>
                  </a:lnTo>
                  <a:lnTo>
                    <a:pt x="78" y="884"/>
                  </a:lnTo>
                  <a:lnTo>
                    <a:pt x="38" y="942"/>
                  </a:lnTo>
                  <a:lnTo>
                    <a:pt x="36" y="1002"/>
                  </a:lnTo>
                  <a:lnTo>
                    <a:pt x="74" y="1032"/>
                  </a:lnTo>
                  <a:lnTo>
                    <a:pt x="88" y="1048"/>
                  </a:lnTo>
                  <a:lnTo>
                    <a:pt x="0" y="1074"/>
                  </a:lnTo>
                  <a:lnTo>
                    <a:pt x="36" y="1104"/>
                  </a:lnTo>
                  <a:lnTo>
                    <a:pt x="30" y="1140"/>
                  </a:lnTo>
                  <a:lnTo>
                    <a:pt x="54" y="1194"/>
                  </a:lnTo>
                  <a:lnTo>
                    <a:pt x="26" y="1262"/>
                  </a:lnTo>
                  <a:lnTo>
                    <a:pt x="24" y="1314"/>
                  </a:lnTo>
                  <a:lnTo>
                    <a:pt x="36" y="1386"/>
                  </a:lnTo>
                  <a:lnTo>
                    <a:pt x="84" y="1440"/>
                  </a:lnTo>
                  <a:lnTo>
                    <a:pt x="144" y="1500"/>
                  </a:lnTo>
                  <a:lnTo>
                    <a:pt x="168" y="1588"/>
                  </a:lnTo>
                  <a:lnTo>
                    <a:pt x="168" y="1622"/>
                  </a:lnTo>
                  <a:lnTo>
                    <a:pt x="174" y="1698"/>
                  </a:lnTo>
                  <a:lnTo>
                    <a:pt x="210" y="1738"/>
                  </a:lnTo>
                  <a:lnTo>
                    <a:pt x="276" y="1818"/>
                  </a:lnTo>
                  <a:lnTo>
                    <a:pt x="218" y="1874"/>
                  </a:lnTo>
                  <a:lnTo>
                    <a:pt x="270" y="1924"/>
                  </a:lnTo>
                  <a:lnTo>
                    <a:pt x="354" y="1992"/>
                  </a:lnTo>
                  <a:lnTo>
                    <a:pt x="392" y="2054"/>
                  </a:lnTo>
                  <a:lnTo>
                    <a:pt x="474" y="2118"/>
                  </a:lnTo>
                  <a:lnTo>
                    <a:pt x="486" y="2186"/>
                  </a:lnTo>
                </a:path>
              </a:pathLst>
            </a:cu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grpSp>
          <p:nvGrpSpPr>
            <p:cNvPr id="66644" name="Group 13"/>
            <p:cNvGrpSpPr>
              <a:grpSpLocks/>
            </p:cNvGrpSpPr>
            <p:nvPr/>
          </p:nvGrpSpPr>
          <p:grpSpPr bwMode="auto">
            <a:xfrm>
              <a:off x="2065" y="907"/>
              <a:ext cx="2424" cy="570"/>
              <a:chOff x="2065" y="907"/>
              <a:chExt cx="2424" cy="570"/>
            </a:xfrm>
          </p:grpSpPr>
          <p:sp>
            <p:nvSpPr>
              <p:cNvPr id="66645" name="Oval 14"/>
              <p:cNvSpPr>
                <a:spLocks noChangeArrowheads="1"/>
              </p:cNvSpPr>
              <p:nvPr/>
            </p:nvSpPr>
            <p:spPr bwMode="auto">
              <a:xfrm>
                <a:off x="4025" y="119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46" name="Oval 15"/>
              <p:cNvSpPr>
                <a:spLocks noChangeArrowheads="1"/>
              </p:cNvSpPr>
              <p:nvPr/>
            </p:nvSpPr>
            <p:spPr bwMode="auto">
              <a:xfrm>
                <a:off x="3951" y="1139"/>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47" name="Oval 16"/>
              <p:cNvSpPr>
                <a:spLocks noChangeArrowheads="1"/>
              </p:cNvSpPr>
              <p:nvPr/>
            </p:nvSpPr>
            <p:spPr bwMode="auto">
              <a:xfrm>
                <a:off x="4095" y="1143"/>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48" name="Oval 17"/>
              <p:cNvSpPr>
                <a:spLocks noChangeArrowheads="1"/>
              </p:cNvSpPr>
              <p:nvPr/>
            </p:nvSpPr>
            <p:spPr bwMode="auto">
              <a:xfrm>
                <a:off x="4179" y="105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49" name="Oval 18"/>
              <p:cNvSpPr>
                <a:spLocks noChangeArrowheads="1"/>
              </p:cNvSpPr>
              <p:nvPr/>
            </p:nvSpPr>
            <p:spPr bwMode="auto">
              <a:xfrm>
                <a:off x="4267" y="100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0" name="Oval 19"/>
              <p:cNvSpPr>
                <a:spLocks noChangeArrowheads="1"/>
              </p:cNvSpPr>
              <p:nvPr/>
            </p:nvSpPr>
            <p:spPr bwMode="auto">
              <a:xfrm>
                <a:off x="4351" y="923"/>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1" name="Oval 20"/>
              <p:cNvSpPr>
                <a:spLocks noChangeArrowheads="1"/>
              </p:cNvSpPr>
              <p:nvPr/>
            </p:nvSpPr>
            <p:spPr bwMode="auto">
              <a:xfrm>
                <a:off x="4441" y="90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2" name="Oval 21"/>
              <p:cNvSpPr>
                <a:spLocks noChangeArrowheads="1"/>
              </p:cNvSpPr>
              <p:nvPr/>
            </p:nvSpPr>
            <p:spPr bwMode="auto">
              <a:xfrm>
                <a:off x="3843" y="1205"/>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3" name="Oval 22"/>
              <p:cNvSpPr>
                <a:spLocks noChangeArrowheads="1"/>
              </p:cNvSpPr>
              <p:nvPr/>
            </p:nvSpPr>
            <p:spPr bwMode="auto">
              <a:xfrm>
                <a:off x="3787" y="124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4" name="Oval 23"/>
              <p:cNvSpPr>
                <a:spLocks noChangeArrowheads="1"/>
              </p:cNvSpPr>
              <p:nvPr/>
            </p:nvSpPr>
            <p:spPr bwMode="auto">
              <a:xfrm>
                <a:off x="3689" y="125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5" name="Oval 24"/>
              <p:cNvSpPr>
                <a:spLocks noChangeArrowheads="1"/>
              </p:cNvSpPr>
              <p:nvPr/>
            </p:nvSpPr>
            <p:spPr bwMode="auto">
              <a:xfrm>
                <a:off x="3639" y="1255"/>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6" name="Oval 25"/>
              <p:cNvSpPr>
                <a:spLocks noChangeArrowheads="1"/>
              </p:cNvSpPr>
              <p:nvPr/>
            </p:nvSpPr>
            <p:spPr bwMode="auto">
              <a:xfrm>
                <a:off x="3529" y="127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7" name="Oval 26"/>
              <p:cNvSpPr>
                <a:spLocks noChangeArrowheads="1"/>
              </p:cNvSpPr>
              <p:nvPr/>
            </p:nvSpPr>
            <p:spPr bwMode="auto">
              <a:xfrm>
                <a:off x="3443" y="135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8" name="Oval 27"/>
              <p:cNvSpPr>
                <a:spLocks noChangeArrowheads="1"/>
              </p:cNvSpPr>
              <p:nvPr/>
            </p:nvSpPr>
            <p:spPr bwMode="auto">
              <a:xfrm>
                <a:off x="3367" y="139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59" name="Oval 28"/>
              <p:cNvSpPr>
                <a:spLocks noChangeArrowheads="1"/>
              </p:cNvSpPr>
              <p:nvPr/>
            </p:nvSpPr>
            <p:spPr bwMode="auto">
              <a:xfrm>
                <a:off x="3281" y="1403"/>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0" name="Oval 29"/>
              <p:cNvSpPr>
                <a:spLocks noChangeArrowheads="1"/>
              </p:cNvSpPr>
              <p:nvPr/>
            </p:nvSpPr>
            <p:spPr bwMode="auto">
              <a:xfrm>
                <a:off x="3209" y="140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1" name="Oval 30"/>
              <p:cNvSpPr>
                <a:spLocks noChangeArrowheads="1"/>
              </p:cNvSpPr>
              <p:nvPr/>
            </p:nvSpPr>
            <p:spPr bwMode="auto">
              <a:xfrm>
                <a:off x="3119" y="1377"/>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2" name="Oval 31"/>
              <p:cNvSpPr>
                <a:spLocks noChangeArrowheads="1"/>
              </p:cNvSpPr>
              <p:nvPr/>
            </p:nvSpPr>
            <p:spPr bwMode="auto">
              <a:xfrm>
                <a:off x="3047" y="140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3" name="Oval 32"/>
              <p:cNvSpPr>
                <a:spLocks noChangeArrowheads="1"/>
              </p:cNvSpPr>
              <p:nvPr/>
            </p:nvSpPr>
            <p:spPr bwMode="auto">
              <a:xfrm>
                <a:off x="2999" y="139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4" name="Oval 33"/>
              <p:cNvSpPr>
                <a:spLocks noChangeArrowheads="1"/>
              </p:cNvSpPr>
              <p:nvPr/>
            </p:nvSpPr>
            <p:spPr bwMode="auto">
              <a:xfrm>
                <a:off x="2963" y="1429"/>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5" name="Oval 34"/>
              <p:cNvSpPr>
                <a:spLocks noChangeArrowheads="1"/>
              </p:cNvSpPr>
              <p:nvPr/>
            </p:nvSpPr>
            <p:spPr bwMode="auto">
              <a:xfrm>
                <a:off x="2929" y="133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6" name="Oval 35"/>
              <p:cNvSpPr>
                <a:spLocks noChangeArrowheads="1"/>
              </p:cNvSpPr>
              <p:nvPr/>
            </p:nvSpPr>
            <p:spPr bwMode="auto">
              <a:xfrm>
                <a:off x="2907" y="1355"/>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7" name="Oval 36"/>
              <p:cNvSpPr>
                <a:spLocks noChangeArrowheads="1"/>
              </p:cNvSpPr>
              <p:nvPr/>
            </p:nvSpPr>
            <p:spPr bwMode="auto">
              <a:xfrm>
                <a:off x="2863" y="1395"/>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8" name="Oval 37"/>
              <p:cNvSpPr>
                <a:spLocks noChangeArrowheads="1"/>
              </p:cNvSpPr>
              <p:nvPr/>
            </p:nvSpPr>
            <p:spPr bwMode="auto">
              <a:xfrm>
                <a:off x="2785" y="1393"/>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69" name="Oval 38"/>
              <p:cNvSpPr>
                <a:spLocks noChangeArrowheads="1"/>
              </p:cNvSpPr>
              <p:nvPr/>
            </p:nvSpPr>
            <p:spPr bwMode="auto">
              <a:xfrm>
                <a:off x="2717" y="135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70" name="Oval 39"/>
              <p:cNvSpPr>
                <a:spLocks noChangeArrowheads="1"/>
              </p:cNvSpPr>
              <p:nvPr/>
            </p:nvSpPr>
            <p:spPr bwMode="auto">
              <a:xfrm>
                <a:off x="2545" y="126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71" name="Oval 40"/>
              <p:cNvSpPr>
                <a:spLocks noChangeArrowheads="1"/>
              </p:cNvSpPr>
              <p:nvPr/>
            </p:nvSpPr>
            <p:spPr bwMode="auto">
              <a:xfrm>
                <a:off x="2521" y="1239"/>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72" name="Oval 41"/>
              <p:cNvSpPr>
                <a:spLocks noChangeArrowheads="1"/>
              </p:cNvSpPr>
              <p:nvPr/>
            </p:nvSpPr>
            <p:spPr bwMode="auto">
              <a:xfrm>
                <a:off x="2629" y="1261"/>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73" name="Oval 42"/>
              <p:cNvSpPr>
                <a:spLocks noChangeArrowheads="1"/>
              </p:cNvSpPr>
              <p:nvPr/>
            </p:nvSpPr>
            <p:spPr bwMode="auto">
              <a:xfrm>
                <a:off x="2447" y="1299"/>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74" name="Oval 43"/>
              <p:cNvSpPr>
                <a:spLocks noChangeArrowheads="1"/>
              </p:cNvSpPr>
              <p:nvPr/>
            </p:nvSpPr>
            <p:spPr bwMode="auto">
              <a:xfrm>
                <a:off x="2387" y="1423"/>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75" name="Oval 44"/>
              <p:cNvSpPr>
                <a:spLocks noChangeArrowheads="1"/>
              </p:cNvSpPr>
              <p:nvPr/>
            </p:nvSpPr>
            <p:spPr bwMode="auto">
              <a:xfrm>
                <a:off x="2065" y="1343"/>
                <a:ext cx="48" cy="48"/>
              </a:xfrm>
              <a:prstGeom prst="ellipse">
                <a:avLst/>
              </a:prstGeom>
              <a:solidFill>
                <a:schemeClr val="tx2"/>
              </a:solidFill>
              <a:ln w="9525">
                <a:solidFill>
                  <a:schemeClr val="tx1"/>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grpSp>
      </p:grpSp>
      <p:sp>
        <p:nvSpPr>
          <p:cNvPr id="66564" name="Rectangle 45"/>
          <p:cNvSpPr>
            <a:spLocks noGrp="1" noChangeArrowheads="1"/>
          </p:cNvSpPr>
          <p:nvPr>
            <p:ph type="title" idx="4294967295"/>
          </p:nvPr>
        </p:nvSpPr>
        <p:spPr>
          <a:xfrm>
            <a:off x="0" y="0"/>
            <a:ext cx="9144000" cy="1514475"/>
          </a:xfrm>
        </p:spPr>
        <p:txBody>
          <a:bodyPr/>
          <a:lstStyle/>
          <a:p>
            <a:pPr eaLnBrk="1" hangingPunct="1"/>
            <a:r>
              <a:rPr lang="en-US" smtClean="0"/>
              <a:t>Iron-Restricted Erythropoiesis</a:t>
            </a:r>
          </a:p>
        </p:txBody>
      </p:sp>
      <p:sp>
        <p:nvSpPr>
          <p:cNvPr id="66565" name="Rectangle 46"/>
          <p:cNvSpPr>
            <a:spLocks noChangeArrowheads="1"/>
          </p:cNvSpPr>
          <p:nvPr/>
        </p:nvSpPr>
        <p:spPr bwMode="auto">
          <a:xfrm rot="-5400000">
            <a:off x="4295776" y="5357812"/>
            <a:ext cx="120650" cy="409575"/>
          </a:xfrm>
          <a:prstGeom prst="rect">
            <a:avLst/>
          </a:prstGeom>
          <a:solidFill>
            <a:srgbClr val="FF5050"/>
          </a:solidFill>
          <a:ln w="9525">
            <a:solidFill>
              <a:schemeClr val="tx1"/>
            </a:solidFill>
            <a:miter lim="800000"/>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66" name="Line 47"/>
          <p:cNvSpPr>
            <a:spLocks noChangeShapeType="1"/>
          </p:cNvSpPr>
          <p:nvPr/>
        </p:nvSpPr>
        <p:spPr bwMode="auto">
          <a:xfrm rot="-5400000">
            <a:off x="3867944" y="5417344"/>
            <a:ext cx="0" cy="230188"/>
          </a:xfrm>
          <a:prstGeom prst="line">
            <a:avLst/>
          </a:prstGeom>
          <a:noFill/>
          <a:ln w="28575">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567" name="Line 48"/>
          <p:cNvSpPr>
            <a:spLocks noChangeShapeType="1"/>
          </p:cNvSpPr>
          <p:nvPr/>
        </p:nvSpPr>
        <p:spPr bwMode="auto">
          <a:xfrm rot="16200000" flipH="1">
            <a:off x="5816601" y="2478087"/>
            <a:ext cx="254000" cy="3175"/>
          </a:xfrm>
          <a:prstGeom prst="line">
            <a:avLst/>
          </a:prstGeom>
          <a:noFill/>
          <a:ln w="28575">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568" name="Line 49"/>
          <p:cNvSpPr>
            <a:spLocks noChangeShapeType="1"/>
          </p:cNvSpPr>
          <p:nvPr/>
        </p:nvSpPr>
        <p:spPr bwMode="auto">
          <a:xfrm rot="16200000" flipH="1">
            <a:off x="3504406" y="2828132"/>
            <a:ext cx="331787" cy="133350"/>
          </a:xfrm>
          <a:prstGeom prst="line">
            <a:avLst/>
          </a:prstGeom>
          <a:noFill/>
          <a:ln w="28575">
            <a:solidFill>
              <a:srgbClr val="FFFF00"/>
            </a:solidFill>
            <a:round/>
            <a:headEnd/>
            <a:tailEnd type="triangle" w="med" len="me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324658" name="Rectangle 50"/>
          <p:cNvSpPr>
            <a:spLocks noChangeArrowheads="1"/>
          </p:cNvSpPr>
          <p:nvPr/>
        </p:nvSpPr>
        <p:spPr bwMode="auto">
          <a:xfrm rot="-5400000">
            <a:off x="4633913" y="4151313"/>
            <a:ext cx="544512" cy="4068762"/>
          </a:xfrm>
          <a:prstGeom prst="rect">
            <a:avLst/>
          </a:prstGeom>
          <a:noFill/>
          <a:ln w="28575">
            <a:solidFill>
              <a:schemeClr val="tx1"/>
            </a:solidFill>
            <a:miter lim="800000"/>
            <a:headEnd/>
            <a:tailEnd/>
          </a:ln>
          <a:effectLst>
            <a:outerShdw dist="35921" dir="2700000" algn="ctr" rotWithShape="0">
              <a:schemeClr val="bg2"/>
            </a:outerShdw>
          </a:effectLst>
        </p:spPr>
        <p:txBody>
          <a:bodyPr wrap="none" anchor="ctr"/>
          <a:lstStyle/>
          <a:p>
            <a:pPr fontAlgn="base">
              <a:spcBef>
                <a:spcPct val="50000"/>
              </a:spcBef>
              <a:spcAft>
                <a:spcPct val="0"/>
              </a:spcAft>
              <a:defRPr/>
            </a:pPr>
            <a:endParaRPr lang="en-US" sz="1200" dirty="0">
              <a:solidFill>
                <a:srgbClr val="FFFF00"/>
              </a:solidFill>
              <a:cs typeface="Arial" pitchFamily="34" charset="0"/>
            </a:endParaRPr>
          </a:p>
        </p:txBody>
      </p:sp>
      <p:sp>
        <p:nvSpPr>
          <p:cNvPr id="324659" name="Rectangle 51"/>
          <p:cNvSpPr>
            <a:spLocks noChangeArrowheads="1"/>
          </p:cNvSpPr>
          <p:nvPr/>
        </p:nvSpPr>
        <p:spPr bwMode="auto">
          <a:xfrm>
            <a:off x="457200" y="6516688"/>
            <a:ext cx="7772400" cy="341312"/>
          </a:xfrm>
          <a:prstGeom prst="rect">
            <a:avLst/>
          </a:prstGeom>
          <a:noFill/>
          <a:ln w="9525">
            <a:noFill/>
            <a:miter lim="800000"/>
            <a:headEnd/>
            <a:tailEnd/>
          </a:ln>
          <a:effectLst>
            <a:outerShdw dist="35921" dir="2700000" algn="ctr" rotWithShape="0">
              <a:schemeClr val="bg2"/>
            </a:outerShdw>
          </a:effectLst>
        </p:spPr>
        <p:txBody>
          <a:bodyPr/>
          <a:lstStyle/>
          <a:p>
            <a:pPr fontAlgn="base">
              <a:spcBef>
                <a:spcPct val="20000"/>
              </a:spcBef>
              <a:spcAft>
                <a:spcPct val="0"/>
              </a:spcAft>
              <a:buClr>
                <a:srgbClr val="FFFF00"/>
              </a:buClr>
              <a:defRPr/>
            </a:pPr>
            <a:r>
              <a:rPr lang="en-US" sz="1600" b="1" dirty="0">
                <a:solidFill>
                  <a:srgbClr val="FFFFFF"/>
                </a:solidFill>
                <a:cs typeface="Arial" pitchFamily="34" charset="0"/>
              </a:rPr>
              <a:t>Eschbach JW et al. </a:t>
            </a:r>
            <a:r>
              <a:rPr lang="en-US" sz="1600" b="1" i="1" dirty="0">
                <a:solidFill>
                  <a:srgbClr val="FFFFFF"/>
                </a:solidFill>
                <a:cs typeface="Arial" pitchFamily="34" charset="0"/>
              </a:rPr>
              <a:t>N Engl J Med</a:t>
            </a:r>
            <a:r>
              <a:rPr lang="en-US" sz="1600" b="1" dirty="0">
                <a:solidFill>
                  <a:srgbClr val="FFFFFF"/>
                </a:solidFill>
                <a:cs typeface="Arial" pitchFamily="34" charset="0"/>
              </a:rPr>
              <a:t>. 1987;316:73-78.</a:t>
            </a:r>
          </a:p>
        </p:txBody>
      </p:sp>
      <p:sp>
        <p:nvSpPr>
          <p:cNvPr id="66571" name="Line 52"/>
          <p:cNvSpPr>
            <a:spLocks noChangeShapeType="1"/>
          </p:cNvSpPr>
          <p:nvPr/>
        </p:nvSpPr>
        <p:spPr bwMode="auto">
          <a:xfrm rot="-5400000">
            <a:off x="1610519" y="2499519"/>
            <a:ext cx="157003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572" name="Freeform 53"/>
          <p:cNvSpPr>
            <a:spLocks/>
          </p:cNvSpPr>
          <p:nvPr/>
        </p:nvSpPr>
        <p:spPr bwMode="auto">
          <a:xfrm>
            <a:off x="2389188" y="3382963"/>
            <a:ext cx="4964112" cy="1509712"/>
          </a:xfrm>
          <a:custGeom>
            <a:avLst/>
            <a:gdLst>
              <a:gd name="T0" fmla="*/ 2147483647 w 3277"/>
              <a:gd name="T1" fmla="*/ 0 h 887"/>
              <a:gd name="T2" fmla="*/ 0 w 3277"/>
              <a:gd name="T3" fmla="*/ 2147483647 h 887"/>
              <a:gd name="T4" fmla="*/ 2147483647 w 3277"/>
              <a:gd name="T5" fmla="*/ 2147483647 h 887"/>
              <a:gd name="T6" fmla="*/ 0 60000 65536"/>
              <a:gd name="T7" fmla="*/ 0 60000 65536"/>
              <a:gd name="T8" fmla="*/ 0 60000 65536"/>
              <a:gd name="T9" fmla="*/ 0 w 3277"/>
              <a:gd name="T10" fmla="*/ 0 h 887"/>
              <a:gd name="T11" fmla="*/ 3277 w 3277"/>
              <a:gd name="T12" fmla="*/ 887 h 887"/>
            </a:gdLst>
            <a:ahLst/>
            <a:cxnLst>
              <a:cxn ang="T6">
                <a:pos x="T0" y="T1"/>
              </a:cxn>
              <a:cxn ang="T7">
                <a:pos x="T2" y="T3"/>
              </a:cxn>
              <a:cxn ang="T8">
                <a:pos x="T4" y="T5"/>
              </a:cxn>
            </a:cxnLst>
            <a:rect l="T9" t="T10" r="T11" b="T12"/>
            <a:pathLst>
              <a:path w="3277" h="887">
                <a:moveTo>
                  <a:pt x="1" y="0"/>
                </a:moveTo>
                <a:lnTo>
                  <a:pt x="0" y="887"/>
                </a:lnTo>
                <a:lnTo>
                  <a:pt x="3277" y="885"/>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grpSp>
        <p:nvGrpSpPr>
          <p:cNvPr id="66573" name="Group 54"/>
          <p:cNvGrpSpPr>
            <a:grpSpLocks/>
          </p:cNvGrpSpPr>
          <p:nvPr/>
        </p:nvGrpSpPr>
        <p:grpSpPr bwMode="auto">
          <a:xfrm>
            <a:off x="2311400" y="1790700"/>
            <a:ext cx="73025" cy="2638425"/>
            <a:chOff x="1507" y="691"/>
            <a:chExt cx="102" cy="1551"/>
          </a:xfrm>
        </p:grpSpPr>
        <p:sp>
          <p:nvSpPr>
            <p:cNvPr id="66636" name="Line 55"/>
            <p:cNvSpPr>
              <a:spLocks noChangeShapeType="1"/>
            </p:cNvSpPr>
            <p:nvPr/>
          </p:nvSpPr>
          <p:spPr bwMode="auto">
            <a:xfrm rot="-5400000">
              <a:off x="1557" y="912"/>
              <a:ext cx="0" cy="1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7" name="Line 56"/>
            <p:cNvSpPr>
              <a:spLocks noChangeShapeType="1"/>
            </p:cNvSpPr>
            <p:nvPr/>
          </p:nvSpPr>
          <p:spPr bwMode="auto">
            <a:xfrm rot="-5400000">
              <a:off x="1557" y="641"/>
              <a:ext cx="0" cy="1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8" name="Freeform 57"/>
            <p:cNvSpPr>
              <a:spLocks/>
            </p:cNvSpPr>
            <p:nvPr/>
          </p:nvSpPr>
          <p:spPr bwMode="auto">
            <a:xfrm rot="-5400000">
              <a:off x="1557" y="1452"/>
              <a:ext cx="1" cy="102"/>
            </a:xfrm>
            <a:custGeom>
              <a:avLst/>
              <a:gdLst>
                <a:gd name="T0" fmla="*/ 1 w 1"/>
                <a:gd name="T1" fmla="*/ 0 h 77"/>
                <a:gd name="T2" fmla="*/ 0 w 1"/>
                <a:gd name="T3" fmla="*/ 65642 h 77"/>
                <a:gd name="T4" fmla="*/ 0 60000 65536"/>
                <a:gd name="T5" fmla="*/ 0 60000 65536"/>
                <a:gd name="T6" fmla="*/ 0 w 1"/>
                <a:gd name="T7" fmla="*/ 0 h 77"/>
                <a:gd name="T8" fmla="*/ 1 w 1"/>
                <a:gd name="T9" fmla="*/ 77 h 77"/>
              </a:gdLst>
              <a:ahLst/>
              <a:cxnLst>
                <a:cxn ang="T4">
                  <a:pos x="T0" y="T1"/>
                </a:cxn>
                <a:cxn ang="T5">
                  <a:pos x="T2" y="T3"/>
                </a:cxn>
              </a:cxnLst>
              <a:rect l="T6" t="T7" r="T8" b="T9"/>
              <a:pathLst>
                <a:path w="1" h="77">
                  <a:moveTo>
                    <a:pt x="1" y="0"/>
                  </a:moveTo>
                  <a:lnTo>
                    <a:pt x="0" y="7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9" name="Freeform 58"/>
            <p:cNvSpPr>
              <a:spLocks/>
            </p:cNvSpPr>
            <p:nvPr/>
          </p:nvSpPr>
          <p:spPr bwMode="auto">
            <a:xfrm rot="-5400000">
              <a:off x="1556" y="1183"/>
              <a:ext cx="1" cy="100"/>
            </a:xfrm>
            <a:custGeom>
              <a:avLst/>
              <a:gdLst>
                <a:gd name="T0" fmla="*/ 1 w 1"/>
                <a:gd name="T1" fmla="*/ 0 h 75"/>
                <a:gd name="T2" fmla="*/ 0 w 1"/>
                <a:gd name="T3" fmla="*/ 74524 h 75"/>
                <a:gd name="T4" fmla="*/ 0 60000 65536"/>
                <a:gd name="T5" fmla="*/ 0 60000 65536"/>
                <a:gd name="T6" fmla="*/ 0 w 1"/>
                <a:gd name="T7" fmla="*/ 0 h 75"/>
                <a:gd name="T8" fmla="*/ 1 w 1"/>
                <a:gd name="T9" fmla="*/ 75 h 75"/>
              </a:gdLst>
              <a:ahLst/>
              <a:cxnLst>
                <a:cxn ang="T4">
                  <a:pos x="T0" y="T1"/>
                </a:cxn>
                <a:cxn ang="T5">
                  <a:pos x="T2" y="T3"/>
                </a:cxn>
              </a:cxnLst>
              <a:rect l="T6" t="T7" r="T8" b="T9"/>
              <a:pathLst>
                <a:path w="1" h="75">
                  <a:moveTo>
                    <a:pt x="1" y="0"/>
                  </a:moveTo>
                  <a:lnTo>
                    <a:pt x="0" y="75"/>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40" name="Line 59"/>
            <p:cNvSpPr>
              <a:spLocks noChangeShapeType="1"/>
            </p:cNvSpPr>
            <p:nvPr/>
          </p:nvSpPr>
          <p:spPr bwMode="auto">
            <a:xfrm rot="-5400000">
              <a:off x="1557" y="1651"/>
              <a:ext cx="0" cy="1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41" name="Freeform 60"/>
            <p:cNvSpPr>
              <a:spLocks/>
            </p:cNvSpPr>
            <p:nvPr/>
          </p:nvSpPr>
          <p:spPr bwMode="auto">
            <a:xfrm rot="-5400000">
              <a:off x="1557" y="2191"/>
              <a:ext cx="1" cy="102"/>
            </a:xfrm>
            <a:custGeom>
              <a:avLst/>
              <a:gdLst>
                <a:gd name="T0" fmla="*/ 0 w 1"/>
                <a:gd name="T1" fmla="*/ 0 h 77"/>
                <a:gd name="T2" fmla="*/ 1 w 1"/>
                <a:gd name="T3" fmla="*/ 65642 h 77"/>
                <a:gd name="T4" fmla="*/ 0 60000 65536"/>
                <a:gd name="T5" fmla="*/ 0 60000 65536"/>
                <a:gd name="T6" fmla="*/ 0 w 1"/>
                <a:gd name="T7" fmla="*/ 0 h 77"/>
                <a:gd name="T8" fmla="*/ 1 w 1"/>
                <a:gd name="T9" fmla="*/ 77 h 77"/>
              </a:gdLst>
              <a:ahLst/>
              <a:cxnLst>
                <a:cxn ang="T4">
                  <a:pos x="T0" y="T1"/>
                </a:cxn>
                <a:cxn ang="T5">
                  <a:pos x="T2" y="T3"/>
                </a:cxn>
              </a:cxnLst>
              <a:rect l="T6" t="T7" r="T8" b="T9"/>
              <a:pathLst>
                <a:path w="1" h="77">
                  <a:moveTo>
                    <a:pt x="0" y="0"/>
                  </a:moveTo>
                  <a:lnTo>
                    <a:pt x="1" y="7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42" name="Freeform 61"/>
            <p:cNvSpPr>
              <a:spLocks/>
            </p:cNvSpPr>
            <p:nvPr/>
          </p:nvSpPr>
          <p:spPr bwMode="auto">
            <a:xfrm rot="-5400000">
              <a:off x="1557" y="1920"/>
              <a:ext cx="2" cy="102"/>
            </a:xfrm>
            <a:custGeom>
              <a:avLst/>
              <a:gdLst>
                <a:gd name="T0" fmla="*/ 0 w 1"/>
                <a:gd name="T1" fmla="*/ 0 h 77"/>
                <a:gd name="T2" fmla="*/ 16777216 w 1"/>
                <a:gd name="T3" fmla="*/ 65642 h 77"/>
                <a:gd name="T4" fmla="*/ 0 60000 65536"/>
                <a:gd name="T5" fmla="*/ 0 60000 65536"/>
                <a:gd name="T6" fmla="*/ 0 w 1"/>
                <a:gd name="T7" fmla="*/ 0 h 77"/>
                <a:gd name="T8" fmla="*/ 1 w 1"/>
                <a:gd name="T9" fmla="*/ 77 h 77"/>
              </a:gdLst>
              <a:ahLst/>
              <a:cxnLst>
                <a:cxn ang="T4">
                  <a:pos x="T0" y="T1"/>
                </a:cxn>
                <a:cxn ang="T5">
                  <a:pos x="T2" y="T3"/>
                </a:cxn>
              </a:cxnLst>
              <a:rect l="T6" t="T7" r="T8" b="T9"/>
              <a:pathLst>
                <a:path w="1" h="77">
                  <a:moveTo>
                    <a:pt x="0" y="0"/>
                  </a:moveTo>
                  <a:lnTo>
                    <a:pt x="1" y="77"/>
                  </a:lnTo>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grpSp>
      <p:sp>
        <p:nvSpPr>
          <p:cNvPr id="66574" name="Line 62"/>
          <p:cNvSpPr>
            <a:spLocks noChangeShapeType="1"/>
          </p:cNvSpPr>
          <p:nvPr/>
        </p:nvSpPr>
        <p:spPr bwMode="auto">
          <a:xfrm rot="-5400000">
            <a:off x="2365376" y="3282950"/>
            <a:ext cx="76200" cy="1936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575" name="Line 63"/>
          <p:cNvSpPr>
            <a:spLocks noChangeShapeType="1"/>
          </p:cNvSpPr>
          <p:nvPr/>
        </p:nvSpPr>
        <p:spPr bwMode="auto">
          <a:xfrm rot="-5400000">
            <a:off x="2363788" y="3182938"/>
            <a:ext cx="79375" cy="1936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grpSp>
        <p:nvGrpSpPr>
          <p:cNvPr id="66576" name="Group 64"/>
          <p:cNvGrpSpPr>
            <a:grpSpLocks/>
          </p:cNvGrpSpPr>
          <p:nvPr/>
        </p:nvGrpSpPr>
        <p:grpSpPr bwMode="auto">
          <a:xfrm>
            <a:off x="2894013" y="4808538"/>
            <a:ext cx="4457700" cy="80962"/>
            <a:chOff x="1836" y="2440"/>
            <a:chExt cx="2948" cy="72"/>
          </a:xfrm>
        </p:grpSpPr>
        <p:sp>
          <p:nvSpPr>
            <p:cNvPr id="66626" name="Line 65"/>
            <p:cNvSpPr>
              <a:spLocks noChangeShapeType="1"/>
            </p:cNvSpPr>
            <p:nvPr/>
          </p:nvSpPr>
          <p:spPr bwMode="auto">
            <a:xfrm rot="-5400000">
              <a:off x="2461" y="2479"/>
              <a:ext cx="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27" name="Line 66"/>
            <p:cNvSpPr>
              <a:spLocks noChangeShapeType="1"/>
            </p:cNvSpPr>
            <p:nvPr/>
          </p:nvSpPr>
          <p:spPr bwMode="auto">
            <a:xfrm rot="-5400000">
              <a:off x="3115" y="2479"/>
              <a:ext cx="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28" name="Line 67"/>
            <p:cNvSpPr>
              <a:spLocks noChangeShapeType="1"/>
            </p:cNvSpPr>
            <p:nvPr/>
          </p:nvSpPr>
          <p:spPr bwMode="auto">
            <a:xfrm rot="-5400000">
              <a:off x="3769" y="2479"/>
              <a:ext cx="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29" name="Line 68"/>
            <p:cNvSpPr>
              <a:spLocks noChangeShapeType="1"/>
            </p:cNvSpPr>
            <p:nvPr/>
          </p:nvSpPr>
          <p:spPr bwMode="auto">
            <a:xfrm rot="-5400000">
              <a:off x="4097" y="2479"/>
              <a:ext cx="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0" name="Line 69"/>
            <p:cNvSpPr>
              <a:spLocks noChangeShapeType="1"/>
            </p:cNvSpPr>
            <p:nvPr/>
          </p:nvSpPr>
          <p:spPr bwMode="auto">
            <a:xfrm rot="-5400000">
              <a:off x="4424" y="2479"/>
              <a:ext cx="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1" name="Line 70"/>
            <p:cNvSpPr>
              <a:spLocks noChangeShapeType="1"/>
            </p:cNvSpPr>
            <p:nvPr/>
          </p:nvSpPr>
          <p:spPr bwMode="auto">
            <a:xfrm rot="-5400000">
              <a:off x="4751" y="2479"/>
              <a:ext cx="66"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2" name="Line 71"/>
            <p:cNvSpPr>
              <a:spLocks noChangeShapeType="1"/>
            </p:cNvSpPr>
            <p:nvPr/>
          </p:nvSpPr>
          <p:spPr bwMode="auto">
            <a:xfrm flipV="1">
              <a:off x="3478" y="2440"/>
              <a:ext cx="0" cy="7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3" name="Line 72"/>
            <p:cNvSpPr>
              <a:spLocks noChangeShapeType="1"/>
            </p:cNvSpPr>
            <p:nvPr/>
          </p:nvSpPr>
          <p:spPr bwMode="auto">
            <a:xfrm flipV="1">
              <a:off x="2822" y="2444"/>
              <a:ext cx="0" cy="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4" name="Line 73"/>
            <p:cNvSpPr>
              <a:spLocks noChangeShapeType="1"/>
            </p:cNvSpPr>
            <p:nvPr/>
          </p:nvSpPr>
          <p:spPr bwMode="auto">
            <a:xfrm flipV="1">
              <a:off x="2166" y="2444"/>
              <a:ext cx="0" cy="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635" name="Line 74"/>
            <p:cNvSpPr>
              <a:spLocks noChangeShapeType="1"/>
            </p:cNvSpPr>
            <p:nvPr/>
          </p:nvSpPr>
          <p:spPr bwMode="auto">
            <a:xfrm flipV="1">
              <a:off x="1836" y="2444"/>
              <a:ext cx="0" cy="6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grpSp>
      <p:sp>
        <p:nvSpPr>
          <p:cNvPr id="66577" name="Rectangle 75"/>
          <p:cNvSpPr>
            <a:spLocks noChangeArrowheads="1"/>
          </p:cNvSpPr>
          <p:nvPr/>
        </p:nvSpPr>
        <p:spPr bwMode="auto">
          <a:xfrm rot="-5400000">
            <a:off x="6021388" y="4706938"/>
            <a:ext cx="120650" cy="1733550"/>
          </a:xfrm>
          <a:prstGeom prst="rect">
            <a:avLst/>
          </a:prstGeom>
          <a:solidFill>
            <a:srgbClr val="FF5050"/>
          </a:solidFill>
          <a:ln w="9525">
            <a:solidFill>
              <a:schemeClr val="tx1"/>
            </a:solidFill>
            <a:miter lim="800000"/>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78" name="Rectangle 76"/>
          <p:cNvSpPr>
            <a:spLocks noChangeArrowheads="1"/>
          </p:cNvSpPr>
          <p:nvPr/>
        </p:nvSpPr>
        <p:spPr bwMode="auto">
          <a:xfrm rot="-5400000">
            <a:off x="250031" y="4085432"/>
            <a:ext cx="1698625" cy="30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b="1">
                <a:solidFill>
                  <a:srgbClr val="FFFFFF"/>
                </a:solidFill>
                <a:cs typeface="Arial" charset="0"/>
              </a:rPr>
              <a:t>ReticulocytesCorrected, %</a:t>
            </a:r>
          </a:p>
        </p:txBody>
      </p:sp>
      <p:sp>
        <p:nvSpPr>
          <p:cNvPr id="66579" name="Rectangle 77"/>
          <p:cNvSpPr>
            <a:spLocks noChangeArrowheads="1"/>
          </p:cNvSpPr>
          <p:nvPr/>
        </p:nvSpPr>
        <p:spPr bwMode="auto">
          <a:xfrm rot="-5400000">
            <a:off x="462756" y="2213769"/>
            <a:ext cx="173196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b="1">
                <a:solidFill>
                  <a:srgbClr val="FFFFFF"/>
                </a:solidFill>
                <a:cs typeface="Arial" charset="0"/>
              </a:rPr>
              <a:t>Hematocrit, %</a:t>
            </a:r>
          </a:p>
        </p:txBody>
      </p:sp>
      <p:sp>
        <p:nvSpPr>
          <p:cNvPr id="66580" name="Rectangle 78"/>
          <p:cNvSpPr>
            <a:spLocks noChangeArrowheads="1"/>
          </p:cNvSpPr>
          <p:nvPr/>
        </p:nvSpPr>
        <p:spPr bwMode="auto">
          <a:xfrm>
            <a:off x="2768600" y="2163763"/>
            <a:ext cx="985838"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b="1">
                <a:solidFill>
                  <a:srgbClr val="FFFFFF"/>
                </a:solidFill>
                <a:cs typeface="Arial" charset="0"/>
              </a:rPr>
              <a:t>200 mL</a:t>
            </a:r>
            <a:br>
              <a:rPr lang="en-US" b="1">
                <a:solidFill>
                  <a:srgbClr val="FFFFFF"/>
                </a:solidFill>
                <a:cs typeface="Arial" charset="0"/>
              </a:rPr>
            </a:br>
            <a:r>
              <a:rPr lang="en-US" b="1">
                <a:solidFill>
                  <a:srgbClr val="FFFFFF"/>
                </a:solidFill>
                <a:cs typeface="Arial" charset="0"/>
              </a:rPr>
              <a:t>RBCs</a:t>
            </a:r>
          </a:p>
        </p:txBody>
      </p:sp>
      <p:sp>
        <p:nvSpPr>
          <p:cNvPr id="66581" name="Rectangle 79"/>
          <p:cNvSpPr>
            <a:spLocks noChangeArrowheads="1"/>
          </p:cNvSpPr>
          <p:nvPr/>
        </p:nvSpPr>
        <p:spPr bwMode="auto">
          <a:xfrm>
            <a:off x="5205413" y="1689100"/>
            <a:ext cx="1733550"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1000 mg</a:t>
            </a:r>
            <a:br>
              <a:rPr lang="en-US" sz="1600" b="1">
                <a:solidFill>
                  <a:srgbClr val="FFFFFF"/>
                </a:solidFill>
                <a:cs typeface="Arial" charset="0"/>
              </a:rPr>
            </a:br>
            <a:r>
              <a:rPr lang="en-US" sz="1600" b="1">
                <a:solidFill>
                  <a:srgbClr val="FFFFFF"/>
                </a:solidFill>
                <a:cs typeface="Arial" charset="0"/>
              </a:rPr>
              <a:t>IV Iron Dextran</a:t>
            </a:r>
          </a:p>
        </p:txBody>
      </p:sp>
      <p:sp>
        <p:nvSpPr>
          <p:cNvPr id="66582" name="Rectangle 80"/>
          <p:cNvSpPr>
            <a:spLocks noChangeArrowheads="1"/>
          </p:cNvSpPr>
          <p:nvPr/>
        </p:nvSpPr>
        <p:spPr bwMode="auto">
          <a:xfrm>
            <a:off x="3881438" y="1585913"/>
            <a:ext cx="1560512"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2000" b="1">
                <a:solidFill>
                  <a:srgbClr val="FFFFFF"/>
                </a:solidFill>
                <a:cs typeface="Arial" charset="0"/>
              </a:rPr>
              <a:t>Anephric</a:t>
            </a:r>
          </a:p>
        </p:txBody>
      </p:sp>
      <p:grpSp>
        <p:nvGrpSpPr>
          <p:cNvPr id="66583" name="Group 81"/>
          <p:cNvGrpSpPr>
            <a:grpSpLocks/>
          </p:cNvGrpSpPr>
          <p:nvPr/>
        </p:nvGrpSpPr>
        <p:grpSpPr bwMode="auto">
          <a:xfrm>
            <a:off x="2554288" y="4916488"/>
            <a:ext cx="5057775" cy="341312"/>
            <a:chOff x="1634" y="2547"/>
            <a:chExt cx="3345" cy="201"/>
          </a:xfrm>
        </p:grpSpPr>
        <p:sp>
          <p:nvSpPr>
            <p:cNvPr id="66616" name="Rectangle 82"/>
            <p:cNvSpPr>
              <a:spLocks noChangeArrowheads="1"/>
            </p:cNvSpPr>
            <p:nvPr/>
          </p:nvSpPr>
          <p:spPr bwMode="auto">
            <a:xfrm>
              <a:off x="1634"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-12</a:t>
              </a:r>
            </a:p>
          </p:txBody>
        </p:sp>
        <p:sp>
          <p:nvSpPr>
            <p:cNvPr id="66617" name="Rectangle 83"/>
            <p:cNvSpPr>
              <a:spLocks noChangeArrowheads="1"/>
            </p:cNvSpPr>
            <p:nvPr/>
          </p:nvSpPr>
          <p:spPr bwMode="auto">
            <a:xfrm>
              <a:off x="1970"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-8</a:t>
              </a:r>
            </a:p>
          </p:txBody>
        </p:sp>
        <p:sp>
          <p:nvSpPr>
            <p:cNvPr id="66618" name="Rectangle 84"/>
            <p:cNvSpPr>
              <a:spLocks noChangeArrowheads="1"/>
            </p:cNvSpPr>
            <p:nvPr/>
          </p:nvSpPr>
          <p:spPr bwMode="auto">
            <a:xfrm>
              <a:off x="2294"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-4</a:t>
              </a:r>
            </a:p>
          </p:txBody>
        </p:sp>
        <p:sp>
          <p:nvSpPr>
            <p:cNvPr id="66619" name="Rectangle 85"/>
            <p:cNvSpPr>
              <a:spLocks noChangeArrowheads="1"/>
            </p:cNvSpPr>
            <p:nvPr/>
          </p:nvSpPr>
          <p:spPr bwMode="auto">
            <a:xfrm>
              <a:off x="2630"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0</a:t>
              </a:r>
            </a:p>
          </p:txBody>
        </p:sp>
        <p:sp>
          <p:nvSpPr>
            <p:cNvPr id="66620" name="Rectangle 86"/>
            <p:cNvSpPr>
              <a:spLocks noChangeArrowheads="1"/>
            </p:cNvSpPr>
            <p:nvPr/>
          </p:nvSpPr>
          <p:spPr bwMode="auto">
            <a:xfrm>
              <a:off x="2945"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+4</a:t>
              </a:r>
            </a:p>
          </p:txBody>
        </p:sp>
        <p:sp>
          <p:nvSpPr>
            <p:cNvPr id="66621" name="Rectangle 87"/>
            <p:cNvSpPr>
              <a:spLocks noChangeArrowheads="1"/>
            </p:cNvSpPr>
            <p:nvPr/>
          </p:nvSpPr>
          <p:spPr bwMode="auto">
            <a:xfrm>
              <a:off x="3281"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+8</a:t>
              </a:r>
            </a:p>
          </p:txBody>
        </p:sp>
        <p:sp>
          <p:nvSpPr>
            <p:cNvPr id="66622" name="Rectangle 88"/>
            <p:cNvSpPr>
              <a:spLocks noChangeArrowheads="1"/>
            </p:cNvSpPr>
            <p:nvPr/>
          </p:nvSpPr>
          <p:spPr bwMode="auto">
            <a:xfrm>
              <a:off x="3599"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+12</a:t>
              </a:r>
            </a:p>
          </p:txBody>
        </p:sp>
        <p:sp>
          <p:nvSpPr>
            <p:cNvPr id="66623" name="Rectangle 89"/>
            <p:cNvSpPr>
              <a:spLocks noChangeArrowheads="1"/>
            </p:cNvSpPr>
            <p:nvPr/>
          </p:nvSpPr>
          <p:spPr bwMode="auto">
            <a:xfrm>
              <a:off x="3935"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+16</a:t>
              </a:r>
            </a:p>
          </p:txBody>
        </p:sp>
        <p:sp>
          <p:nvSpPr>
            <p:cNvPr id="66624" name="Rectangle 90"/>
            <p:cNvSpPr>
              <a:spLocks noChangeArrowheads="1"/>
            </p:cNvSpPr>
            <p:nvPr/>
          </p:nvSpPr>
          <p:spPr bwMode="auto">
            <a:xfrm>
              <a:off x="4250"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+20</a:t>
              </a:r>
            </a:p>
          </p:txBody>
        </p:sp>
        <p:sp>
          <p:nvSpPr>
            <p:cNvPr id="66625" name="Rectangle 91"/>
            <p:cNvSpPr>
              <a:spLocks noChangeArrowheads="1"/>
            </p:cNvSpPr>
            <p:nvPr/>
          </p:nvSpPr>
          <p:spPr bwMode="auto">
            <a:xfrm>
              <a:off x="4586" y="2547"/>
              <a:ext cx="393"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+24</a:t>
              </a:r>
            </a:p>
          </p:txBody>
        </p:sp>
      </p:grpSp>
      <p:sp>
        <p:nvSpPr>
          <p:cNvPr id="66584" name="Rectangle 92"/>
          <p:cNvSpPr>
            <a:spLocks noChangeArrowheads="1"/>
          </p:cNvSpPr>
          <p:nvPr/>
        </p:nvSpPr>
        <p:spPr bwMode="auto">
          <a:xfrm>
            <a:off x="4414838" y="5200650"/>
            <a:ext cx="985837" cy="14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fontAlgn="base">
              <a:spcBef>
                <a:spcPct val="20000"/>
              </a:spcBef>
              <a:spcAft>
                <a:spcPct val="0"/>
              </a:spcAft>
              <a:buClr>
                <a:srgbClr val="FFFF00"/>
              </a:buClr>
            </a:pPr>
            <a:r>
              <a:rPr lang="en-US" sz="1600" b="1">
                <a:solidFill>
                  <a:srgbClr val="FFFFFF"/>
                </a:solidFill>
                <a:cs typeface="Arial" charset="0"/>
              </a:rPr>
              <a:t>Weeks</a:t>
            </a:r>
          </a:p>
        </p:txBody>
      </p:sp>
      <p:sp>
        <p:nvSpPr>
          <p:cNvPr id="66585" name="Rectangle 93"/>
          <p:cNvSpPr>
            <a:spLocks noChangeArrowheads="1"/>
          </p:cNvSpPr>
          <p:nvPr/>
        </p:nvSpPr>
        <p:spPr bwMode="auto">
          <a:xfrm>
            <a:off x="1206500" y="5362575"/>
            <a:ext cx="2509838"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r" fontAlgn="base">
              <a:spcBef>
                <a:spcPct val="20000"/>
              </a:spcBef>
              <a:spcAft>
                <a:spcPct val="0"/>
              </a:spcAft>
              <a:buClr>
                <a:srgbClr val="FFFF00"/>
              </a:buClr>
            </a:pPr>
            <a:r>
              <a:rPr lang="en-US" sz="1400" b="1">
                <a:solidFill>
                  <a:srgbClr val="FFFFFF"/>
                </a:solidFill>
                <a:cs typeface="Arial" charset="0"/>
              </a:rPr>
              <a:t>rHuEPO 50 U/kg 3 ×/wk</a:t>
            </a:r>
          </a:p>
        </p:txBody>
      </p:sp>
      <p:sp>
        <p:nvSpPr>
          <p:cNvPr id="66586" name="Rectangle 94"/>
          <p:cNvSpPr>
            <a:spLocks noChangeArrowheads="1"/>
          </p:cNvSpPr>
          <p:nvPr/>
        </p:nvSpPr>
        <p:spPr bwMode="auto">
          <a:xfrm>
            <a:off x="2946400" y="6003925"/>
            <a:ext cx="438467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fontAlgn="base">
              <a:spcBef>
                <a:spcPct val="0"/>
              </a:spcBef>
              <a:spcAft>
                <a:spcPct val="0"/>
              </a:spcAft>
              <a:buClr>
                <a:srgbClr val="FFFF00"/>
              </a:buClr>
              <a:tabLst>
                <a:tab pos="1257300" algn="r"/>
                <a:tab pos="2800350" algn="r"/>
                <a:tab pos="3829050" algn="r"/>
              </a:tabLst>
            </a:pPr>
            <a:r>
              <a:rPr lang="en-US" sz="1200" b="1">
                <a:solidFill>
                  <a:srgbClr val="FFFFFF"/>
                </a:solidFill>
                <a:cs typeface="Arial" charset="0"/>
              </a:rPr>
              <a:t>% Saturation	52	13	26</a:t>
            </a:r>
          </a:p>
          <a:p>
            <a:pPr fontAlgn="base">
              <a:spcBef>
                <a:spcPct val="0"/>
              </a:spcBef>
              <a:spcAft>
                <a:spcPct val="0"/>
              </a:spcAft>
              <a:buClr>
                <a:srgbClr val="FFFF00"/>
              </a:buClr>
              <a:tabLst>
                <a:tab pos="1257300" algn="r"/>
                <a:tab pos="2800350" algn="r"/>
                <a:tab pos="3829050" algn="r"/>
              </a:tabLst>
            </a:pPr>
            <a:r>
              <a:rPr lang="en-US" sz="1200" b="1">
                <a:solidFill>
                  <a:srgbClr val="FFFFFF"/>
                </a:solidFill>
                <a:cs typeface="Arial" charset="0"/>
              </a:rPr>
              <a:t>Ferritin	885	578	1036</a:t>
            </a:r>
          </a:p>
        </p:txBody>
      </p:sp>
      <p:grpSp>
        <p:nvGrpSpPr>
          <p:cNvPr id="66587" name="Group 95"/>
          <p:cNvGrpSpPr>
            <a:grpSpLocks/>
          </p:cNvGrpSpPr>
          <p:nvPr/>
        </p:nvGrpSpPr>
        <p:grpSpPr bwMode="auto">
          <a:xfrm>
            <a:off x="4259263" y="3522663"/>
            <a:ext cx="2659062" cy="1296987"/>
            <a:chOff x="2723" y="1727"/>
            <a:chExt cx="1758" cy="762"/>
          </a:xfrm>
        </p:grpSpPr>
        <p:sp>
          <p:nvSpPr>
            <p:cNvPr id="66588" name="Freeform 96"/>
            <p:cNvSpPr>
              <a:spLocks/>
            </p:cNvSpPr>
            <p:nvPr/>
          </p:nvSpPr>
          <p:spPr bwMode="auto">
            <a:xfrm rot="-5400000">
              <a:off x="3235" y="1250"/>
              <a:ext cx="726" cy="1715"/>
            </a:xfrm>
            <a:custGeom>
              <a:avLst/>
              <a:gdLst>
                <a:gd name="T0" fmla="*/ 648 w 672"/>
                <a:gd name="T1" fmla="*/ 1198954 h 1290"/>
                <a:gd name="T2" fmla="*/ 1617 w 672"/>
                <a:gd name="T3" fmla="*/ 1137787 h 1290"/>
                <a:gd name="T4" fmla="*/ 1961 w 672"/>
                <a:gd name="T5" fmla="*/ 1076072 h 1290"/>
                <a:gd name="T6" fmla="*/ 2916 w 672"/>
                <a:gd name="T7" fmla="*/ 1012972 h 1290"/>
                <a:gd name="T8" fmla="*/ 882 w 672"/>
                <a:gd name="T9" fmla="*/ 965102 h 1290"/>
                <a:gd name="T10" fmla="*/ 2069 w 672"/>
                <a:gd name="T11" fmla="*/ 908522 h 1290"/>
                <a:gd name="T12" fmla="*/ 4290 w 672"/>
                <a:gd name="T13" fmla="*/ 851236 h 1290"/>
                <a:gd name="T14" fmla="*/ 1643 w 672"/>
                <a:gd name="T15" fmla="*/ 791951 h 1290"/>
                <a:gd name="T16" fmla="*/ 2069 w 672"/>
                <a:gd name="T17" fmla="*/ 730609 h 1290"/>
                <a:gd name="T18" fmla="*/ 1424 w 672"/>
                <a:gd name="T19" fmla="*/ 685582 h 1290"/>
                <a:gd name="T20" fmla="*/ 1572 w 672"/>
                <a:gd name="T21" fmla="*/ 641145 h 1290"/>
                <a:gd name="T22" fmla="*/ 2592 w 672"/>
                <a:gd name="T23" fmla="*/ 568802 h 1290"/>
                <a:gd name="T24" fmla="*/ 1572 w 672"/>
                <a:gd name="T25" fmla="*/ 516460 h 1290"/>
                <a:gd name="T26" fmla="*/ 1837 w 672"/>
                <a:gd name="T27" fmla="*/ 445721 h 1290"/>
                <a:gd name="T28" fmla="*/ 0 w 672"/>
                <a:gd name="T29" fmla="*/ 407041 h 1290"/>
                <a:gd name="T30" fmla="*/ 344 w 672"/>
                <a:gd name="T31" fmla="*/ 340172 h 1290"/>
                <a:gd name="T32" fmla="*/ 271 w 672"/>
                <a:gd name="T33" fmla="*/ 290529 h 1290"/>
                <a:gd name="T34" fmla="*/ 1502 w 672"/>
                <a:gd name="T35" fmla="*/ 228354 h 1290"/>
                <a:gd name="T36" fmla="*/ 882 w 672"/>
                <a:gd name="T37" fmla="*/ 212091 h 1290"/>
                <a:gd name="T38" fmla="*/ 882 w 672"/>
                <a:gd name="T39" fmla="*/ 186109 h 1290"/>
                <a:gd name="T40" fmla="*/ 1386 w 672"/>
                <a:gd name="T41" fmla="*/ 189575 h 1290"/>
                <a:gd name="T42" fmla="*/ 1349 w 672"/>
                <a:gd name="T43" fmla="*/ 146595 h 1290"/>
                <a:gd name="T44" fmla="*/ 1625 w 672"/>
                <a:gd name="T45" fmla="*/ 146595 h 1290"/>
                <a:gd name="T46" fmla="*/ 1617 w 672"/>
                <a:gd name="T47" fmla="*/ 118723 h 1290"/>
                <a:gd name="T48" fmla="*/ 614 w 672"/>
                <a:gd name="T49" fmla="*/ 100585 h 1290"/>
                <a:gd name="T50" fmla="*/ 420 w 672"/>
                <a:gd name="T51" fmla="*/ 50526 h 1290"/>
                <a:gd name="T52" fmla="*/ 62 w 672"/>
                <a:gd name="T53" fmla="*/ 0 h 12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72"/>
                <a:gd name="T82" fmla="*/ 0 h 1290"/>
                <a:gd name="T83" fmla="*/ 672 w 672"/>
                <a:gd name="T84" fmla="*/ 1290 h 129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72" h="1290">
                  <a:moveTo>
                    <a:pt x="102" y="1290"/>
                  </a:moveTo>
                  <a:lnTo>
                    <a:pt x="252" y="1224"/>
                  </a:lnTo>
                  <a:lnTo>
                    <a:pt x="306" y="1158"/>
                  </a:lnTo>
                  <a:lnTo>
                    <a:pt x="456" y="1090"/>
                  </a:lnTo>
                  <a:lnTo>
                    <a:pt x="138" y="1038"/>
                  </a:lnTo>
                  <a:lnTo>
                    <a:pt x="324" y="978"/>
                  </a:lnTo>
                  <a:lnTo>
                    <a:pt x="672" y="916"/>
                  </a:lnTo>
                  <a:lnTo>
                    <a:pt x="258" y="852"/>
                  </a:lnTo>
                  <a:lnTo>
                    <a:pt x="324" y="786"/>
                  </a:lnTo>
                  <a:lnTo>
                    <a:pt x="222" y="738"/>
                  </a:lnTo>
                  <a:lnTo>
                    <a:pt x="246" y="690"/>
                  </a:lnTo>
                  <a:lnTo>
                    <a:pt x="406" y="612"/>
                  </a:lnTo>
                  <a:lnTo>
                    <a:pt x="246" y="556"/>
                  </a:lnTo>
                  <a:lnTo>
                    <a:pt x="288" y="480"/>
                  </a:lnTo>
                  <a:lnTo>
                    <a:pt x="0" y="438"/>
                  </a:lnTo>
                  <a:lnTo>
                    <a:pt x="54" y="366"/>
                  </a:lnTo>
                  <a:lnTo>
                    <a:pt x="42" y="312"/>
                  </a:lnTo>
                  <a:lnTo>
                    <a:pt x="234" y="246"/>
                  </a:lnTo>
                  <a:lnTo>
                    <a:pt x="138" y="228"/>
                  </a:lnTo>
                  <a:lnTo>
                    <a:pt x="138" y="200"/>
                  </a:lnTo>
                  <a:lnTo>
                    <a:pt x="216" y="204"/>
                  </a:lnTo>
                  <a:lnTo>
                    <a:pt x="212" y="158"/>
                  </a:lnTo>
                  <a:lnTo>
                    <a:pt x="254" y="158"/>
                  </a:lnTo>
                  <a:lnTo>
                    <a:pt x="252" y="128"/>
                  </a:lnTo>
                  <a:lnTo>
                    <a:pt x="96" y="108"/>
                  </a:lnTo>
                  <a:lnTo>
                    <a:pt x="66" y="54"/>
                  </a:lnTo>
                  <a:lnTo>
                    <a:pt x="10" y="0"/>
                  </a:lnTo>
                </a:path>
              </a:pathLst>
            </a:custGeom>
            <a:noFill/>
            <a:ln w="19050">
              <a:solidFill>
                <a:srgbClr val="00FF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66589" name="Oval 97"/>
            <p:cNvSpPr>
              <a:spLocks noChangeArrowheads="1"/>
            </p:cNvSpPr>
            <p:nvPr/>
          </p:nvSpPr>
          <p:spPr bwMode="auto">
            <a:xfrm>
              <a:off x="2723" y="2431"/>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0" name="Oval 98"/>
            <p:cNvSpPr>
              <a:spLocks noChangeArrowheads="1"/>
            </p:cNvSpPr>
            <p:nvPr/>
          </p:nvSpPr>
          <p:spPr bwMode="auto">
            <a:xfrm>
              <a:off x="2789" y="237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1" name="Oval 99"/>
            <p:cNvSpPr>
              <a:spLocks noChangeArrowheads="1"/>
            </p:cNvSpPr>
            <p:nvPr/>
          </p:nvSpPr>
          <p:spPr bwMode="auto">
            <a:xfrm>
              <a:off x="2857" y="2341"/>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2" name="Oval 100"/>
            <p:cNvSpPr>
              <a:spLocks noChangeArrowheads="1"/>
            </p:cNvSpPr>
            <p:nvPr/>
          </p:nvSpPr>
          <p:spPr bwMode="auto">
            <a:xfrm>
              <a:off x="2887" y="217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3" name="Oval 101"/>
            <p:cNvSpPr>
              <a:spLocks noChangeArrowheads="1"/>
            </p:cNvSpPr>
            <p:nvPr/>
          </p:nvSpPr>
          <p:spPr bwMode="auto">
            <a:xfrm>
              <a:off x="2923" y="2171"/>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4" name="Oval 102"/>
            <p:cNvSpPr>
              <a:spLocks noChangeArrowheads="1"/>
            </p:cNvSpPr>
            <p:nvPr/>
          </p:nvSpPr>
          <p:spPr bwMode="auto">
            <a:xfrm>
              <a:off x="2923" y="2217"/>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5" name="Oval 103"/>
            <p:cNvSpPr>
              <a:spLocks noChangeArrowheads="1"/>
            </p:cNvSpPr>
            <p:nvPr/>
          </p:nvSpPr>
          <p:spPr bwMode="auto">
            <a:xfrm>
              <a:off x="2985" y="221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6" name="Oval 104"/>
            <p:cNvSpPr>
              <a:spLocks noChangeArrowheads="1"/>
            </p:cNvSpPr>
            <p:nvPr/>
          </p:nvSpPr>
          <p:spPr bwMode="auto">
            <a:xfrm>
              <a:off x="2981" y="2293"/>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7" name="Oval 105"/>
            <p:cNvSpPr>
              <a:spLocks noChangeArrowheads="1"/>
            </p:cNvSpPr>
            <p:nvPr/>
          </p:nvSpPr>
          <p:spPr bwMode="auto">
            <a:xfrm>
              <a:off x="3019" y="229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8" name="Oval 106"/>
            <p:cNvSpPr>
              <a:spLocks noChangeArrowheads="1"/>
            </p:cNvSpPr>
            <p:nvPr/>
          </p:nvSpPr>
          <p:spPr bwMode="auto">
            <a:xfrm>
              <a:off x="3043" y="2199"/>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599" name="Oval 107"/>
            <p:cNvSpPr>
              <a:spLocks noChangeArrowheads="1"/>
            </p:cNvSpPr>
            <p:nvPr/>
          </p:nvSpPr>
          <p:spPr bwMode="auto">
            <a:xfrm>
              <a:off x="3127" y="2397"/>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0" name="Oval 108"/>
            <p:cNvSpPr>
              <a:spLocks noChangeArrowheads="1"/>
            </p:cNvSpPr>
            <p:nvPr/>
          </p:nvSpPr>
          <p:spPr bwMode="auto">
            <a:xfrm>
              <a:off x="3201" y="2393"/>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1" name="Oval 109"/>
            <p:cNvSpPr>
              <a:spLocks noChangeArrowheads="1"/>
            </p:cNvSpPr>
            <p:nvPr/>
          </p:nvSpPr>
          <p:spPr bwMode="auto">
            <a:xfrm>
              <a:off x="3293" y="2441"/>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2" name="Oval 110"/>
            <p:cNvSpPr>
              <a:spLocks noChangeArrowheads="1"/>
            </p:cNvSpPr>
            <p:nvPr/>
          </p:nvSpPr>
          <p:spPr bwMode="auto">
            <a:xfrm>
              <a:off x="3355" y="2139"/>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3" name="Oval 111"/>
            <p:cNvSpPr>
              <a:spLocks noChangeArrowheads="1"/>
            </p:cNvSpPr>
            <p:nvPr/>
          </p:nvSpPr>
          <p:spPr bwMode="auto">
            <a:xfrm>
              <a:off x="3453" y="2181"/>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4" name="Oval 112"/>
            <p:cNvSpPr>
              <a:spLocks noChangeArrowheads="1"/>
            </p:cNvSpPr>
            <p:nvPr/>
          </p:nvSpPr>
          <p:spPr bwMode="auto">
            <a:xfrm>
              <a:off x="3529" y="2013"/>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5" name="Oval 113"/>
            <p:cNvSpPr>
              <a:spLocks noChangeArrowheads="1"/>
            </p:cNvSpPr>
            <p:nvPr/>
          </p:nvSpPr>
          <p:spPr bwMode="auto">
            <a:xfrm>
              <a:off x="3639" y="218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6" name="Oval 114"/>
            <p:cNvSpPr>
              <a:spLocks noChangeArrowheads="1"/>
            </p:cNvSpPr>
            <p:nvPr/>
          </p:nvSpPr>
          <p:spPr bwMode="auto">
            <a:xfrm>
              <a:off x="3699" y="2209"/>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7" name="Oval 115"/>
            <p:cNvSpPr>
              <a:spLocks noChangeArrowheads="1"/>
            </p:cNvSpPr>
            <p:nvPr/>
          </p:nvSpPr>
          <p:spPr bwMode="auto">
            <a:xfrm>
              <a:off x="3761" y="2099"/>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8" name="Oval 116"/>
            <p:cNvSpPr>
              <a:spLocks noChangeArrowheads="1"/>
            </p:cNvSpPr>
            <p:nvPr/>
          </p:nvSpPr>
          <p:spPr bwMode="auto">
            <a:xfrm>
              <a:off x="3845" y="216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09" name="Oval 117"/>
            <p:cNvSpPr>
              <a:spLocks noChangeArrowheads="1"/>
            </p:cNvSpPr>
            <p:nvPr/>
          </p:nvSpPr>
          <p:spPr bwMode="auto">
            <a:xfrm>
              <a:off x="4019" y="2097"/>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10" name="Oval 118"/>
            <p:cNvSpPr>
              <a:spLocks noChangeArrowheads="1"/>
            </p:cNvSpPr>
            <p:nvPr/>
          </p:nvSpPr>
          <p:spPr bwMode="auto">
            <a:xfrm>
              <a:off x="4099" y="2295"/>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11" name="Oval 119"/>
            <p:cNvSpPr>
              <a:spLocks noChangeArrowheads="1"/>
            </p:cNvSpPr>
            <p:nvPr/>
          </p:nvSpPr>
          <p:spPr bwMode="auto">
            <a:xfrm>
              <a:off x="4169" y="1959"/>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12" name="Oval 120"/>
            <p:cNvSpPr>
              <a:spLocks noChangeArrowheads="1"/>
            </p:cNvSpPr>
            <p:nvPr/>
          </p:nvSpPr>
          <p:spPr bwMode="auto">
            <a:xfrm>
              <a:off x="4263" y="2119"/>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13" name="Oval 121"/>
            <p:cNvSpPr>
              <a:spLocks noChangeArrowheads="1"/>
            </p:cNvSpPr>
            <p:nvPr/>
          </p:nvSpPr>
          <p:spPr bwMode="auto">
            <a:xfrm>
              <a:off x="4349" y="2177"/>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14" name="Oval 122"/>
            <p:cNvSpPr>
              <a:spLocks noChangeArrowheads="1"/>
            </p:cNvSpPr>
            <p:nvPr/>
          </p:nvSpPr>
          <p:spPr bwMode="auto">
            <a:xfrm>
              <a:off x="4433" y="2337"/>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sp>
          <p:nvSpPr>
            <p:cNvPr id="66615" name="Oval 123"/>
            <p:cNvSpPr>
              <a:spLocks noChangeArrowheads="1"/>
            </p:cNvSpPr>
            <p:nvPr/>
          </p:nvSpPr>
          <p:spPr bwMode="auto">
            <a:xfrm>
              <a:off x="3933" y="1727"/>
              <a:ext cx="48" cy="48"/>
            </a:xfrm>
            <a:prstGeom prst="ellipse">
              <a:avLst/>
            </a:prstGeom>
            <a:solidFill>
              <a:srgbClr val="00FF00"/>
            </a:solidFill>
            <a:ln w="9525">
              <a:solidFill>
                <a:srgbClr val="00FF00"/>
              </a:solidFill>
              <a:round/>
              <a:headEnd/>
              <a:tailEnd/>
            </a:ln>
          </p:spPr>
          <p:txBody>
            <a:bodyPr wrap="none" anchor="ctr"/>
            <a:lstStyle/>
            <a:p>
              <a:pPr fontAlgn="base">
                <a:spcBef>
                  <a:spcPct val="50000"/>
                </a:spcBef>
                <a:spcAft>
                  <a:spcPct val="0"/>
                </a:spcAft>
              </a:pPr>
              <a:endParaRPr lang="en-US" sz="1200">
                <a:solidFill>
                  <a:srgbClr val="FFFF00"/>
                </a:solidFill>
                <a:cs typeface="Arial" charset="0"/>
              </a:endParaRPr>
            </a:p>
          </p:txBody>
        </p:sp>
      </p:grpSp>
    </p:spTree>
    <p:extLst>
      <p:ext uri="{BB962C8B-B14F-4D97-AF65-F5344CB8AC3E}">
        <p14:creationId xmlns:p14="http://schemas.microsoft.com/office/powerpoint/2010/main" val="272069678"/>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15875"/>
            <a:ext cx="9144000" cy="1211263"/>
          </a:xfrm>
        </p:spPr>
        <p:txBody>
          <a:bodyPr/>
          <a:lstStyle/>
          <a:p>
            <a:pPr eaLnBrk="1" hangingPunct="1"/>
            <a:r>
              <a:rPr lang="en-US" smtClean="0"/>
              <a:t>Percent Hypochromic Red Cells (%HYPO)</a:t>
            </a:r>
          </a:p>
        </p:txBody>
      </p:sp>
      <p:sp>
        <p:nvSpPr>
          <p:cNvPr id="67587" name="Rectangle 3"/>
          <p:cNvSpPr>
            <a:spLocks noGrp="1" noChangeArrowheads="1"/>
          </p:cNvSpPr>
          <p:nvPr>
            <p:ph type="body" idx="1"/>
          </p:nvPr>
        </p:nvSpPr>
        <p:spPr>
          <a:xfrm>
            <a:off x="533400" y="1666875"/>
            <a:ext cx="8382000" cy="1498600"/>
          </a:xfrm>
        </p:spPr>
        <p:txBody>
          <a:bodyPr/>
          <a:lstStyle/>
          <a:p>
            <a:pPr eaLnBrk="1" hangingPunct="1">
              <a:lnSpc>
                <a:spcPct val="90000"/>
              </a:lnSpc>
            </a:pPr>
            <a:r>
              <a:rPr lang="en-US" sz="2400" b="1" smtClean="0"/>
              <a:t>Flow cytometry with 2 detectors</a:t>
            </a:r>
          </a:p>
          <a:p>
            <a:pPr lvl="1" eaLnBrk="1" hangingPunct="1">
              <a:lnSpc>
                <a:spcPct val="90000"/>
              </a:lnSpc>
              <a:buClr>
                <a:schemeClr val="folHlink"/>
              </a:buClr>
            </a:pPr>
            <a:r>
              <a:rPr lang="en-US" sz="2000" b="1" smtClean="0"/>
              <a:t>High angle for Hb content</a:t>
            </a:r>
          </a:p>
          <a:p>
            <a:pPr lvl="1" eaLnBrk="1" hangingPunct="1">
              <a:lnSpc>
                <a:spcPct val="90000"/>
              </a:lnSpc>
              <a:buClr>
                <a:schemeClr val="folHlink"/>
              </a:buClr>
            </a:pPr>
            <a:r>
              <a:rPr lang="en-US" sz="2000" b="1" smtClean="0"/>
              <a:t>Low angle for cell size</a:t>
            </a:r>
          </a:p>
          <a:p>
            <a:pPr lvl="1" eaLnBrk="1" hangingPunct="1">
              <a:lnSpc>
                <a:spcPct val="90000"/>
              </a:lnSpc>
              <a:buClr>
                <a:schemeClr val="folHlink"/>
              </a:buClr>
            </a:pPr>
            <a:r>
              <a:rPr lang="en-US" sz="2000" b="1" smtClean="0"/>
              <a:t>Allows construction of a histogram for Hb content</a:t>
            </a:r>
          </a:p>
        </p:txBody>
      </p:sp>
      <p:sp>
        <p:nvSpPr>
          <p:cNvPr id="1543172" name="Line 4"/>
          <p:cNvSpPr>
            <a:spLocks noChangeShapeType="1"/>
          </p:cNvSpPr>
          <p:nvPr/>
        </p:nvSpPr>
        <p:spPr bwMode="auto">
          <a:xfrm>
            <a:off x="3124200" y="5105400"/>
            <a:ext cx="2438400" cy="0"/>
          </a:xfrm>
          <a:prstGeom prst="line">
            <a:avLst/>
          </a:prstGeom>
          <a:noFill/>
          <a:ln w="5715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1543173" name="Text Box 5"/>
          <p:cNvSpPr txBox="1">
            <a:spLocks noChangeArrowheads="1"/>
          </p:cNvSpPr>
          <p:nvPr/>
        </p:nvSpPr>
        <p:spPr bwMode="auto">
          <a:xfrm>
            <a:off x="3048000" y="4546600"/>
            <a:ext cx="2667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sz="2000" b="1"/>
              <a:t>Depleted Iron Stores</a:t>
            </a:r>
          </a:p>
        </p:txBody>
      </p:sp>
      <p:sp>
        <p:nvSpPr>
          <p:cNvPr id="1543174" name="Text Box 6"/>
          <p:cNvSpPr txBox="1">
            <a:spLocks noChangeArrowheads="1"/>
          </p:cNvSpPr>
          <p:nvPr/>
        </p:nvSpPr>
        <p:spPr bwMode="auto">
          <a:xfrm>
            <a:off x="2914650" y="5232400"/>
            <a:ext cx="28638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eaLnBrk="1" fontAlgn="base" hangingPunct="1">
              <a:spcBef>
                <a:spcPct val="50000"/>
              </a:spcBef>
              <a:spcAft>
                <a:spcPct val="0"/>
              </a:spcAft>
            </a:pPr>
            <a:r>
              <a:rPr lang="en-US" sz="2000" b="1"/>
              <a:t>Intense Erythropoietic</a:t>
            </a:r>
          </a:p>
          <a:p>
            <a:pPr algn="ctr" eaLnBrk="1" fontAlgn="base" hangingPunct="1">
              <a:spcBef>
                <a:spcPct val="50000"/>
              </a:spcBef>
              <a:spcAft>
                <a:spcPct val="0"/>
              </a:spcAft>
            </a:pPr>
            <a:r>
              <a:rPr lang="en-US" sz="2000" b="1"/>
              <a:t> Stimulus, eg ESA</a:t>
            </a:r>
          </a:p>
        </p:txBody>
      </p:sp>
      <p:pic>
        <p:nvPicPr>
          <p:cNvPr id="1543175" name="Picture 7" descr="panel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276600"/>
            <a:ext cx="24272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43176" name="Picture 8" descr="panel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9800" y="3276600"/>
            <a:ext cx="2443163"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14399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543175"/>
                                        </p:tgtEl>
                                        <p:attrNameLst>
                                          <p:attrName>style.visibility</p:attrName>
                                        </p:attrNameLst>
                                      </p:cBhvr>
                                      <p:to>
                                        <p:strVal val="visible"/>
                                      </p:to>
                                    </p:set>
                                    <p:anim calcmode="lin" valueType="num">
                                      <p:cBhvr additive="base">
                                        <p:cTn id="7" dur="500" fill="hold"/>
                                        <p:tgtEl>
                                          <p:spTgt spid="1543175"/>
                                        </p:tgtEl>
                                        <p:attrNameLst>
                                          <p:attrName>ppt_x</p:attrName>
                                        </p:attrNameLst>
                                      </p:cBhvr>
                                      <p:tavLst>
                                        <p:tav tm="0">
                                          <p:val>
                                            <p:strVal val="0-#ppt_w/2"/>
                                          </p:val>
                                        </p:tav>
                                        <p:tav tm="100000">
                                          <p:val>
                                            <p:strVal val="#ppt_x"/>
                                          </p:val>
                                        </p:tav>
                                      </p:tavLst>
                                    </p:anim>
                                    <p:anim calcmode="lin" valueType="num">
                                      <p:cBhvr additive="base">
                                        <p:cTn id="8" dur="500" fill="hold"/>
                                        <p:tgtEl>
                                          <p:spTgt spid="154317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43172"/>
                                        </p:tgtEl>
                                        <p:attrNameLst>
                                          <p:attrName>style.visibility</p:attrName>
                                        </p:attrNameLst>
                                      </p:cBhvr>
                                      <p:to>
                                        <p:strVal val="visible"/>
                                      </p:to>
                                    </p:set>
                                    <p:anim calcmode="lin" valueType="num">
                                      <p:cBhvr additive="base">
                                        <p:cTn id="13" dur="500" fill="hold"/>
                                        <p:tgtEl>
                                          <p:spTgt spid="1543172"/>
                                        </p:tgtEl>
                                        <p:attrNameLst>
                                          <p:attrName>ppt_x</p:attrName>
                                        </p:attrNameLst>
                                      </p:cBhvr>
                                      <p:tavLst>
                                        <p:tav tm="0">
                                          <p:val>
                                            <p:strVal val="#ppt_x"/>
                                          </p:val>
                                        </p:tav>
                                        <p:tav tm="100000">
                                          <p:val>
                                            <p:strVal val="#ppt_x"/>
                                          </p:val>
                                        </p:tav>
                                      </p:tavLst>
                                    </p:anim>
                                    <p:anim calcmode="lin" valueType="num">
                                      <p:cBhvr additive="base">
                                        <p:cTn id="14" dur="500" fill="hold"/>
                                        <p:tgtEl>
                                          <p:spTgt spid="1543172"/>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543173"/>
                                        </p:tgtEl>
                                        <p:attrNameLst>
                                          <p:attrName>style.visibility</p:attrName>
                                        </p:attrNameLst>
                                      </p:cBhvr>
                                      <p:to>
                                        <p:strVal val="visible"/>
                                      </p:to>
                                    </p:set>
                                    <p:anim calcmode="lin" valueType="num">
                                      <p:cBhvr additive="base">
                                        <p:cTn id="17" dur="500" fill="hold"/>
                                        <p:tgtEl>
                                          <p:spTgt spid="1543173"/>
                                        </p:tgtEl>
                                        <p:attrNameLst>
                                          <p:attrName>ppt_x</p:attrName>
                                        </p:attrNameLst>
                                      </p:cBhvr>
                                      <p:tavLst>
                                        <p:tav tm="0">
                                          <p:val>
                                            <p:strVal val="#ppt_x"/>
                                          </p:val>
                                        </p:tav>
                                        <p:tav tm="100000">
                                          <p:val>
                                            <p:strVal val="#ppt_x"/>
                                          </p:val>
                                        </p:tav>
                                      </p:tavLst>
                                    </p:anim>
                                    <p:anim calcmode="lin" valueType="num">
                                      <p:cBhvr additive="base">
                                        <p:cTn id="18" dur="500" fill="hold"/>
                                        <p:tgtEl>
                                          <p:spTgt spid="1543173"/>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1543174"/>
                                        </p:tgtEl>
                                        <p:attrNameLst>
                                          <p:attrName>style.visibility</p:attrName>
                                        </p:attrNameLst>
                                      </p:cBhvr>
                                      <p:to>
                                        <p:strVal val="visible"/>
                                      </p:to>
                                    </p:set>
                                    <p:anim calcmode="lin" valueType="num">
                                      <p:cBhvr additive="base">
                                        <p:cTn id="21" dur="500" fill="hold"/>
                                        <p:tgtEl>
                                          <p:spTgt spid="1543174"/>
                                        </p:tgtEl>
                                        <p:attrNameLst>
                                          <p:attrName>ppt_x</p:attrName>
                                        </p:attrNameLst>
                                      </p:cBhvr>
                                      <p:tavLst>
                                        <p:tav tm="0">
                                          <p:val>
                                            <p:strVal val="#ppt_x"/>
                                          </p:val>
                                        </p:tav>
                                        <p:tav tm="100000">
                                          <p:val>
                                            <p:strVal val="#ppt_x"/>
                                          </p:val>
                                        </p:tav>
                                      </p:tavLst>
                                    </p:anim>
                                    <p:anim calcmode="lin" valueType="num">
                                      <p:cBhvr additive="base">
                                        <p:cTn id="22" dur="500" fill="hold"/>
                                        <p:tgtEl>
                                          <p:spTgt spid="1543174"/>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2" fill="hold" nodeType="clickEffect">
                                  <p:stCondLst>
                                    <p:cond delay="0"/>
                                  </p:stCondLst>
                                  <p:childTnLst>
                                    <p:set>
                                      <p:cBhvr>
                                        <p:cTn id="26" dur="1" fill="hold">
                                          <p:stCondLst>
                                            <p:cond delay="0"/>
                                          </p:stCondLst>
                                        </p:cTn>
                                        <p:tgtEl>
                                          <p:spTgt spid="1543176"/>
                                        </p:tgtEl>
                                        <p:attrNameLst>
                                          <p:attrName>style.visibility</p:attrName>
                                        </p:attrNameLst>
                                      </p:cBhvr>
                                      <p:to>
                                        <p:strVal val="visible"/>
                                      </p:to>
                                    </p:set>
                                    <p:anim calcmode="lin" valueType="num">
                                      <p:cBhvr additive="base">
                                        <p:cTn id="27" dur="500" fill="hold"/>
                                        <p:tgtEl>
                                          <p:spTgt spid="1543176"/>
                                        </p:tgtEl>
                                        <p:attrNameLst>
                                          <p:attrName>ppt_x</p:attrName>
                                        </p:attrNameLst>
                                      </p:cBhvr>
                                      <p:tavLst>
                                        <p:tav tm="0">
                                          <p:val>
                                            <p:strVal val="1+#ppt_w/2"/>
                                          </p:val>
                                        </p:tav>
                                        <p:tav tm="100000">
                                          <p:val>
                                            <p:strVal val="#ppt_x"/>
                                          </p:val>
                                        </p:tav>
                                      </p:tavLst>
                                    </p:anim>
                                    <p:anim calcmode="lin" valueType="num">
                                      <p:cBhvr additive="base">
                                        <p:cTn id="28" dur="500" fill="hold"/>
                                        <p:tgtEl>
                                          <p:spTgt spid="15431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3172" grpId="0" animBg="1"/>
      <p:bldP spid="1543173" grpId="0"/>
      <p:bldP spid="154317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4978" name="Group 2"/>
          <p:cNvGraphicFramePr>
            <a:graphicFrameLocks noGrp="1"/>
          </p:cNvGraphicFramePr>
          <p:nvPr>
            <p:ph idx="4294967295"/>
          </p:nvPr>
        </p:nvGraphicFramePr>
        <p:xfrm>
          <a:off x="152400" y="1905000"/>
          <a:ext cx="8474075" cy="4356395"/>
        </p:xfrm>
        <a:graphic>
          <a:graphicData uri="http://schemas.openxmlformats.org/drawingml/2006/table">
            <a:tbl>
              <a:tblPr/>
              <a:tblGrid>
                <a:gridCol w="1295454"/>
                <a:gridCol w="2438501"/>
                <a:gridCol w="1394236"/>
                <a:gridCol w="1577688"/>
                <a:gridCol w="1768196"/>
              </a:tblGrid>
              <a:tr h="81426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outerShdw blurRad="38100" dist="38100" dir="2700000" algn="tl">
                            <a:srgbClr val="000000"/>
                          </a:outerShdw>
                        </a:effectLst>
                        <a:latin typeface="Arial" charset="0"/>
                        <a:ea typeface="ＭＳ Ｐゴシック" charset="-128"/>
                      </a:endParaRPr>
                    </a:p>
                  </a:txBody>
                  <a:tcPr marL="91444" marR="91444" marT="45713" marB="45713" horzOverflow="overflow">
                    <a:lnL>
                      <a:noFill/>
                    </a:lnL>
                    <a:lnR>
                      <a:noFill/>
                    </a:lnR>
                    <a:lnT>
                      <a:noFill/>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ＭＳ Ｐゴシック" charset="-128"/>
                        </a:rPr>
                        <a:t>Iron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ＭＳ Ｐゴシック" charset="-128"/>
                        </a:rPr>
                        <a:t>Sucrose</a:t>
                      </a:r>
                    </a:p>
                  </a:txBody>
                  <a:tcPr marL="91444" marR="91444" marT="45713" marB="45713" anchor="ctr" horzOverflow="overflow">
                    <a:lnL>
                      <a:noFill/>
                    </a:lnL>
                    <a:lnR>
                      <a:noFill/>
                    </a:lnR>
                    <a:lnT>
                      <a:noFill/>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ＭＳ Ｐゴシック" charset="-128"/>
                        </a:rPr>
                        <a:t>Ferric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ＭＳ Ｐゴシック" charset="-128"/>
                        </a:rPr>
                        <a:t>Gluconate</a:t>
                      </a:r>
                    </a:p>
                  </a:txBody>
                  <a:tcPr marL="91444" marR="91444" marT="45713" marB="45713" anchor="ctr" horzOverflow="overflow">
                    <a:lnL>
                      <a:noFill/>
                    </a:lnL>
                    <a:lnR>
                      <a:noFill/>
                    </a:lnR>
                    <a:lnT>
                      <a:noFill/>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ＭＳ Ｐゴシック" charset="-128"/>
                        </a:rPr>
                        <a:t>Iron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ＭＳ Ｐゴシック" charset="-128"/>
                        </a:rPr>
                        <a:t>Dextran</a:t>
                      </a:r>
                    </a:p>
                  </a:txBody>
                  <a:tcPr marL="91444" marR="91444" marT="45713" marB="45713" anchor="ctr" horzOverflow="overflow">
                    <a:lnL>
                      <a:noFill/>
                    </a:lnL>
                    <a:lnR>
                      <a:noFill/>
                    </a:lnR>
                    <a:lnT>
                      <a:noFill/>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ＭＳ Ｐゴシック" charset="-128"/>
                        </a:rPr>
                        <a:t>Ferumoxytol</a:t>
                      </a:r>
                    </a:p>
                  </a:txBody>
                  <a:tcPr marL="91444" marR="91444" marT="45713" marB="45713" anchor="ctr" horzOverflow="overflow">
                    <a:lnL>
                      <a:noFill/>
                    </a:lnL>
                    <a:lnR>
                      <a:noFill/>
                    </a:lnR>
                    <a:lnT>
                      <a:noFill/>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r>
              <a:tr h="211805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charset="0"/>
                          <a:ea typeface="ＭＳ Ｐゴシック" charset="-128"/>
                        </a:rPr>
                        <a:t>Push</a:t>
                      </a:r>
                    </a:p>
                  </a:txBody>
                  <a:tcPr marL="91444" marR="91444" marT="45713" marB="45713" anchor="ctr" horzOverflow="overflow">
                    <a:lnL>
                      <a:noFill/>
                    </a:lnL>
                    <a:lnR>
                      <a:noFill/>
                    </a:lnR>
                    <a:lnT w="38100" cap="flat" cmpd="sng" algn="ctr">
                      <a:solidFill>
                        <a:srgbClr val="008000"/>
                      </a:solidFill>
                      <a:prstDash val="solid"/>
                      <a:round/>
                      <a:headEnd type="none" w="med" len="med"/>
                      <a:tailEnd type="none" w="med" len="med"/>
                    </a:lnT>
                    <a:lnB w="9525" cap="flat" cmpd="sng" algn="ctr">
                      <a:solidFill>
                        <a:srgbClr val="008000"/>
                      </a:solidFill>
                      <a:prstDash val="sysDot"/>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charset="-128"/>
                        </a:rPr>
                        <a:t>100 mg over 2-5 min</a:t>
                      </a:r>
                      <a:r>
                        <a:rPr kumimoji="0" lang="en-US" sz="2000" b="0" i="0" u="none" strike="noStrike" cap="none" normalizeH="0" baseline="0" dirty="0" smtClean="0">
                          <a:ln>
                            <a:noFill/>
                          </a:ln>
                          <a:solidFill>
                            <a:schemeClr val="tx1"/>
                          </a:solidFill>
                          <a:effectLst/>
                          <a:latin typeface="Arial" charset="0"/>
                          <a:ea typeface="ＭＳ Ｐゴシック" charset="-128"/>
                        </a:rPr>
                        <a:t> </a:t>
                      </a:r>
                      <a:r>
                        <a:rPr kumimoji="0" lang="en-US" sz="1000" b="0" i="0" u="none" strike="noStrike" cap="none" normalizeH="0" baseline="0" dirty="0" smtClean="0">
                          <a:ln>
                            <a:noFill/>
                          </a:ln>
                          <a:solidFill>
                            <a:schemeClr val="tx1"/>
                          </a:solidFill>
                          <a:effectLst/>
                          <a:latin typeface="Arial" charset="0"/>
                          <a:ea typeface="ＭＳ Ｐゴシック" charset="-128"/>
                        </a:rPr>
                        <a:t>(HDD-CKD)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ea typeface="ＭＳ Ｐゴシック" charset="-128"/>
                        </a:rPr>
                        <a:t>200 mg over 2-5 min </a:t>
                      </a:r>
                      <a:r>
                        <a:rPr kumimoji="0" lang="en-US" sz="1000" b="0" i="0" u="none" strike="noStrike" cap="none" normalizeH="0" baseline="0" dirty="0" smtClean="0">
                          <a:ln>
                            <a:noFill/>
                          </a:ln>
                          <a:solidFill>
                            <a:schemeClr val="tx1"/>
                          </a:solidFill>
                          <a:effectLst/>
                          <a:latin typeface="Arial" charset="0"/>
                          <a:ea typeface="ＭＳ Ｐゴシック" charset="-128"/>
                        </a:rPr>
                        <a:t>(NDD-CKD) </a:t>
                      </a:r>
                    </a:p>
                  </a:txBody>
                  <a:tcPr marL="91444" marR="91444" marT="45713" marB="45713" anchor="ctr" horzOverflow="overflow">
                    <a:lnL>
                      <a:noFill/>
                    </a:lnL>
                    <a:lnR>
                      <a:noFill/>
                    </a:lnR>
                    <a:lnT w="38100" cap="flat" cmpd="sng" algn="ctr">
                      <a:solidFill>
                        <a:srgbClr val="008000"/>
                      </a:solidFill>
                      <a:prstDash val="solid"/>
                      <a:round/>
                      <a:headEnd type="none" w="med" len="med"/>
                      <a:tailEnd type="none" w="med" len="med"/>
                    </a:lnT>
                    <a:lnB w="9525" cap="flat" cmpd="sng" algn="ctr">
                      <a:solidFill>
                        <a:srgbClr val="008000"/>
                      </a:solidFill>
                      <a:prstDash val="sysDot"/>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ＭＳ Ｐゴシック" charset="-128"/>
                        </a:rPr>
                        <a:t>125 mg over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ＭＳ Ｐゴシック" charset="-128"/>
                        </a:rPr>
                        <a:t>10 min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charset="-128"/>
                        </a:rPr>
                        <a:t>(HDD-CKD)</a:t>
                      </a:r>
                      <a:endParaRPr kumimoji="0" lang="en-US" sz="1200" b="0" i="0" u="none" strike="noStrike" cap="none" normalizeH="0" baseline="0" dirty="0" smtClean="0">
                        <a:ln>
                          <a:noFill/>
                        </a:ln>
                        <a:solidFill>
                          <a:schemeClr val="tx1"/>
                        </a:solidFill>
                        <a:effectLst/>
                        <a:latin typeface="Arial" charset="0"/>
                        <a:ea typeface="ＭＳ Ｐゴシック" charset="-128"/>
                      </a:endParaRPr>
                    </a:p>
                  </a:txBody>
                  <a:tcPr marL="91444" marR="91444" marT="45713" marB="45713" anchor="ctr" horzOverflow="overflow">
                    <a:lnL>
                      <a:noFill/>
                    </a:lnL>
                    <a:lnR>
                      <a:noFill/>
                    </a:lnR>
                    <a:lnT w="38100" cap="flat" cmpd="sng" algn="ctr">
                      <a:solidFill>
                        <a:srgbClr val="008000"/>
                      </a:solidFill>
                      <a:prstDash val="solid"/>
                      <a:round/>
                      <a:headEnd type="none" w="med" len="med"/>
                      <a:tailEnd type="none" w="med" len="med"/>
                    </a:lnT>
                    <a:lnB w="9525" cap="flat" cmpd="sng" algn="ctr">
                      <a:solidFill>
                        <a:srgbClr val="008000"/>
                      </a:solidFill>
                      <a:prstDash val="sysDot"/>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rPr>
                        <a:t>100 mg/ 2 min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dirty="0" smtClean="0">
                          <a:ln>
                            <a:noFill/>
                          </a:ln>
                          <a:solidFill>
                            <a:schemeClr val="tx1"/>
                          </a:solidFill>
                          <a:effectLst/>
                          <a:latin typeface="Arial" charset="0"/>
                          <a:ea typeface="ＭＳ Ｐゴシック" charset="-128"/>
                        </a:rPr>
                        <a:t>Observe patient for at least one hour after test dose for signs and symptoms of anaphylaxis</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charset="-128"/>
                        </a:rPr>
                        <a:t>(Documented iron deficiency in whom oral </a:t>
                      </a:r>
                      <a:r>
                        <a:rPr kumimoji="0" lang="en-US" sz="900" b="0" i="0" u="none" strike="noStrike" cap="none" normalizeH="0" baseline="0" dirty="0" err="1" smtClean="0">
                          <a:ln>
                            <a:noFill/>
                          </a:ln>
                          <a:solidFill>
                            <a:schemeClr val="tx1"/>
                          </a:solidFill>
                          <a:effectLst/>
                          <a:latin typeface="Arial" charset="0"/>
                          <a:ea typeface="ＭＳ Ｐゴシック" charset="-128"/>
                        </a:rPr>
                        <a:t>adminstration</a:t>
                      </a:r>
                      <a:r>
                        <a:rPr kumimoji="0" lang="en-US" sz="900" b="0" i="0" u="none" strike="noStrike" cap="none" normalizeH="0" baseline="0" dirty="0" smtClean="0">
                          <a:ln>
                            <a:noFill/>
                          </a:ln>
                          <a:solidFill>
                            <a:schemeClr val="tx1"/>
                          </a:solidFill>
                          <a:effectLst/>
                          <a:latin typeface="Arial" charset="0"/>
                          <a:ea typeface="ＭＳ Ｐゴシック" charset="-128"/>
                        </a:rPr>
                        <a:t> is unsatisfactory or impossible)</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1" u="none" strike="noStrike" cap="none" normalizeH="0" baseline="0" dirty="0" smtClean="0">
                        <a:ln>
                          <a:noFill/>
                        </a:ln>
                        <a:solidFill>
                          <a:schemeClr val="tx1"/>
                        </a:solidFill>
                        <a:effectLst/>
                        <a:latin typeface="Arial" charset="0"/>
                        <a:ea typeface="ＭＳ Ｐゴシック" charset="-128"/>
                      </a:endParaRPr>
                    </a:p>
                  </a:txBody>
                  <a:tcPr marL="91444" marR="91444" marT="45713" marB="45713" anchor="ctr" horzOverflow="overflow">
                    <a:lnL>
                      <a:noFill/>
                    </a:lnL>
                    <a:lnR>
                      <a:noFill/>
                    </a:lnR>
                    <a:lnT w="38100" cap="flat" cmpd="sng" algn="ctr">
                      <a:solidFill>
                        <a:srgbClr val="008000"/>
                      </a:solidFill>
                      <a:prstDash val="solid"/>
                      <a:round/>
                      <a:headEnd type="none" w="med" len="med"/>
                      <a:tailEnd type="none" w="med" len="med"/>
                    </a:lnT>
                    <a:lnB w="9525" cap="flat" cmpd="sng" algn="ctr">
                      <a:solidFill>
                        <a:srgbClr val="008000"/>
                      </a:solidFill>
                      <a:prstDash val="sysDot"/>
                      <a:round/>
                      <a:headEnd type="none" w="med" len="med"/>
                      <a:tailEnd type="none" w="med" len="med"/>
                    </a:lnB>
                    <a:lnTlToBr>
                      <a:noFill/>
                    </a:lnTlToBr>
                    <a:lnBlToTr>
                      <a:noFill/>
                    </a:lnBlToTr>
                    <a:solidFill>
                      <a:schemeClr val="tx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rPr>
                        <a:t>510 mg/ 17 sec</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0" i="1" u="none" strike="noStrike" cap="none" normalizeH="0" baseline="0" smtClean="0">
                          <a:ln>
                            <a:noFill/>
                          </a:ln>
                          <a:solidFill>
                            <a:schemeClr val="tx1"/>
                          </a:solidFill>
                          <a:effectLst/>
                          <a:latin typeface="Arial" charset="0"/>
                          <a:ea typeface="ＭＳ Ｐゴシック" charset="-128"/>
                        </a:rPr>
                        <a:t>Observe patient for at least 30 minutes after administration for signs &amp; symptoms of hypersensitivity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smtClean="0">
                          <a:ln>
                            <a:noFill/>
                          </a:ln>
                          <a:solidFill>
                            <a:schemeClr val="tx1"/>
                          </a:solidFill>
                          <a:effectLst/>
                          <a:latin typeface="Arial" charset="0"/>
                          <a:ea typeface="ＭＳ Ｐゴシック" charset="-128"/>
                        </a:rPr>
                        <a:t>(CKD)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a typeface="ＭＳ Ｐゴシック" charset="-128"/>
                      </a:endParaRPr>
                    </a:p>
                  </a:txBody>
                  <a:tcPr marL="91444" marR="91444" marT="45713" marB="45713" anchor="ctr" horzOverflow="overflow">
                    <a:lnL>
                      <a:noFill/>
                    </a:lnL>
                    <a:lnR>
                      <a:noFill/>
                    </a:lnR>
                    <a:lnT w="38100" cap="flat" cmpd="sng" algn="ctr">
                      <a:solidFill>
                        <a:srgbClr val="008000"/>
                      </a:solidFill>
                      <a:prstDash val="solid"/>
                      <a:round/>
                      <a:headEnd type="none" w="med" len="med"/>
                      <a:tailEnd type="none" w="med" len="med"/>
                    </a:lnT>
                    <a:lnB w="9525" cap="flat" cmpd="sng" algn="ctr">
                      <a:solidFill>
                        <a:srgbClr val="008000"/>
                      </a:solidFill>
                      <a:prstDash val="sysDot"/>
                      <a:round/>
                      <a:headEnd type="none" w="med" len="med"/>
                      <a:tailEnd type="none" w="med" len="med"/>
                    </a:lnB>
                    <a:lnTlToBr>
                      <a:noFill/>
                    </a:lnTlToBr>
                    <a:lnBlToTr>
                      <a:noFill/>
                    </a:lnBlToTr>
                    <a:solidFill>
                      <a:schemeClr val="accent1">
                        <a:lumMod val="75000"/>
                      </a:schemeClr>
                    </a:solidFill>
                  </a:tcPr>
                </a:tc>
              </a:tr>
              <a:tr h="142378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smtClean="0">
                          <a:ln>
                            <a:noFill/>
                          </a:ln>
                          <a:solidFill>
                            <a:schemeClr val="tx1"/>
                          </a:solidFill>
                          <a:effectLst/>
                          <a:latin typeface="Arial" charset="0"/>
                          <a:ea typeface="ＭＳ Ｐゴシック" charset="-128"/>
                        </a:rPr>
                        <a:t>Infusion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ＭＳ Ｐゴシック" charset="-128"/>
                        </a:rPr>
                        <a:t>(0.9% NaCl)</a:t>
                      </a:r>
                    </a:p>
                  </a:txBody>
                  <a:tcPr marL="91444" marR="91444" marT="45713" marB="45713" anchor="ctr" horzOverflow="overflow">
                    <a:lnL>
                      <a:noFill/>
                    </a:lnL>
                    <a:lnR>
                      <a:noFill/>
                    </a:lnR>
                    <a:lnT w="9525" cap="flat" cmpd="sng" algn="ctr">
                      <a:solidFill>
                        <a:srgbClr val="008000"/>
                      </a:solidFill>
                      <a:prstDash val="sysDot"/>
                      <a:round/>
                      <a:headEnd type="none" w="med" len="med"/>
                      <a:tailEnd type="none" w="med" len="med"/>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rPr>
                        <a:t>100 mg/100 ml over 15 min  </a:t>
                      </a:r>
                      <a:r>
                        <a:rPr kumimoji="0" lang="en-US" sz="800" b="0" i="0" u="none" strike="noStrike" cap="none" normalizeH="0" baseline="0" dirty="0" smtClean="0">
                          <a:ln>
                            <a:noFill/>
                          </a:ln>
                          <a:solidFill>
                            <a:schemeClr val="tx1"/>
                          </a:solidFill>
                          <a:effectLst/>
                          <a:latin typeface="Arial" charset="0"/>
                          <a:ea typeface="ＭＳ Ｐゴシック" charset="-128"/>
                        </a:rPr>
                        <a:t>(HDD-CKD)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rPr>
                        <a:t>300 mg/250 ml over 1.5hr  </a:t>
                      </a:r>
                      <a:r>
                        <a:rPr kumimoji="0" lang="en-US" sz="900" b="0" i="0" u="none" strike="noStrike" cap="none" normalizeH="0" baseline="0" dirty="0" smtClean="0">
                          <a:ln>
                            <a:noFill/>
                          </a:ln>
                          <a:solidFill>
                            <a:schemeClr val="tx1"/>
                          </a:solidFill>
                          <a:effectLst/>
                          <a:latin typeface="Arial" charset="0"/>
                          <a:ea typeface="ＭＳ Ｐゴシック" charset="-128"/>
                        </a:rPr>
                        <a:t>(PDD-CKD)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ea typeface="ＭＳ Ｐゴシック" charset="-128"/>
                        </a:rPr>
                        <a:t>400 mg/250 ml over 2.5hr  </a:t>
                      </a:r>
                      <a:r>
                        <a:rPr kumimoji="0" lang="en-US" sz="800" b="0" i="0" u="none" strike="noStrike" cap="none" normalizeH="0" baseline="0" dirty="0" smtClean="0">
                          <a:ln>
                            <a:noFill/>
                          </a:ln>
                          <a:solidFill>
                            <a:schemeClr val="tx1"/>
                          </a:solidFill>
                          <a:effectLst/>
                          <a:latin typeface="Arial" charset="0"/>
                          <a:ea typeface="ＭＳ Ｐゴシック" charset="-128"/>
                        </a:rPr>
                        <a:t>(PDD-CKD)</a:t>
                      </a:r>
                    </a:p>
                  </a:txBody>
                  <a:tcPr marL="91444" marR="91444" marT="45713" marB="45713" anchor="ctr" horzOverflow="overflow">
                    <a:lnL>
                      <a:noFill/>
                    </a:lnL>
                    <a:lnR>
                      <a:noFill/>
                    </a:lnR>
                    <a:lnT w="9525" cap="flat" cmpd="sng" algn="ctr">
                      <a:solidFill>
                        <a:srgbClr val="008000"/>
                      </a:solidFill>
                      <a:prstDash val="sysDot"/>
                      <a:round/>
                      <a:headEnd type="none" w="med" len="med"/>
                      <a:tailEnd type="none" w="med" len="med"/>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ＭＳ Ｐゴシック" charset="-128"/>
                        </a:rPr>
                        <a:t>125 mg/100 ml over 1 hr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charset="-128"/>
                        </a:rPr>
                        <a:t>(HDD-CKD)</a:t>
                      </a:r>
                      <a:endParaRPr kumimoji="0" lang="en-US" sz="1400" b="0" i="0" u="none" strike="noStrike" cap="none" normalizeH="0" baseline="0" dirty="0" smtClean="0">
                        <a:ln>
                          <a:noFill/>
                        </a:ln>
                        <a:solidFill>
                          <a:schemeClr val="tx1"/>
                        </a:solidFill>
                        <a:effectLst/>
                        <a:latin typeface="Arial" charset="0"/>
                        <a:ea typeface="ＭＳ Ｐゴシック" charset="-128"/>
                      </a:endParaRPr>
                    </a:p>
                  </a:txBody>
                  <a:tcPr marL="91444" marR="91444" marT="45713" marB="45713" anchor="ctr" horzOverflow="overflow">
                    <a:lnL>
                      <a:noFill/>
                    </a:lnL>
                    <a:lnR>
                      <a:noFill/>
                    </a:lnR>
                    <a:lnT w="9525" cap="flat" cmpd="sng" algn="ctr">
                      <a:solidFill>
                        <a:srgbClr val="008000"/>
                      </a:solidFill>
                      <a:prstDash val="sysDot"/>
                      <a:round/>
                      <a:headEnd type="none" w="med" len="med"/>
                      <a:tailEnd type="none" w="med" len="med"/>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ＭＳ Ｐゴシック" charset="-128"/>
                        </a:rPr>
                        <a:t>1000 mg at 6 mg/min</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900" b="0" i="0" u="none" strike="noStrike" cap="none" normalizeH="0" baseline="0" dirty="0" smtClean="0">
                          <a:ln>
                            <a:noFill/>
                          </a:ln>
                          <a:solidFill>
                            <a:schemeClr val="tx1"/>
                          </a:solidFill>
                          <a:effectLst/>
                          <a:latin typeface="Arial" charset="0"/>
                          <a:ea typeface="ＭＳ Ｐゴシック" charset="-128"/>
                        </a:rPr>
                        <a:t>(Not FDA-approved)</a:t>
                      </a:r>
                    </a:p>
                  </a:txBody>
                  <a:tcPr marL="91444" marR="91444" marT="45713" marB="45713" anchor="ctr" horzOverflow="overflow">
                    <a:lnL>
                      <a:noFill/>
                    </a:lnL>
                    <a:lnR>
                      <a:noFill/>
                    </a:lnR>
                    <a:lnT w="9525" cap="flat" cmpd="sng" algn="ctr">
                      <a:solidFill>
                        <a:srgbClr val="008000"/>
                      </a:solidFill>
                      <a:prstDash val="sysDot"/>
                      <a:round/>
                      <a:headEnd type="none" w="med" len="med"/>
                      <a:tailEnd type="none" w="med" len="med"/>
                    </a:lnT>
                    <a:lnB w="38100" cap="flat" cmpd="sng" algn="ctr">
                      <a:solidFill>
                        <a:srgbClr val="008000"/>
                      </a:solidFill>
                      <a:prstDash val="solid"/>
                      <a:round/>
                      <a:headEnd type="none" w="med" len="med"/>
                      <a:tailEnd type="none" w="med" len="med"/>
                    </a:lnB>
                    <a:lnTlToBr>
                      <a:noFill/>
                    </a:lnTlToBr>
                    <a:lnBlToTr>
                      <a:noFill/>
                    </a:lnBlToTr>
                    <a:solidFill>
                      <a:schemeClr val="accent1">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Arial" charset="0"/>
                          <a:ea typeface="ＭＳ Ｐゴシック" charset="-128"/>
                        </a:rPr>
                        <a:t>Not recommended</a:t>
                      </a:r>
                    </a:p>
                  </a:txBody>
                  <a:tcPr marL="91444" marR="91444" marT="45713" marB="45713" anchor="ctr" horzOverflow="overflow">
                    <a:lnL>
                      <a:noFill/>
                    </a:lnL>
                    <a:lnR>
                      <a:noFill/>
                    </a:lnR>
                    <a:lnT w="9525" cap="flat" cmpd="sng" algn="ctr">
                      <a:solidFill>
                        <a:srgbClr val="008000"/>
                      </a:solidFill>
                      <a:prstDash val="sysDot"/>
                      <a:round/>
                      <a:headEnd type="none" w="med" len="med"/>
                      <a:tailEnd type="none" w="med" len="med"/>
                    </a:lnT>
                    <a:lnB w="38100" cap="flat" cmpd="sng" algn="ctr">
                      <a:solidFill>
                        <a:srgbClr val="008000"/>
                      </a:solidFill>
                      <a:prstDash val="solid"/>
                      <a:round/>
                      <a:headEnd type="none" w="med" len="med"/>
                      <a:tailEnd type="none" w="med" len="med"/>
                    </a:lnB>
                    <a:lnTlToBr>
                      <a:noFill/>
                    </a:lnTlToBr>
                    <a:lnBlToTr>
                      <a:noFill/>
                    </a:lnBlToTr>
                    <a:solidFill>
                      <a:schemeClr val="tx1"/>
                    </a:solidFill>
                  </a:tcPr>
                </a:tc>
              </a:tr>
            </a:tbl>
          </a:graphicData>
        </a:graphic>
      </p:graphicFrame>
      <p:sp>
        <p:nvSpPr>
          <p:cNvPr id="56341" name="Rectangle 2"/>
          <p:cNvSpPr>
            <a:spLocks noChangeArrowheads="1"/>
          </p:cNvSpPr>
          <p:nvPr/>
        </p:nvSpPr>
        <p:spPr bwMode="auto">
          <a:xfrm>
            <a:off x="236538" y="76200"/>
            <a:ext cx="7620000" cy="914400"/>
          </a:xfrm>
          <a:prstGeom prst="rect">
            <a:avLst/>
          </a:prstGeom>
          <a:noFill/>
          <a:ln w="9525">
            <a:noFill/>
            <a:miter lim="800000"/>
            <a:headEnd/>
            <a:tailEnd/>
          </a:ln>
        </p:spPr>
        <p:txBody>
          <a:bodyPr anchor="ctr"/>
          <a:lstStyle/>
          <a:p>
            <a:pPr algn="ctr" fontAlgn="base">
              <a:spcBef>
                <a:spcPct val="50000"/>
              </a:spcBef>
              <a:spcAft>
                <a:spcPct val="0"/>
              </a:spcAft>
              <a:defRPr/>
            </a:pPr>
            <a:endParaRPr lang="en-US" sz="4000" dirty="0">
              <a:solidFill>
                <a:srgbClr val="FFCC67"/>
              </a:solidFill>
              <a:effectLst>
                <a:outerShdw blurRad="38100" dist="38100" dir="2700000" algn="tl">
                  <a:srgbClr val="000000"/>
                </a:outerShdw>
              </a:effectLst>
              <a:ea typeface="Arial" charset="0"/>
            </a:endParaRPr>
          </a:p>
          <a:p>
            <a:pPr algn="ctr" fontAlgn="base">
              <a:spcBef>
                <a:spcPct val="50000"/>
              </a:spcBef>
              <a:spcAft>
                <a:spcPct val="0"/>
              </a:spcAft>
              <a:defRPr/>
            </a:pPr>
            <a:r>
              <a:rPr lang="en-US" sz="4000" dirty="0">
                <a:solidFill>
                  <a:srgbClr val="FFCC67"/>
                </a:solidFill>
                <a:effectLst>
                  <a:outerShdw blurRad="38100" dist="38100" dir="2700000" algn="tl">
                    <a:srgbClr val="000000"/>
                  </a:outerShdw>
                </a:effectLst>
                <a:ea typeface="Arial" charset="0"/>
              </a:rPr>
              <a:t>Recommended Dosing of IV Iron</a:t>
            </a:r>
          </a:p>
        </p:txBody>
      </p:sp>
    </p:spTree>
    <p:extLst>
      <p:ext uri="{BB962C8B-B14F-4D97-AF65-F5344CB8AC3E}">
        <p14:creationId xmlns:p14="http://schemas.microsoft.com/office/powerpoint/2010/main" val="3831022391"/>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smtClean="0"/>
              <a:t> </a:t>
            </a:r>
          </a:p>
        </p:txBody>
      </p:sp>
      <p:pic>
        <p:nvPicPr>
          <p:cNvPr id="43011" name="Picture 2" descr="C:\Users\dwittmd\Documents\A_Heme_Conf\photoF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431800" y="985838"/>
            <a:ext cx="8253413" cy="5403850"/>
          </a:xfrm>
          <a:noFill/>
        </p:spPr>
      </p:pic>
    </p:spTree>
    <p:extLst>
      <p:ext uri="{BB962C8B-B14F-4D97-AF65-F5344CB8AC3E}">
        <p14:creationId xmlns:p14="http://schemas.microsoft.com/office/powerpoint/2010/main" val="1157570205"/>
      </p:ext>
    </p:extLst>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ctrTitle"/>
          </p:nvPr>
        </p:nvSpPr>
        <p:spPr>
          <a:xfrm>
            <a:off x="677863" y="2286000"/>
            <a:ext cx="7788275" cy="1143000"/>
          </a:xfrm>
        </p:spPr>
        <p:txBody>
          <a:bodyPr/>
          <a:lstStyle/>
          <a:p>
            <a:pPr eaLnBrk="1" hangingPunct="1"/>
            <a:r>
              <a:rPr lang="en-US" smtClean="0"/>
              <a:t>Classification of </a:t>
            </a:r>
            <a:br>
              <a:rPr lang="en-US" smtClean="0"/>
            </a:br>
            <a:r>
              <a:rPr lang="en-US" smtClean="0"/>
              <a:t>Adverse Iron Reactions</a:t>
            </a:r>
          </a:p>
        </p:txBody>
      </p:sp>
    </p:spTree>
    <p:extLst>
      <p:ext uri="{BB962C8B-B14F-4D97-AF65-F5344CB8AC3E}">
        <p14:creationId xmlns:p14="http://schemas.microsoft.com/office/powerpoint/2010/main" val="954045179"/>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0" y="152400"/>
            <a:ext cx="8686800" cy="1066800"/>
          </a:xfrm>
        </p:spPr>
        <p:txBody>
          <a:bodyPr/>
          <a:lstStyle/>
          <a:p>
            <a:pPr eaLnBrk="1" hangingPunct="1"/>
            <a:r>
              <a:rPr lang="en-US" sz="4000" dirty="0" smtClean="0"/>
              <a:t>Serious IV Iron Reactions:  </a:t>
            </a:r>
            <a:br>
              <a:rPr lang="en-US" sz="4000" dirty="0" smtClean="0"/>
            </a:br>
            <a:r>
              <a:rPr lang="en-US" sz="4000" dirty="0" smtClean="0"/>
              <a:t>Three syndromes</a:t>
            </a:r>
          </a:p>
        </p:txBody>
      </p:sp>
      <p:sp>
        <p:nvSpPr>
          <p:cNvPr id="70659" name="Rectangle 3"/>
          <p:cNvSpPr>
            <a:spLocks noGrp="1" noChangeArrowheads="1"/>
          </p:cNvSpPr>
          <p:nvPr>
            <p:ph type="body" idx="1"/>
          </p:nvPr>
        </p:nvSpPr>
        <p:spPr>
          <a:xfrm>
            <a:off x="304800" y="1371600"/>
            <a:ext cx="8610600" cy="4876800"/>
          </a:xfrm>
        </p:spPr>
        <p:txBody>
          <a:bodyPr/>
          <a:lstStyle/>
          <a:p>
            <a:pPr eaLnBrk="1" hangingPunct="1"/>
            <a:r>
              <a:rPr lang="en-US" sz="2800" dirty="0" smtClean="0"/>
              <a:t>Anaphylaxis or </a:t>
            </a:r>
            <a:r>
              <a:rPr lang="en-US" sz="2800" dirty="0" err="1" smtClean="0"/>
              <a:t>anaphylactoid</a:t>
            </a:r>
            <a:r>
              <a:rPr lang="en-US" sz="2800" dirty="0" smtClean="0"/>
              <a:t> reaction</a:t>
            </a:r>
          </a:p>
          <a:p>
            <a:pPr lvl="1" eaLnBrk="1" hangingPunct="1"/>
            <a:r>
              <a:rPr lang="en-US" sz="2200" dirty="0" smtClean="0"/>
              <a:t>Sensitivity reaction, marked by allergic manifestations</a:t>
            </a:r>
          </a:p>
          <a:p>
            <a:pPr lvl="2" eaLnBrk="1" hangingPunct="1"/>
            <a:r>
              <a:rPr lang="en-US" sz="2000" dirty="0" smtClean="0"/>
              <a:t>Hypotension </a:t>
            </a:r>
            <a:r>
              <a:rPr lang="en-US" sz="2000" i="1" dirty="0" smtClean="0"/>
              <a:t>with</a:t>
            </a:r>
            <a:r>
              <a:rPr lang="en-US" sz="2000" dirty="0" smtClean="0"/>
              <a:t> dyspnea, chest pain, angioedema, or </a:t>
            </a:r>
            <a:r>
              <a:rPr lang="en-US" sz="2000" dirty="0" err="1" smtClean="0"/>
              <a:t>urticaria</a:t>
            </a:r>
            <a:endParaRPr lang="en-US" sz="2000" dirty="0" smtClean="0"/>
          </a:p>
          <a:p>
            <a:pPr lvl="1" eaLnBrk="1" hangingPunct="1"/>
            <a:r>
              <a:rPr lang="en-US" sz="2200" dirty="0" smtClean="0"/>
              <a:t>Immediate, sudden, severe, usually with test dose or 1</a:t>
            </a:r>
            <a:r>
              <a:rPr lang="en-US" sz="2200" baseline="30000" dirty="0" smtClean="0"/>
              <a:t>st</a:t>
            </a:r>
            <a:r>
              <a:rPr lang="en-US" sz="2200" dirty="0" smtClean="0"/>
              <a:t> dose</a:t>
            </a:r>
          </a:p>
          <a:p>
            <a:pPr eaLnBrk="1" hangingPunct="1"/>
            <a:r>
              <a:rPr lang="en-US" sz="2800" dirty="0" smtClean="0"/>
              <a:t>Labile iron reaction</a:t>
            </a:r>
          </a:p>
          <a:p>
            <a:pPr lvl="1" eaLnBrk="1" hangingPunct="1"/>
            <a:r>
              <a:rPr lang="en-US" sz="2200" dirty="0" smtClean="0"/>
              <a:t>Non-allergic, commonly dose-related</a:t>
            </a:r>
          </a:p>
          <a:p>
            <a:pPr eaLnBrk="1" hangingPunct="1"/>
            <a:r>
              <a:rPr lang="en-US" sz="2800" dirty="0" smtClean="0"/>
              <a:t>Intolerance reaction</a:t>
            </a:r>
          </a:p>
          <a:p>
            <a:pPr lvl="1" eaLnBrk="1" hangingPunct="1"/>
            <a:r>
              <a:rPr lang="en-US" sz="2200" dirty="0" smtClean="0"/>
              <a:t>Presumed sensitivity reaction of any kind, may not be anaphylactic, preclude further treatment</a:t>
            </a:r>
          </a:p>
          <a:p>
            <a:pPr lvl="1" eaLnBrk="1" hangingPunct="1">
              <a:buFontTx/>
              <a:buNone/>
            </a:pPr>
            <a:endParaRPr lang="en-US" sz="1200" dirty="0" smtClean="0"/>
          </a:p>
          <a:p>
            <a:pPr lvl="1" eaLnBrk="1" hangingPunct="1"/>
            <a:r>
              <a:rPr lang="en-US" sz="2200" i="1" dirty="0" smtClean="0">
                <a:solidFill>
                  <a:srgbClr val="FF0000"/>
                </a:solidFill>
              </a:rPr>
              <a:t>Incidence of adverse reactions increases with underlying autoimmune disease or infection</a:t>
            </a:r>
          </a:p>
        </p:txBody>
      </p:sp>
    </p:spTree>
    <p:extLst>
      <p:ext uri="{BB962C8B-B14F-4D97-AF65-F5344CB8AC3E}">
        <p14:creationId xmlns:p14="http://schemas.microsoft.com/office/powerpoint/2010/main" val="3459351179"/>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457200" y="152400"/>
            <a:ext cx="7772400" cy="1143000"/>
          </a:xfrm>
        </p:spPr>
        <p:txBody>
          <a:bodyPr/>
          <a:lstStyle/>
          <a:p>
            <a:pPr eaLnBrk="1" hangingPunct="1"/>
            <a:r>
              <a:rPr lang="en-US" dirty="0" smtClean="0">
                <a:solidFill>
                  <a:srgbClr val="FFCC67"/>
                </a:solidFill>
              </a:rPr>
              <a:t>Iron Dextran: Boxed Warning due to the Risk of Anaphylaxis</a:t>
            </a:r>
          </a:p>
        </p:txBody>
      </p:sp>
      <p:sp>
        <p:nvSpPr>
          <p:cNvPr id="60419" name="Rectangle 4"/>
          <p:cNvSpPr>
            <a:spLocks noChangeArrowheads="1"/>
          </p:cNvSpPr>
          <p:nvPr/>
        </p:nvSpPr>
        <p:spPr bwMode="auto">
          <a:xfrm>
            <a:off x="685800" y="1905000"/>
            <a:ext cx="7848600" cy="4114800"/>
          </a:xfrm>
          <a:prstGeom prst="rect">
            <a:avLst/>
          </a:prstGeom>
          <a:solidFill>
            <a:srgbClr val="993366"/>
          </a:solidFill>
          <a:ln w="0">
            <a:noFill/>
            <a:miter lim="800000"/>
            <a:headEnd/>
            <a:tailEnd/>
          </a:ln>
        </p:spPr>
        <p:txBody>
          <a:bodyPr lIns="182880" tIns="137160" rIns="182880" bIns="137160" anchor="ctr"/>
          <a:lstStyle/>
          <a:p>
            <a:pPr marL="114300" indent="-114300" algn="ctr" fontAlgn="base">
              <a:spcBef>
                <a:spcPct val="50000"/>
              </a:spcBef>
              <a:spcAft>
                <a:spcPct val="0"/>
              </a:spcAft>
              <a:defRPr/>
            </a:pPr>
            <a:r>
              <a:rPr lang="en-US" sz="1600" dirty="0">
                <a:solidFill>
                  <a:srgbClr val="FFFF00"/>
                </a:solidFill>
                <a:effectLst>
                  <a:outerShdw blurRad="38100" dist="38100" dir="2700000" algn="tl">
                    <a:srgbClr val="000000"/>
                  </a:outerShdw>
                </a:effectLst>
              </a:rPr>
              <a:t>IMPORTANT SAFETY INFORMATION</a:t>
            </a:r>
          </a:p>
          <a:p>
            <a:pPr marL="114300" indent="-114300" algn="ctr" fontAlgn="base">
              <a:spcBef>
                <a:spcPct val="50000"/>
              </a:spcBef>
              <a:spcAft>
                <a:spcPct val="0"/>
              </a:spcAft>
              <a:defRPr/>
            </a:pPr>
            <a:r>
              <a:rPr lang="en-US" sz="1600" dirty="0">
                <a:solidFill>
                  <a:srgbClr val="FFFF00"/>
                </a:solidFill>
                <a:effectLst>
                  <a:outerShdw blurRad="38100" dist="38100" dir="2700000" algn="tl">
                    <a:srgbClr val="000000"/>
                  </a:outerShdw>
                </a:effectLst>
              </a:rPr>
              <a:t>Anaphylactic-type reactions, including fatalities, have followed the </a:t>
            </a:r>
            <a:r>
              <a:rPr lang="en-US" sz="1600" dirty="0" err="1">
                <a:solidFill>
                  <a:srgbClr val="FFFF00"/>
                </a:solidFill>
                <a:effectLst>
                  <a:outerShdw blurRad="38100" dist="38100" dir="2700000" algn="tl">
                    <a:srgbClr val="000000"/>
                  </a:outerShdw>
                </a:effectLst>
              </a:rPr>
              <a:t>parenteral</a:t>
            </a:r>
            <a:r>
              <a:rPr lang="en-US" sz="1600" dirty="0">
                <a:solidFill>
                  <a:srgbClr val="FFFF00"/>
                </a:solidFill>
                <a:effectLst>
                  <a:outerShdw blurRad="38100" dist="38100" dir="2700000" algn="tl">
                    <a:srgbClr val="000000"/>
                  </a:outerShdw>
                </a:effectLst>
              </a:rPr>
              <a:t> administration of iron dextran injection.</a:t>
            </a:r>
          </a:p>
          <a:p>
            <a:pPr marL="114300" indent="-114300" algn="ctr" fontAlgn="base">
              <a:spcBef>
                <a:spcPct val="50000"/>
              </a:spcBef>
              <a:spcAft>
                <a:spcPct val="0"/>
              </a:spcAft>
              <a:defRPr/>
            </a:pPr>
            <a:endParaRPr lang="en-US" sz="1600" dirty="0">
              <a:solidFill>
                <a:srgbClr val="FFFF00"/>
              </a:solidFill>
              <a:effectLst>
                <a:outerShdw blurRad="38100" dist="38100" dir="2700000" algn="tl">
                  <a:srgbClr val="000000"/>
                </a:outerShdw>
              </a:effectLst>
            </a:endParaRPr>
          </a:p>
          <a:p>
            <a:pPr marL="114300" indent="-114300" fontAlgn="base">
              <a:spcBef>
                <a:spcPct val="50000"/>
              </a:spcBef>
              <a:spcAft>
                <a:spcPct val="0"/>
              </a:spcAft>
              <a:buFontTx/>
              <a:buChar char="•"/>
              <a:defRPr/>
            </a:pPr>
            <a:r>
              <a:rPr lang="en-US" sz="1600" dirty="0">
                <a:solidFill>
                  <a:srgbClr val="FFFF00"/>
                </a:solidFill>
                <a:effectLst>
                  <a:outerShdw blurRad="38100" dist="38100" dir="2700000" algn="tl">
                    <a:srgbClr val="000000"/>
                  </a:outerShdw>
                </a:effectLst>
              </a:rPr>
              <a:t>Have </a:t>
            </a:r>
            <a:r>
              <a:rPr lang="en-US" sz="1600" i="1" dirty="0">
                <a:solidFill>
                  <a:srgbClr val="FFFF00"/>
                </a:solidFill>
                <a:effectLst>
                  <a:outerShdw blurRad="38100" dist="38100" dir="2700000" algn="tl">
                    <a:srgbClr val="000000"/>
                  </a:outerShdw>
                </a:effectLst>
              </a:rPr>
              <a:t>resuscitation equipment and personnel</a:t>
            </a:r>
            <a:r>
              <a:rPr lang="en-US" sz="1600" dirty="0">
                <a:solidFill>
                  <a:srgbClr val="FFFF00"/>
                </a:solidFill>
                <a:effectLst>
                  <a:outerShdw blurRad="38100" dist="38100" dir="2700000" algn="tl">
                    <a:srgbClr val="000000"/>
                  </a:outerShdw>
                </a:effectLst>
              </a:rPr>
              <a:t> trained in the detection and treatment of anaphylactic-type reactions readily available during iron dextran administration.</a:t>
            </a:r>
          </a:p>
          <a:p>
            <a:pPr marL="114300" indent="-114300" fontAlgn="base">
              <a:spcBef>
                <a:spcPct val="50000"/>
              </a:spcBef>
              <a:spcAft>
                <a:spcPct val="0"/>
              </a:spcAft>
              <a:buFontTx/>
              <a:buChar char="•"/>
              <a:defRPr/>
            </a:pPr>
            <a:endParaRPr lang="en-US" sz="1600" dirty="0">
              <a:solidFill>
                <a:srgbClr val="FFFF00"/>
              </a:solidFill>
              <a:effectLst>
                <a:outerShdw blurRad="38100" dist="38100" dir="2700000" algn="tl">
                  <a:srgbClr val="000000"/>
                </a:outerShdw>
              </a:effectLst>
            </a:endParaRPr>
          </a:p>
          <a:p>
            <a:pPr marL="114300" indent="-114300" fontAlgn="base">
              <a:spcBef>
                <a:spcPct val="50000"/>
              </a:spcBef>
              <a:spcAft>
                <a:spcPct val="0"/>
              </a:spcAft>
              <a:defRPr/>
            </a:pPr>
            <a:r>
              <a:rPr lang="en-US" sz="1600" dirty="0">
                <a:solidFill>
                  <a:srgbClr val="FFFF00"/>
                </a:solidFill>
                <a:effectLst>
                  <a:outerShdw blurRad="38100" dist="38100" dir="2700000" algn="tl">
                    <a:srgbClr val="000000"/>
                  </a:outerShdw>
                </a:effectLst>
              </a:rPr>
              <a:t>• Administer a </a:t>
            </a:r>
            <a:r>
              <a:rPr lang="en-US" sz="1600" i="1" dirty="0">
                <a:solidFill>
                  <a:srgbClr val="FFFF00"/>
                </a:solidFill>
                <a:effectLst>
                  <a:outerShdw blurRad="38100" dist="38100" dir="2700000" algn="tl">
                    <a:srgbClr val="000000"/>
                  </a:outerShdw>
                </a:effectLst>
              </a:rPr>
              <a:t>test dose</a:t>
            </a:r>
            <a:r>
              <a:rPr lang="en-US" sz="1600" dirty="0">
                <a:solidFill>
                  <a:srgbClr val="FFFF00"/>
                </a:solidFill>
                <a:effectLst>
                  <a:outerShdw blurRad="38100" dist="38100" dir="2700000" algn="tl">
                    <a:srgbClr val="000000"/>
                  </a:outerShdw>
                </a:effectLst>
              </a:rPr>
              <a:t> prior to the first therapeutic dose.</a:t>
            </a:r>
          </a:p>
          <a:p>
            <a:pPr marL="114300" indent="-114300" fontAlgn="base">
              <a:spcBef>
                <a:spcPct val="50000"/>
              </a:spcBef>
              <a:spcAft>
                <a:spcPct val="0"/>
              </a:spcAft>
              <a:defRPr/>
            </a:pPr>
            <a:endParaRPr lang="en-US" sz="1600" dirty="0">
              <a:solidFill>
                <a:srgbClr val="FFFF00"/>
              </a:solidFill>
              <a:effectLst>
                <a:outerShdw blurRad="38100" dist="38100" dir="2700000" algn="tl">
                  <a:srgbClr val="000000"/>
                </a:outerShdw>
              </a:effectLst>
            </a:endParaRPr>
          </a:p>
          <a:p>
            <a:pPr marL="114300" indent="-114300" fontAlgn="base">
              <a:spcBef>
                <a:spcPct val="50000"/>
              </a:spcBef>
              <a:spcAft>
                <a:spcPct val="0"/>
              </a:spcAft>
              <a:defRPr/>
            </a:pPr>
            <a:r>
              <a:rPr lang="en-US" sz="1600" dirty="0">
                <a:solidFill>
                  <a:srgbClr val="FFFF00"/>
                </a:solidFill>
                <a:effectLst>
                  <a:outerShdw blurRad="38100" dist="38100" dir="2700000" algn="tl">
                    <a:srgbClr val="000000"/>
                  </a:outerShdw>
                </a:effectLst>
              </a:rPr>
              <a:t>• During all iron dextran administrations, observe for signs or symptoms of anaphylactic-type reactions. Fatal reactions have followed the test dose of iron dextran injection and in situations where the test dose was tolerated.</a:t>
            </a:r>
          </a:p>
          <a:p>
            <a:pPr marL="114300" indent="-114300" fontAlgn="base">
              <a:spcBef>
                <a:spcPct val="50000"/>
              </a:spcBef>
              <a:spcAft>
                <a:spcPct val="0"/>
              </a:spcAft>
              <a:defRPr/>
            </a:pPr>
            <a:endParaRPr lang="en-US" sz="1600" dirty="0">
              <a:solidFill>
                <a:srgbClr val="FFFF00"/>
              </a:solidFill>
              <a:effectLst>
                <a:outerShdw blurRad="38100" dist="38100" dir="2700000" algn="tl">
                  <a:srgbClr val="000000"/>
                </a:outerShdw>
              </a:effectLst>
            </a:endParaRPr>
          </a:p>
          <a:p>
            <a:pPr marL="114300" indent="-114300" fontAlgn="base">
              <a:spcBef>
                <a:spcPct val="50000"/>
              </a:spcBef>
              <a:spcAft>
                <a:spcPct val="0"/>
              </a:spcAft>
              <a:defRPr/>
            </a:pPr>
            <a:r>
              <a:rPr lang="en-US" sz="1600" dirty="0">
                <a:solidFill>
                  <a:srgbClr val="FFFF00"/>
                </a:solidFill>
                <a:effectLst>
                  <a:outerShdw blurRad="38100" dist="38100" dir="2700000" algn="tl">
                    <a:srgbClr val="000000"/>
                  </a:outerShdw>
                </a:effectLst>
              </a:rPr>
              <a:t>• Use iron dextran only in patients in whom clinical and laboratory investigations have established an iron deficient state not amenable to oral iron therapy.</a:t>
            </a:r>
          </a:p>
        </p:txBody>
      </p:sp>
    </p:spTree>
    <p:extLst>
      <p:ext uri="{BB962C8B-B14F-4D97-AF65-F5344CB8AC3E}">
        <p14:creationId xmlns:p14="http://schemas.microsoft.com/office/powerpoint/2010/main" val="746051911"/>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itle 1"/>
          <p:cNvSpPr>
            <a:spLocks noGrp="1"/>
          </p:cNvSpPr>
          <p:nvPr>
            <p:ph type="ctrTitle" idx="4294967295"/>
          </p:nvPr>
        </p:nvSpPr>
        <p:spPr>
          <a:xfrm>
            <a:off x="561975" y="488950"/>
            <a:ext cx="7772400" cy="762000"/>
          </a:xfrm>
        </p:spPr>
        <p:txBody>
          <a:bodyPr/>
          <a:lstStyle/>
          <a:p>
            <a:pPr eaLnBrk="1" hangingPunct="1"/>
            <a:r>
              <a:rPr lang="en-US" smtClean="0">
                <a:solidFill>
                  <a:srgbClr val="FFCC67"/>
                </a:solidFill>
              </a:rPr>
              <a:t>Incidence of Life-threatening Adverse Events (Anaphylaxis)</a:t>
            </a:r>
          </a:p>
        </p:txBody>
      </p:sp>
      <p:sp>
        <p:nvSpPr>
          <p:cNvPr id="61443" name="Rectangle 3"/>
          <p:cNvSpPr>
            <a:spLocks noChangeArrowheads="1"/>
          </p:cNvSpPr>
          <p:nvPr/>
        </p:nvSpPr>
        <p:spPr bwMode="auto">
          <a:xfrm>
            <a:off x="228600" y="6400800"/>
            <a:ext cx="5588000" cy="338138"/>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a:solidFill>
                  <a:srgbClr val="FFFF00"/>
                </a:solidFill>
                <a:effectLst>
                  <a:outerShdw blurRad="38100" dist="38100" dir="2700000" algn="tl">
                    <a:srgbClr val="000000"/>
                  </a:outerShdw>
                </a:effectLst>
                <a:latin typeface="Helvetica" charset="0"/>
              </a:rPr>
              <a:t>Chertow GM et al Nephrol Dial Transplant 2006;21:378-382</a:t>
            </a:r>
          </a:p>
        </p:txBody>
      </p:sp>
      <p:graphicFrame>
        <p:nvGraphicFramePr>
          <p:cNvPr id="5" name="Table 4"/>
          <p:cNvGraphicFramePr>
            <a:graphicFrameLocks noGrp="1"/>
          </p:cNvGraphicFramePr>
          <p:nvPr/>
        </p:nvGraphicFramePr>
        <p:xfrm>
          <a:off x="457200" y="2047875"/>
          <a:ext cx="8382000" cy="2194456"/>
        </p:xfrm>
        <a:graphic>
          <a:graphicData uri="http://schemas.openxmlformats.org/drawingml/2006/table">
            <a:tbl>
              <a:tblPr/>
              <a:tblGrid>
                <a:gridCol w="2057400"/>
                <a:gridCol w="2819400"/>
                <a:gridCol w="3505200"/>
              </a:tblGrid>
              <a:tr h="1005549">
                <a:tc>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endParaRPr>
                    </a:p>
                    <a:p>
                      <a:pPr marL="0" marR="0" lvl="0" indent="0" algn="l"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endParaRPr>
                    </a:p>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rPr>
                        <a:t>Product</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3C8C9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rPr>
                        <a:t>Incidence of</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rPr>
                        <a:t>Adverse event</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rPr>
                        <a:t>(per 10</a:t>
                      </a:r>
                      <a:r>
                        <a:rPr kumimoji="0" lang="en-US" sz="2000" b="1" i="0" u="none" strike="noStrike" cap="none" normalizeH="0" baseline="30000" smtClean="0">
                          <a:ln>
                            <a:noFill/>
                          </a:ln>
                          <a:solidFill>
                            <a:srgbClr val="FFFFFF"/>
                          </a:solidFill>
                          <a:effectLst/>
                          <a:latin typeface="Arial" charset="0"/>
                          <a:ea typeface="ＭＳ Ｐゴシック" charset="-128"/>
                          <a:cs typeface="ＭＳ Ｐゴシック" charset="-128"/>
                        </a:rPr>
                        <a:t>6</a:t>
                      </a:r>
                      <a:r>
                        <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rPr>
                        <a:t> infusions)</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3C8C93"/>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endParaRPr>
                    </a:p>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rgbClr val="FFFFFF"/>
                          </a:solidFill>
                          <a:effectLst/>
                          <a:latin typeface="Arial" charset="0"/>
                          <a:ea typeface="ＭＳ Ｐゴシック" charset="-128"/>
                          <a:cs typeface="ＭＳ Ｐゴシック" charset="-128"/>
                        </a:rPr>
                        <a:t>Comment</a:t>
                      </a:r>
                    </a:p>
                  </a:txBody>
                  <a:tcPr marT="45707" marB="45707"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3C8C93"/>
                    </a:solidFill>
                  </a:tcPr>
                </a:tc>
              </a:tr>
              <a:tr h="396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128"/>
                          <a:cs typeface="ＭＳ Ｐゴシック" charset="-128"/>
                        </a:rPr>
                        <a:t>Iron dextran</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charset="0"/>
                          <a:ea typeface="ＭＳ Ｐゴシック" charset="-128"/>
                          <a:cs typeface="ＭＳ Ｐゴシック" charset="-128"/>
                        </a:rPr>
                        <a:t>3.3-11.3</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128"/>
                          <a:cs typeface="ＭＳ Ｐゴシック" charset="-128"/>
                        </a:rPr>
                        <a:t>HMW dextran&gt;LMW dextran</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E7F3F4"/>
                    </a:solidFill>
                  </a:tcPr>
                </a:tc>
              </a:tr>
              <a:tr h="396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charset="0"/>
                          <a:ea typeface="ＭＳ Ｐゴシック" charset="-128"/>
                          <a:cs typeface="ＭＳ Ｐゴシック" charset="-128"/>
                        </a:rPr>
                        <a:t>Ferric gluconate</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charset="0"/>
                          <a:ea typeface="ＭＳ Ｐゴシック" charset="-128"/>
                          <a:cs typeface="ＭＳ Ｐゴシック" charset="-128"/>
                        </a:rPr>
                        <a:t>0.9</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F3F9FA"/>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000000"/>
                        </a:solidFill>
                        <a:effectLst/>
                        <a:latin typeface="Arial" charset="0"/>
                        <a:ea typeface="ＭＳ Ｐゴシック" charset="-128"/>
                        <a:cs typeface="ＭＳ Ｐゴシック" charset="-128"/>
                      </a:endParaRP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F3F9FA"/>
                    </a:solidFill>
                  </a:tcPr>
                </a:tc>
              </a:tr>
              <a:tr h="39612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charset="0"/>
                          <a:ea typeface="ＭＳ Ｐゴシック" charset="-128"/>
                          <a:cs typeface="ＭＳ Ｐゴシック" charset="-128"/>
                        </a:rPr>
                        <a:t>Iron sucrose</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charset="0"/>
                          <a:ea typeface="ＭＳ Ｐゴシック" charset="-128"/>
                          <a:cs typeface="ＭＳ Ｐゴシック" charset="-128"/>
                        </a:rPr>
                        <a:t>0.6</a:t>
                      </a: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E7F3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smtClean="0">
                        <a:ln>
                          <a:noFill/>
                        </a:ln>
                        <a:solidFill>
                          <a:srgbClr val="000000"/>
                        </a:solidFill>
                        <a:effectLst/>
                        <a:latin typeface="Arial" charset="0"/>
                        <a:ea typeface="ＭＳ Ｐゴシック" charset="-128"/>
                        <a:cs typeface="ＭＳ Ｐゴシック" charset="-128"/>
                      </a:endParaRPr>
                    </a:p>
                  </a:txBody>
                  <a:tcPr marT="45707" marB="45707" horzOverflow="overflow">
                    <a:lnL w="12700" cap="flat" cmpd="sng" algn="ctr">
                      <a:solidFill>
                        <a:srgbClr val="3C8C93"/>
                      </a:solidFill>
                      <a:prstDash val="solid"/>
                      <a:round/>
                      <a:headEnd type="none" w="med" len="med"/>
                      <a:tailEnd type="none" w="med" len="med"/>
                    </a:lnL>
                    <a:lnR w="12700" cap="flat" cmpd="sng" algn="ctr">
                      <a:solidFill>
                        <a:srgbClr val="3C8C93"/>
                      </a:solidFill>
                      <a:prstDash val="solid"/>
                      <a:round/>
                      <a:headEnd type="none" w="med" len="med"/>
                      <a:tailEnd type="none" w="med" len="med"/>
                    </a:lnR>
                    <a:lnT w="12700" cap="flat" cmpd="sng" algn="ctr">
                      <a:solidFill>
                        <a:srgbClr val="3C8C93"/>
                      </a:solidFill>
                      <a:prstDash val="solid"/>
                      <a:round/>
                      <a:headEnd type="none" w="med" len="med"/>
                      <a:tailEnd type="none" w="med" len="med"/>
                    </a:lnT>
                    <a:lnB w="12700" cap="flat" cmpd="sng" algn="ctr">
                      <a:solidFill>
                        <a:srgbClr val="3C8C93"/>
                      </a:solidFill>
                      <a:prstDash val="solid"/>
                      <a:round/>
                      <a:headEnd type="none" w="med" len="med"/>
                      <a:tailEnd type="none" w="med" len="med"/>
                    </a:lnB>
                    <a:lnTlToBr>
                      <a:noFill/>
                    </a:lnTlToBr>
                    <a:lnBlToTr>
                      <a:noFill/>
                    </a:lnBlToTr>
                    <a:solidFill>
                      <a:srgbClr val="E7F3F4"/>
                    </a:solidFill>
                  </a:tcPr>
                </a:tc>
              </a:tr>
            </a:tbl>
          </a:graphicData>
        </a:graphic>
      </p:graphicFrame>
    </p:spTree>
    <p:extLst>
      <p:ext uri="{BB962C8B-B14F-4D97-AF65-F5344CB8AC3E}">
        <p14:creationId xmlns:p14="http://schemas.microsoft.com/office/powerpoint/2010/main" val="2926902900"/>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74663" y="457200"/>
            <a:ext cx="8229600" cy="685800"/>
          </a:xfrm>
        </p:spPr>
        <p:txBody>
          <a:bodyPr/>
          <a:lstStyle/>
          <a:p>
            <a:pPr eaLnBrk="1" hangingPunct="1"/>
            <a:r>
              <a:rPr lang="en-US" sz="4000" smtClean="0"/>
              <a:t>Labile iron reactions</a:t>
            </a:r>
          </a:p>
        </p:txBody>
      </p:sp>
      <p:sp>
        <p:nvSpPr>
          <p:cNvPr id="73731" name="Rectangle 3"/>
          <p:cNvSpPr>
            <a:spLocks noGrp="1" noChangeArrowheads="1"/>
          </p:cNvSpPr>
          <p:nvPr>
            <p:ph type="body" idx="1"/>
          </p:nvPr>
        </p:nvSpPr>
        <p:spPr>
          <a:xfrm>
            <a:off x="304800" y="1600200"/>
            <a:ext cx="8515350" cy="4800600"/>
          </a:xfrm>
        </p:spPr>
        <p:txBody>
          <a:bodyPr/>
          <a:lstStyle/>
          <a:p>
            <a:pPr eaLnBrk="1" hangingPunct="1"/>
            <a:r>
              <a:rPr lang="en-US" sz="2800" smtClean="0"/>
              <a:t>Incidence, severity varies by </a:t>
            </a:r>
          </a:p>
          <a:p>
            <a:pPr lvl="1" eaLnBrk="1" hangingPunct="1"/>
            <a:r>
              <a:rPr lang="en-US" sz="2400" smtClean="0"/>
              <a:t>Total dose administered</a:t>
            </a:r>
          </a:p>
          <a:p>
            <a:pPr lvl="1" eaLnBrk="1" hangingPunct="1"/>
            <a:r>
              <a:rPr lang="en-US" sz="2400" smtClean="0"/>
              <a:t>Rate of administration</a:t>
            </a:r>
          </a:p>
          <a:p>
            <a:pPr lvl="1" eaLnBrk="1" hangingPunct="1"/>
            <a:r>
              <a:rPr lang="en-US" sz="2400" smtClean="0"/>
              <a:t>Iron agent chemical class</a:t>
            </a:r>
          </a:p>
          <a:p>
            <a:pPr eaLnBrk="1" hangingPunct="1"/>
            <a:r>
              <a:rPr lang="en-US" sz="2800" smtClean="0"/>
              <a:t>Findings include:</a:t>
            </a:r>
          </a:p>
          <a:p>
            <a:pPr lvl="1" eaLnBrk="1" hangingPunct="1"/>
            <a:r>
              <a:rPr lang="en-US" sz="2400" smtClean="0"/>
              <a:t>Cramping, flank pain, chest pain</a:t>
            </a:r>
          </a:p>
          <a:p>
            <a:pPr lvl="1" eaLnBrk="1" hangingPunct="1"/>
            <a:r>
              <a:rPr lang="en-US" sz="2400" smtClean="0"/>
              <a:t>Hypotension without allergic manifestations</a:t>
            </a:r>
            <a:endParaRPr lang="en-US" smtClean="0"/>
          </a:p>
          <a:p>
            <a:pPr lvl="1" eaLnBrk="1" hangingPunct="1"/>
            <a:r>
              <a:rPr lang="en-US" smtClean="0"/>
              <a:t>Lowering dose or slowing administration prevents recurrence (not a sensitivity reaction)</a:t>
            </a:r>
          </a:p>
          <a:p>
            <a:pPr eaLnBrk="1" hangingPunct="1"/>
            <a:endParaRPr lang="en-US" sz="2800" smtClean="0"/>
          </a:p>
          <a:p>
            <a:pPr lvl="1" eaLnBrk="1" hangingPunct="1"/>
            <a:endParaRPr lang="en-US" sz="2400" smtClean="0"/>
          </a:p>
          <a:p>
            <a:pPr lvl="1" eaLnBrk="1" hangingPunct="1"/>
            <a:endParaRPr lang="en-US" sz="2400" smtClean="0"/>
          </a:p>
          <a:p>
            <a:pPr lvl="1" eaLnBrk="1" hangingPunct="1"/>
            <a:endParaRPr lang="en-US" sz="2400" smtClean="0"/>
          </a:p>
          <a:p>
            <a:pPr eaLnBrk="1" hangingPunct="1"/>
            <a:endParaRPr lang="en-US" sz="2800" smtClean="0"/>
          </a:p>
        </p:txBody>
      </p:sp>
    </p:spTree>
    <p:extLst>
      <p:ext uri="{BB962C8B-B14F-4D97-AF65-F5344CB8AC3E}">
        <p14:creationId xmlns:p14="http://schemas.microsoft.com/office/powerpoint/2010/main" val="308918841"/>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body" idx="1"/>
          </p:nvPr>
        </p:nvSpPr>
        <p:spPr>
          <a:xfrm>
            <a:off x="474663" y="1676400"/>
            <a:ext cx="8229600" cy="4530725"/>
          </a:xfrm>
        </p:spPr>
        <p:txBody>
          <a:bodyPr/>
          <a:lstStyle/>
          <a:p>
            <a:pPr eaLnBrk="1" hangingPunct="1"/>
            <a:r>
              <a:rPr lang="en-US" smtClean="0"/>
              <a:t>Taste disturbance</a:t>
            </a:r>
          </a:p>
          <a:p>
            <a:pPr lvl="1" eaLnBrk="1" hangingPunct="1"/>
            <a:r>
              <a:rPr lang="en-US" smtClean="0"/>
              <a:t>“Minty” or “metallic” taste</a:t>
            </a:r>
          </a:p>
          <a:p>
            <a:pPr eaLnBrk="1" hangingPunct="1"/>
            <a:r>
              <a:rPr lang="en-US" smtClean="0"/>
              <a:t>Flushing</a:t>
            </a:r>
          </a:p>
          <a:p>
            <a:pPr lvl="1" eaLnBrk="1" hangingPunct="1"/>
            <a:r>
              <a:rPr lang="en-US" smtClean="0"/>
              <a:t>Without hypotension</a:t>
            </a:r>
          </a:p>
          <a:p>
            <a:pPr eaLnBrk="1" hangingPunct="1"/>
            <a:r>
              <a:rPr lang="en-US" smtClean="0"/>
              <a:t>Like labile iron reaction:</a:t>
            </a:r>
          </a:p>
          <a:p>
            <a:pPr lvl="1" eaLnBrk="1" hangingPunct="1"/>
            <a:r>
              <a:rPr lang="en-US" smtClean="0"/>
              <a:t>Transient</a:t>
            </a:r>
          </a:p>
          <a:p>
            <a:pPr lvl="1" eaLnBrk="1" hangingPunct="1"/>
            <a:r>
              <a:rPr lang="en-US" smtClean="0"/>
              <a:t>Abate after slowing infusion rate</a:t>
            </a:r>
          </a:p>
        </p:txBody>
      </p:sp>
      <p:sp>
        <p:nvSpPr>
          <p:cNvPr id="65539" name="Rectangle 4"/>
          <p:cNvSpPr>
            <a:spLocks noChangeArrowheads="1"/>
          </p:cNvSpPr>
          <p:nvPr/>
        </p:nvSpPr>
        <p:spPr bwMode="auto">
          <a:xfrm>
            <a:off x="474663" y="457200"/>
            <a:ext cx="8229600" cy="685800"/>
          </a:xfrm>
          <a:prstGeom prst="rect">
            <a:avLst/>
          </a:prstGeom>
          <a:noFill/>
          <a:ln w="9525">
            <a:noFill/>
            <a:miter lim="800000"/>
            <a:headEnd/>
            <a:tailEnd/>
          </a:ln>
        </p:spPr>
        <p:txBody>
          <a:bodyPr anchor="ctr"/>
          <a:lstStyle/>
          <a:p>
            <a:pPr fontAlgn="base">
              <a:spcBef>
                <a:spcPct val="50000"/>
              </a:spcBef>
              <a:spcAft>
                <a:spcPct val="0"/>
              </a:spcAft>
              <a:defRPr/>
            </a:pPr>
            <a:r>
              <a:rPr lang="en-US" sz="4000" dirty="0">
                <a:solidFill>
                  <a:srgbClr val="FFCC67"/>
                </a:solidFill>
                <a:effectLst>
                  <a:outerShdw blurRad="38100" dist="38100" dir="2700000" algn="tl">
                    <a:srgbClr val="000000"/>
                  </a:outerShdw>
                </a:effectLst>
              </a:rPr>
              <a:t>Intolerance reactions: Common, Mild IV Iron Reactions</a:t>
            </a:r>
          </a:p>
        </p:txBody>
      </p:sp>
    </p:spTree>
    <p:extLst>
      <p:ext uri="{BB962C8B-B14F-4D97-AF65-F5344CB8AC3E}">
        <p14:creationId xmlns:p14="http://schemas.microsoft.com/office/powerpoint/2010/main" val="41236897"/>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944562"/>
          </a:xfrm>
        </p:spPr>
        <p:txBody>
          <a:bodyPr/>
          <a:lstStyle/>
          <a:p>
            <a:pPr eaLnBrk="1" hangingPunct="1"/>
            <a:r>
              <a:rPr lang="en-US" sz="4000" smtClean="0"/>
              <a:t>Tolerability of IV iron products</a:t>
            </a:r>
          </a:p>
        </p:txBody>
      </p:sp>
      <p:sp>
        <p:nvSpPr>
          <p:cNvPr id="75779" name="Rectangle 3"/>
          <p:cNvSpPr>
            <a:spLocks noGrp="1" noChangeArrowheads="1"/>
          </p:cNvSpPr>
          <p:nvPr>
            <p:ph type="body" idx="1"/>
          </p:nvPr>
        </p:nvSpPr>
        <p:spPr>
          <a:xfrm>
            <a:off x="533400" y="1600200"/>
            <a:ext cx="8229600" cy="4525963"/>
          </a:xfrm>
        </p:spPr>
        <p:txBody>
          <a:bodyPr/>
          <a:lstStyle/>
          <a:p>
            <a:pPr eaLnBrk="1" hangingPunct="1"/>
            <a:r>
              <a:rPr lang="en-US" smtClean="0"/>
              <a:t>Hemodialysis patients intolerant to iron dextran were shown to tolerate ferric gluconate</a:t>
            </a:r>
          </a:p>
          <a:p>
            <a:pPr eaLnBrk="1" hangingPunct="1"/>
            <a:r>
              <a:rPr lang="en-US" smtClean="0"/>
              <a:t>Hemodialysis patients intolerant to iron dextran or ferric gluconate were able to tolerate iron sucrose</a:t>
            </a:r>
          </a:p>
        </p:txBody>
      </p:sp>
      <p:pic>
        <p:nvPicPr>
          <p:cNvPr id="75780" name="Picture 3" descr="venofer.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953000"/>
            <a:ext cx="85344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9713990"/>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a:xfrm>
            <a:off x="228600" y="0"/>
            <a:ext cx="8915400" cy="990600"/>
          </a:xfrm>
        </p:spPr>
        <p:txBody>
          <a:bodyPr/>
          <a:lstStyle/>
          <a:p>
            <a:r>
              <a:rPr lang="en-US" smtClean="0"/>
              <a:t>Iron deficiency in the United States</a:t>
            </a:r>
          </a:p>
        </p:txBody>
      </p:sp>
      <p:pic>
        <p:nvPicPr>
          <p:cNvPr id="44035" name="Picture 3" descr="MMW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2138" y="1676400"/>
            <a:ext cx="5257800" cy="449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Text Box 4"/>
          <p:cNvSpPr txBox="1">
            <a:spLocks noChangeArrowheads="1"/>
          </p:cNvSpPr>
          <p:nvPr/>
        </p:nvSpPr>
        <p:spPr bwMode="auto">
          <a:xfrm>
            <a:off x="3412944" y="6178478"/>
            <a:ext cx="5731056" cy="707886"/>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dirty="0">
                <a:solidFill>
                  <a:srgbClr val="FFFF00"/>
                </a:solidFill>
                <a:effectLst>
                  <a:outerShdw blurRad="38100" dist="38100" dir="2700000" algn="tl">
                    <a:srgbClr val="000000"/>
                  </a:outerShdw>
                </a:effectLst>
              </a:rPr>
              <a:t>National Health and Nutrition Examination Survey (NHANES)</a:t>
            </a:r>
          </a:p>
          <a:p>
            <a:pPr fontAlgn="base">
              <a:spcBef>
                <a:spcPct val="50000"/>
              </a:spcBef>
              <a:spcAft>
                <a:spcPct val="0"/>
              </a:spcAft>
              <a:defRPr/>
            </a:pPr>
            <a:r>
              <a:rPr lang="en-US" sz="1600" dirty="0">
                <a:solidFill>
                  <a:srgbClr val="FFFF00"/>
                </a:solidFill>
                <a:effectLst>
                  <a:outerShdw blurRad="38100" dist="38100" dir="2700000" algn="tl">
                    <a:srgbClr val="000000"/>
                  </a:outerShdw>
                </a:effectLst>
              </a:rPr>
              <a:t>Survey of sample US households: </a:t>
            </a:r>
            <a:r>
              <a:rPr lang="en-US" sz="1600" dirty="0" err="1">
                <a:solidFill>
                  <a:srgbClr val="FFFF00"/>
                </a:solidFill>
                <a:effectLst>
                  <a:outerShdw blurRad="38100" dist="38100" dir="2700000" algn="tl">
                    <a:srgbClr val="000000"/>
                  </a:outerShdw>
                </a:effectLst>
              </a:rPr>
              <a:t>ferritin</a:t>
            </a:r>
            <a:r>
              <a:rPr lang="en-US" sz="1600" dirty="0">
                <a:solidFill>
                  <a:srgbClr val="FFFF00"/>
                </a:solidFill>
                <a:effectLst>
                  <a:outerShdw blurRad="38100" dist="38100" dir="2700000" algn="tl">
                    <a:srgbClr val="000000"/>
                  </a:outerShdw>
                </a:effectLst>
              </a:rPr>
              <a:t>, % saturation, FEP</a:t>
            </a:r>
          </a:p>
        </p:txBody>
      </p:sp>
      <p:sp>
        <p:nvSpPr>
          <p:cNvPr id="19461" name="Text Box 5"/>
          <p:cNvSpPr txBox="1">
            <a:spLocks noChangeArrowheads="1"/>
          </p:cNvSpPr>
          <p:nvPr/>
        </p:nvSpPr>
        <p:spPr bwMode="auto">
          <a:xfrm>
            <a:off x="60325" y="6519863"/>
            <a:ext cx="2160588" cy="338137"/>
          </a:xfrm>
          <a:prstGeom prst="rect">
            <a:avLst/>
          </a:prstGeom>
          <a:noFill/>
          <a:ln w="9525">
            <a:noFill/>
            <a:miter lim="800000"/>
            <a:headEnd/>
            <a:tailEnd/>
          </a:ln>
        </p:spPr>
        <p:txBody>
          <a:bodyPr wrap="none">
            <a:spAutoFit/>
          </a:bodyPr>
          <a:lstStyle/>
          <a:p>
            <a:pPr fontAlgn="base">
              <a:spcBef>
                <a:spcPct val="50000"/>
              </a:spcBef>
              <a:spcAft>
                <a:spcPct val="0"/>
              </a:spcAft>
              <a:defRPr/>
            </a:pPr>
            <a:r>
              <a:rPr lang="en-US" sz="1600" i="1" dirty="0">
                <a:solidFill>
                  <a:srgbClr val="FFFF00"/>
                </a:solidFill>
                <a:effectLst>
                  <a:outerShdw blurRad="38100" dist="38100" dir="2700000" algn="tl">
                    <a:srgbClr val="000000"/>
                  </a:outerShdw>
                </a:effectLst>
              </a:rPr>
              <a:t>MMWR 51(40); 897-9</a:t>
            </a:r>
          </a:p>
        </p:txBody>
      </p:sp>
      <p:sp>
        <p:nvSpPr>
          <p:cNvPr id="1009670" name="Rectangle 6"/>
          <p:cNvSpPr>
            <a:spLocks noChangeArrowheads="1"/>
          </p:cNvSpPr>
          <p:nvPr/>
        </p:nvSpPr>
        <p:spPr bwMode="auto">
          <a:xfrm>
            <a:off x="2108200" y="3271838"/>
            <a:ext cx="4800600" cy="304800"/>
          </a:xfrm>
          <a:prstGeom prst="rect">
            <a:avLst/>
          </a:prstGeom>
          <a:noFill/>
          <a:ln w="12700">
            <a:solidFill>
              <a:srgbClr val="FF0000"/>
            </a:solidFill>
            <a:miter lim="800000"/>
            <a:headEnd/>
            <a:tailEn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1009671" name="Rectangle 7"/>
          <p:cNvSpPr>
            <a:spLocks noChangeArrowheads="1"/>
          </p:cNvSpPr>
          <p:nvPr/>
        </p:nvSpPr>
        <p:spPr bwMode="auto">
          <a:xfrm>
            <a:off x="2133600" y="5045075"/>
            <a:ext cx="4741863" cy="152400"/>
          </a:xfrm>
          <a:prstGeom prst="rect">
            <a:avLst/>
          </a:prstGeom>
          <a:noFill/>
          <a:ln w="12700">
            <a:solidFill>
              <a:srgbClr val="FF0000"/>
            </a:solidFill>
            <a:miter lim="800000"/>
            <a:headEnd/>
            <a:tailEnd/>
          </a:ln>
        </p:spPr>
        <p:txBody>
          <a:bodyPr wrap="none" anchor="ct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Tree>
    <p:extLst>
      <p:ext uri="{BB962C8B-B14F-4D97-AF65-F5344CB8AC3E}">
        <p14:creationId xmlns:p14="http://schemas.microsoft.com/office/powerpoint/2010/main" val="425369794"/>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09671"/>
                                        </p:tgtEl>
                                        <p:attrNameLst>
                                          <p:attrName>style.visibility</p:attrName>
                                        </p:attrNameLst>
                                      </p:cBhvr>
                                      <p:to>
                                        <p:strVal val="visible"/>
                                      </p:to>
                                    </p:set>
                                    <p:anim calcmode="lin" valueType="num">
                                      <p:cBhvr additive="base">
                                        <p:cTn id="7" dur="500" fill="hold"/>
                                        <p:tgtEl>
                                          <p:spTgt spid="1009671"/>
                                        </p:tgtEl>
                                        <p:attrNameLst>
                                          <p:attrName>ppt_x</p:attrName>
                                        </p:attrNameLst>
                                      </p:cBhvr>
                                      <p:tavLst>
                                        <p:tav tm="0">
                                          <p:val>
                                            <p:strVal val="0-#ppt_w/2"/>
                                          </p:val>
                                        </p:tav>
                                        <p:tav tm="100000">
                                          <p:val>
                                            <p:strVal val="#ppt_x"/>
                                          </p:val>
                                        </p:tav>
                                      </p:tavLst>
                                    </p:anim>
                                    <p:anim calcmode="lin" valueType="num">
                                      <p:cBhvr additive="base">
                                        <p:cTn id="8" dur="500" fill="hold"/>
                                        <p:tgtEl>
                                          <p:spTgt spid="1009671"/>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9670"/>
                                        </p:tgtEl>
                                        <p:attrNameLst>
                                          <p:attrName>style.visibility</p:attrName>
                                        </p:attrNameLst>
                                      </p:cBhvr>
                                      <p:to>
                                        <p:strVal val="visible"/>
                                      </p:to>
                                    </p:set>
                                    <p:anim calcmode="lin" valueType="num">
                                      <p:cBhvr additive="base">
                                        <p:cTn id="13" dur="500" fill="hold"/>
                                        <p:tgtEl>
                                          <p:spTgt spid="1009670"/>
                                        </p:tgtEl>
                                        <p:attrNameLst>
                                          <p:attrName>ppt_x</p:attrName>
                                        </p:attrNameLst>
                                      </p:cBhvr>
                                      <p:tavLst>
                                        <p:tav tm="0">
                                          <p:val>
                                            <p:strVal val="0-#ppt_w/2"/>
                                          </p:val>
                                        </p:tav>
                                        <p:tav tm="100000">
                                          <p:val>
                                            <p:strVal val="#ppt_x"/>
                                          </p:val>
                                        </p:tav>
                                      </p:tavLst>
                                    </p:anim>
                                    <p:anim calcmode="lin" valueType="num">
                                      <p:cBhvr additive="base">
                                        <p:cTn id="14" dur="500" fill="hold"/>
                                        <p:tgtEl>
                                          <p:spTgt spid="10096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9670" grpId="0" animBg="1"/>
      <p:bldP spid="100967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a:xfrm>
            <a:off x="457200" y="0"/>
            <a:ext cx="8229600" cy="1139825"/>
          </a:xfrm>
        </p:spPr>
        <p:txBody>
          <a:bodyPr/>
          <a:lstStyle/>
          <a:p>
            <a:r>
              <a:rPr lang="en-US" smtClean="0"/>
              <a:t/>
            </a:r>
            <a:br>
              <a:rPr lang="en-US" smtClean="0"/>
            </a:br>
            <a:r>
              <a:rPr lang="en-US" sz="3600" smtClean="0"/>
              <a:t>CAUSES OF IRON DEFICIENCY</a:t>
            </a:r>
            <a:r>
              <a:rPr lang="en-US" smtClean="0"/>
              <a:t/>
            </a:r>
            <a:br>
              <a:rPr lang="en-US" smtClean="0"/>
            </a:br>
            <a:endParaRPr lang="en-US" smtClean="0"/>
          </a:p>
        </p:txBody>
      </p:sp>
      <p:sp>
        <p:nvSpPr>
          <p:cNvPr id="45059" name="Content Placeholder 2"/>
          <p:cNvSpPr>
            <a:spLocks noGrp="1"/>
          </p:cNvSpPr>
          <p:nvPr>
            <p:ph idx="1"/>
          </p:nvPr>
        </p:nvSpPr>
        <p:spPr>
          <a:xfrm>
            <a:off x="457200" y="641350"/>
            <a:ext cx="8229600" cy="5484813"/>
          </a:xfrm>
        </p:spPr>
        <p:txBody>
          <a:bodyPr/>
          <a:lstStyle/>
          <a:p>
            <a:endParaRPr lang="en-US" dirty="0" smtClean="0"/>
          </a:p>
          <a:p>
            <a:pPr>
              <a:buFontTx/>
              <a:buNone/>
            </a:pPr>
            <a:endParaRPr lang="en-US" sz="2000" dirty="0" smtClean="0"/>
          </a:p>
          <a:p>
            <a:pPr>
              <a:buFontTx/>
              <a:buNone/>
            </a:pPr>
            <a:r>
              <a:rPr lang="en-US" sz="2000" b="1" dirty="0" smtClean="0">
                <a:solidFill>
                  <a:srgbClr val="FFC000"/>
                </a:solidFill>
              </a:rPr>
              <a:t>OVERT BLOOD LOSS</a:t>
            </a:r>
          </a:p>
          <a:p>
            <a:pPr>
              <a:buFontTx/>
              <a:buNone/>
            </a:pPr>
            <a:endParaRPr lang="en-US" sz="2000" b="1" dirty="0" smtClean="0">
              <a:solidFill>
                <a:srgbClr val="FFC000"/>
              </a:solidFill>
            </a:endParaRPr>
          </a:p>
          <a:p>
            <a:pPr>
              <a:buFontTx/>
              <a:buNone/>
            </a:pPr>
            <a:r>
              <a:rPr lang="en-US" sz="2000" dirty="0" smtClean="0"/>
              <a:t>      Hematemesis, melena </a:t>
            </a:r>
          </a:p>
          <a:p>
            <a:pPr>
              <a:buFontTx/>
              <a:buNone/>
            </a:pPr>
            <a:r>
              <a:rPr lang="en-US" sz="2000" dirty="0" smtClean="0"/>
              <a:t>      Severe menorrhagia</a:t>
            </a:r>
          </a:p>
          <a:p>
            <a:pPr>
              <a:buFontTx/>
              <a:buNone/>
            </a:pPr>
            <a:r>
              <a:rPr lang="en-US" sz="2000" dirty="0" smtClean="0"/>
              <a:t>      Hemoptysis, hematuria, traumatic hemorrhage</a:t>
            </a:r>
          </a:p>
          <a:p>
            <a:pPr>
              <a:buFontTx/>
              <a:buNone/>
            </a:pPr>
            <a:endParaRPr lang="en-US" sz="2000" dirty="0" smtClean="0"/>
          </a:p>
          <a:p>
            <a:pPr>
              <a:buFontTx/>
              <a:buNone/>
            </a:pPr>
            <a:r>
              <a:rPr lang="en-US" sz="2000" b="1" dirty="0" smtClean="0">
                <a:solidFill>
                  <a:srgbClr val="FFC000"/>
                </a:solidFill>
              </a:rPr>
              <a:t>OCCULT BLOOD LOSS</a:t>
            </a:r>
          </a:p>
          <a:p>
            <a:pPr>
              <a:buFontTx/>
              <a:buNone/>
            </a:pPr>
            <a:r>
              <a:rPr lang="en-US" sz="2000" dirty="0" smtClean="0"/>
              <a:t>      Small bowel, vascular, inflammatory </a:t>
            </a:r>
          </a:p>
          <a:p>
            <a:pPr>
              <a:buFontTx/>
              <a:buNone/>
            </a:pPr>
            <a:r>
              <a:rPr lang="en-US" sz="2000" dirty="0" smtClean="0"/>
              <a:t>      Voluntary blood donations, post-op, iatrogenic</a:t>
            </a:r>
          </a:p>
          <a:p>
            <a:pPr>
              <a:buFontTx/>
              <a:buNone/>
            </a:pPr>
            <a:r>
              <a:rPr lang="en-US" sz="2000" dirty="0" smtClean="0"/>
              <a:t>      Menses</a:t>
            </a:r>
          </a:p>
          <a:p>
            <a:pPr>
              <a:buFontTx/>
              <a:buNone/>
            </a:pPr>
            <a:r>
              <a:rPr lang="en-US" sz="2000" dirty="0" smtClean="0"/>
              <a:t>      OBS:  delivery, direct iron loss to fetus, </a:t>
            </a:r>
          </a:p>
          <a:p>
            <a:pPr>
              <a:buFontTx/>
              <a:buNone/>
            </a:pPr>
            <a:r>
              <a:rPr lang="en-US" sz="2000" dirty="0" smtClean="0"/>
              <a:t>       iron loss to the neonate during lactation </a:t>
            </a:r>
          </a:p>
        </p:txBody>
      </p:sp>
    </p:spTree>
    <p:extLst>
      <p:ext uri="{BB962C8B-B14F-4D97-AF65-F5344CB8AC3E}">
        <p14:creationId xmlns:p14="http://schemas.microsoft.com/office/powerpoint/2010/main" val="16430942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en-US" sz="3600" smtClean="0"/>
              <a:t>CAUSES OF IRON DEFICIENCY</a:t>
            </a:r>
          </a:p>
        </p:txBody>
      </p:sp>
      <p:sp>
        <p:nvSpPr>
          <p:cNvPr id="46083" name="Content Placeholder 2"/>
          <p:cNvSpPr>
            <a:spLocks noGrp="1"/>
          </p:cNvSpPr>
          <p:nvPr>
            <p:ph idx="1"/>
          </p:nvPr>
        </p:nvSpPr>
        <p:spPr/>
        <p:txBody>
          <a:bodyPr/>
          <a:lstStyle/>
          <a:p>
            <a:pPr>
              <a:buFontTx/>
              <a:buNone/>
            </a:pPr>
            <a:r>
              <a:rPr lang="en-US" sz="2000" b="1" smtClean="0">
                <a:solidFill>
                  <a:srgbClr val="FFC000"/>
                </a:solidFill>
              </a:rPr>
              <a:t>UNCOMMON</a:t>
            </a:r>
          </a:p>
          <a:p>
            <a:r>
              <a:rPr lang="en-US" sz="2000" smtClean="0"/>
              <a:t>Reduced GI absorption of iron:  Celiac Disease,  Atrophic Gastritis, H Pylori   </a:t>
            </a:r>
          </a:p>
          <a:p>
            <a:r>
              <a:rPr lang="en-US" sz="2000" smtClean="0"/>
              <a:t>Gastric Bypass for obesity ; Billroth II</a:t>
            </a:r>
          </a:p>
          <a:p>
            <a:r>
              <a:rPr lang="en-US" sz="2000" smtClean="0"/>
              <a:t>Diet deficient in iron (phytates) </a:t>
            </a:r>
          </a:p>
          <a:p>
            <a:r>
              <a:rPr lang="en-US" sz="2000" smtClean="0"/>
              <a:t>Intravascular hemolysis — PNH, malfunctioning heart valve prostheses, Intravascular Hemolysis (Cold Agglutinin)</a:t>
            </a:r>
          </a:p>
          <a:p>
            <a:r>
              <a:rPr lang="en-US" sz="2000" smtClean="0"/>
              <a:t>Pulmonary Hemosiderosis</a:t>
            </a:r>
          </a:p>
          <a:p>
            <a:r>
              <a:rPr lang="en-US" sz="2000" smtClean="0"/>
              <a:t>( IRIDA ) Iron-refractory iron deficiency anemia-- TMPRSS6,DMT1</a:t>
            </a:r>
          </a:p>
          <a:p>
            <a:pPr>
              <a:buFontTx/>
              <a:buNone/>
            </a:pPr>
            <a:r>
              <a:rPr lang="en-US" sz="2000" b="1" smtClean="0">
                <a:solidFill>
                  <a:srgbClr val="FFC000"/>
                </a:solidFill>
              </a:rPr>
              <a:t>EMERGING</a:t>
            </a:r>
          </a:p>
          <a:p>
            <a:endParaRPr lang="en-US" sz="2000" smtClean="0"/>
          </a:p>
          <a:p>
            <a:endParaRPr lang="en-US" sz="2000" smtClean="0">
              <a:solidFill>
                <a:srgbClr val="FFFF00"/>
              </a:solidFill>
            </a:endParaRPr>
          </a:p>
          <a:p>
            <a:endParaRPr lang="en-US" sz="2000" smtClean="0"/>
          </a:p>
          <a:p>
            <a:endParaRPr lang="en-US" sz="2000" smtClean="0"/>
          </a:p>
          <a:p>
            <a:endParaRPr lang="en-US" sz="2000" smtClean="0"/>
          </a:p>
          <a:p>
            <a:endParaRPr lang="en-US" sz="2000" smtClean="0"/>
          </a:p>
          <a:p>
            <a:endParaRPr lang="en-US" sz="2000" smtClean="0"/>
          </a:p>
          <a:p>
            <a:endParaRPr lang="en-US" sz="2000" smtClean="0"/>
          </a:p>
          <a:p>
            <a:endParaRPr lang="en-US" sz="2000" smtClean="0"/>
          </a:p>
          <a:p>
            <a:endParaRPr lang="en-US" sz="2000" smtClean="0"/>
          </a:p>
        </p:txBody>
      </p:sp>
      <p:sp>
        <p:nvSpPr>
          <p:cNvPr id="5" name="Rectangle 4"/>
          <p:cNvSpPr/>
          <p:nvPr/>
        </p:nvSpPr>
        <p:spPr>
          <a:xfrm>
            <a:off x="760413" y="5178425"/>
            <a:ext cx="6958012" cy="8540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base">
              <a:spcBef>
                <a:spcPct val="50000"/>
              </a:spcBef>
              <a:spcAft>
                <a:spcPct val="0"/>
              </a:spcAft>
              <a:defRPr/>
            </a:pPr>
            <a:r>
              <a:rPr lang="en-US" b="1" i="1" dirty="0">
                <a:solidFill>
                  <a:srgbClr val="FFFF00"/>
                </a:solidFill>
                <a:effectLst>
                  <a:outerShdw blurRad="38100" dist="38100" dir="2700000" algn="tl">
                    <a:srgbClr val="000000">
                      <a:alpha val="43137"/>
                    </a:srgbClr>
                  </a:outerShdw>
                </a:effectLst>
              </a:rPr>
              <a:t>Response to erythropoietin —   Mobilization of  iron stores</a:t>
            </a:r>
          </a:p>
          <a:p>
            <a:pPr fontAlgn="base">
              <a:spcBef>
                <a:spcPct val="50000"/>
              </a:spcBef>
              <a:spcAft>
                <a:spcPct val="0"/>
              </a:spcAft>
              <a:defRPr/>
            </a:pPr>
            <a:r>
              <a:rPr lang="en-US" b="1" dirty="0">
                <a:solidFill>
                  <a:srgbClr val="FFFF00"/>
                </a:solidFill>
              </a:rPr>
              <a:t>                                                            </a:t>
            </a:r>
          </a:p>
        </p:txBody>
      </p:sp>
    </p:spTree>
    <p:extLst>
      <p:ext uri="{BB962C8B-B14F-4D97-AF65-F5344CB8AC3E}">
        <p14:creationId xmlns:p14="http://schemas.microsoft.com/office/powerpoint/2010/main" val="23190332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93725" y="187325"/>
            <a:ext cx="8226425" cy="977900"/>
          </a:xfrm>
        </p:spPr>
        <p:txBody>
          <a:bodyPr/>
          <a:lstStyle/>
          <a:p>
            <a:r>
              <a:rPr lang="en-US" smtClean="0"/>
              <a:t>Unexplained iron deficiency:</a:t>
            </a:r>
            <a:br>
              <a:rPr lang="en-US" smtClean="0"/>
            </a:br>
            <a:r>
              <a:rPr lang="en-US" smtClean="0"/>
              <a:t>“Gastrointestinal sideropenia”</a:t>
            </a:r>
          </a:p>
        </p:txBody>
      </p:sp>
      <p:sp>
        <p:nvSpPr>
          <p:cNvPr id="47107" name="Rectangle 3"/>
          <p:cNvSpPr>
            <a:spLocks noGrp="1" noChangeArrowheads="1"/>
          </p:cNvSpPr>
          <p:nvPr>
            <p:ph type="body" idx="1"/>
          </p:nvPr>
        </p:nvSpPr>
        <p:spPr>
          <a:xfrm>
            <a:off x="406400" y="1981200"/>
            <a:ext cx="8226425" cy="4191000"/>
          </a:xfrm>
        </p:spPr>
        <p:txBody>
          <a:bodyPr/>
          <a:lstStyle/>
          <a:p>
            <a:r>
              <a:rPr lang="en-US" smtClean="0"/>
              <a:t>Consider in patients with relapsed/refractory iron deficiency:</a:t>
            </a:r>
          </a:p>
          <a:p>
            <a:pPr lvl="1"/>
            <a:r>
              <a:rPr lang="en-US" smtClean="0"/>
              <a:t>Celiac disease</a:t>
            </a:r>
          </a:p>
          <a:p>
            <a:pPr lvl="1"/>
            <a:r>
              <a:rPr lang="en-US" smtClean="0"/>
              <a:t>Atrophic body gastritis</a:t>
            </a:r>
          </a:p>
          <a:p>
            <a:pPr lvl="1"/>
            <a:r>
              <a:rPr lang="en-US" i="1" smtClean="0"/>
              <a:t>H. pylori</a:t>
            </a:r>
            <a:r>
              <a:rPr lang="en-US" smtClean="0"/>
              <a:t> infection</a:t>
            </a:r>
          </a:p>
          <a:p>
            <a:pPr lvl="1"/>
            <a:r>
              <a:rPr lang="en-US" smtClean="0"/>
              <a:t>Gastric bypass surgery</a:t>
            </a:r>
          </a:p>
          <a:p>
            <a:pPr>
              <a:buFont typeface="Wingdings" pitchFamily="48" charset="2"/>
              <a:buNone/>
            </a:pPr>
            <a:endParaRPr lang="en-US" smtClean="0"/>
          </a:p>
        </p:txBody>
      </p:sp>
    </p:spTree>
    <p:extLst>
      <p:ext uri="{BB962C8B-B14F-4D97-AF65-F5344CB8AC3E}">
        <p14:creationId xmlns:p14="http://schemas.microsoft.com/office/powerpoint/2010/main" val="839233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NVR-012 fig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914400"/>
            <a:ext cx="8839199"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8131" name="Rectangle 4"/>
          <p:cNvSpPr>
            <a:spLocks noGrp="1" noChangeArrowheads="1"/>
          </p:cNvSpPr>
          <p:nvPr>
            <p:ph type="title"/>
          </p:nvPr>
        </p:nvSpPr>
        <p:spPr>
          <a:xfrm>
            <a:off x="-25400" y="-228600"/>
            <a:ext cx="9144000" cy="1143000"/>
          </a:xfrm>
        </p:spPr>
        <p:txBody>
          <a:bodyPr/>
          <a:lstStyle/>
          <a:p>
            <a:r>
              <a:rPr lang="en-US" smtClean="0"/>
              <a:t>Body Iron Distribution and Storage</a:t>
            </a:r>
          </a:p>
        </p:txBody>
      </p:sp>
      <p:sp>
        <p:nvSpPr>
          <p:cNvPr id="627717" name="Rectangle 5"/>
          <p:cNvSpPr>
            <a:spLocks noChangeArrowheads="1"/>
          </p:cNvSpPr>
          <p:nvPr/>
        </p:nvSpPr>
        <p:spPr bwMode="auto">
          <a:xfrm>
            <a:off x="5197475" y="1144588"/>
            <a:ext cx="1227138" cy="28575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33" name="Rectangle 6"/>
          <p:cNvSpPr>
            <a:spLocks noChangeArrowheads="1"/>
          </p:cNvSpPr>
          <p:nvPr/>
        </p:nvSpPr>
        <p:spPr bwMode="auto">
          <a:xfrm>
            <a:off x="5357813" y="1025525"/>
            <a:ext cx="9159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Dietary iron</a:t>
            </a:r>
            <a:endParaRPr lang="en-US" sz="3200">
              <a:solidFill>
                <a:srgbClr val="FFFF00"/>
              </a:solidFill>
            </a:endParaRPr>
          </a:p>
        </p:txBody>
      </p:sp>
      <p:sp>
        <p:nvSpPr>
          <p:cNvPr id="627719" name="Rectangle 7"/>
          <p:cNvSpPr>
            <a:spLocks noChangeArrowheads="1"/>
          </p:cNvSpPr>
          <p:nvPr/>
        </p:nvSpPr>
        <p:spPr bwMode="auto">
          <a:xfrm>
            <a:off x="1250950" y="1141413"/>
            <a:ext cx="1228725" cy="28575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35" name="Rectangle 8"/>
          <p:cNvSpPr>
            <a:spLocks noChangeArrowheads="1"/>
          </p:cNvSpPr>
          <p:nvPr/>
        </p:nvSpPr>
        <p:spPr bwMode="auto">
          <a:xfrm>
            <a:off x="1476375" y="1270000"/>
            <a:ext cx="7778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Utilization</a:t>
            </a:r>
            <a:endParaRPr lang="en-US" sz="3200">
              <a:solidFill>
                <a:srgbClr val="FFFF00"/>
              </a:solidFill>
            </a:endParaRPr>
          </a:p>
        </p:txBody>
      </p:sp>
      <p:sp>
        <p:nvSpPr>
          <p:cNvPr id="627721" name="Rectangle 9"/>
          <p:cNvSpPr>
            <a:spLocks noChangeArrowheads="1"/>
          </p:cNvSpPr>
          <p:nvPr/>
        </p:nvSpPr>
        <p:spPr bwMode="auto">
          <a:xfrm>
            <a:off x="7118350" y="1141413"/>
            <a:ext cx="1228725" cy="28575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37" name="Rectangle 10"/>
          <p:cNvSpPr>
            <a:spLocks noChangeArrowheads="1"/>
          </p:cNvSpPr>
          <p:nvPr/>
        </p:nvSpPr>
        <p:spPr bwMode="auto">
          <a:xfrm>
            <a:off x="6951663" y="1270000"/>
            <a:ext cx="7762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Utilization</a:t>
            </a:r>
            <a:endParaRPr lang="en-US" sz="3200">
              <a:solidFill>
                <a:srgbClr val="FFFF00"/>
              </a:solidFill>
            </a:endParaRPr>
          </a:p>
        </p:txBody>
      </p:sp>
      <p:sp>
        <p:nvSpPr>
          <p:cNvPr id="627723" name="Rectangle 11"/>
          <p:cNvSpPr>
            <a:spLocks noChangeArrowheads="1"/>
          </p:cNvSpPr>
          <p:nvPr/>
        </p:nvSpPr>
        <p:spPr bwMode="auto">
          <a:xfrm>
            <a:off x="2698750" y="939800"/>
            <a:ext cx="1589088" cy="684213"/>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39" name="Rectangle 12"/>
          <p:cNvSpPr>
            <a:spLocks noChangeArrowheads="1"/>
          </p:cNvSpPr>
          <p:nvPr/>
        </p:nvSpPr>
        <p:spPr bwMode="auto">
          <a:xfrm>
            <a:off x="3074988" y="958850"/>
            <a:ext cx="87471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Duodenum</a:t>
            </a:r>
            <a:endParaRPr lang="en-US" sz="3200">
              <a:solidFill>
                <a:srgbClr val="FFFF00"/>
              </a:solidFill>
            </a:endParaRPr>
          </a:p>
        </p:txBody>
      </p:sp>
      <p:sp>
        <p:nvSpPr>
          <p:cNvPr id="48140" name="Rectangle 13"/>
          <p:cNvSpPr>
            <a:spLocks noChangeArrowheads="1"/>
          </p:cNvSpPr>
          <p:nvPr/>
        </p:nvSpPr>
        <p:spPr bwMode="auto">
          <a:xfrm>
            <a:off x="2825750" y="1171575"/>
            <a:ext cx="14605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dirty="0">
                <a:solidFill>
                  <a:srgbClr val="000000"/>
                </a:solidFill>
              </a:rPr>
              <a:t>(average, 1 - 2 mg</a:t>
            </a:r>
            <a:endParaRPr lang="en-US" sz="3200" dirty="0">
              <a:solidFill>
                <a:srgbClr val="FFFF00"/>
              </a:solidFill>
            </a:endParaRPr>
          </a:p>
        </p:txBody>
      </p:sp>
      <p:sp>
        <p:nvSpPr>
          <p:cNvPr id="48141" name="Rectangle 14"/>
          <p:cNvSpPr>
            <a:spLocks noChangeArrowheads="1"/>
          </p:cNvSpPr>
          <p:nvPr/>
        </p:nvSpPr>
        <p:spPr bwMode="auto">
          <a:xfrm>
            <a:off x="3194050" y="1384300"/>
            <a:ext cx="6556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per day)</a:t>
            </a:r>
            <a:endParaRPr lang="en-US" sz="3200">
              <a:solidFill>
                <a:srgbClr val="FFFF00"/>
              </a:solidFill>
            </a:endParaRPr>
          </a:p>
        </p:txBody>
      </p:sp>
      <p:sp>
        <p:nvSpPr>
          <p:cNvPr id="627727" name="Rectangle 15"/>
          <p:cNvSpPr>
            <a:spLocks noChangeArrowheads="1"/>
          </p:cNvSpPr>
          <p:nvPr/>
        </p:nvSpPr>
        <p:spPr bwMode="auto">
          <a:xfrm>
            <a:off x="1174750" y="2997200"/>
            <a:ext cx="1371600" cy="684213"/>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43" name="Rectangle 16"/>
          <p:cNvSpPr>
            <a:spLocks noChangeArrowheads="1"/>
          </p:cNvSpPr>
          <p:nvPr/>
        </p:nvSpPr>
        <p:spPr bwMode="auto">
          <a:xfrm>
            <a:off x="1606550" y="3206750"/>
            <a:ext cx="5683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Muscle</a:t>
            </a:r>
            <a:endParaRPr lang="en-US" sz="3200">
              <a:solidFill>
                <a:srgbClr val="FFFF00"/>
              </a:solidFill>
            </a:endParaRPr>
          </a:p>
        </p:txBody>
      </p:sp>
      <p:sp>
        <p:nvSpPr>
          <p:cNvPr id="48144" name="Rectangle 17"/>
          <p:cNvSpPr>
            <a:spLocks noChangeArrowheads="1"/>
          </p:cNvSpPr>
          <p:nvPr/>
        </p:nvSpPr>
        <p:spPr bwMode="auto">
          <a:xfrm>
            <a:off x="1403350" y="3419475"/>
            <a:ext cx="9334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(myoglobin)</a:t>
            </a:r>
            <a:endParaRPr lang="en-US" sz="3200">
              <a:solidFill>
                <a:srgbClr val="FFFF00"/>
              </a:solidFill>
            </a:endParaRPr>
          </a:p>
        </p:txBody>
      </p:sp>
      <p:sp>
        <p:nvSpPr>
          <p:cNvPr id="48145" name="Rectangle 18"/>
          <p:cNvSpPr>
            <a:spLocks noChangeArrowheads="1"/>
          </p:cNvSpPr>
          <p:nvPr/>
        </p:nvSpPr>
        <p:spPr bwMode="auto">
          <a:xfrm>
            <a:off x="1533525" y="3632200"/>
            <a:ext cx="715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(300 mg)</a:t>
            </a:r>
            <a:endParaRPr lang="en-US" sz="3200">
              <a:solidFill>
                <a:srgbClr val="FFFF00"/>
              </a:solidFill>
            </a:endParaRPr>
          </a:p>
        </p:txBody>
      </p:sp>
      <p:sp>
        <p:nvSpPr>
          <p:cNvPr id="627731" name="Rectangle 19"/>
          <p:cNvSpPr>
            <a:spLocks noChangeArrowheads="1"/>
          </p:cNvSpPr>
          <p:nvPr/>
        </p:nvSpPr>
        <p:spPr bwMode="auto">
          <a:xfrm>
            <a:off x="1327150" y="5207000"/>
            <a:ext cx="1589088" cy="684213"/>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47" name="Rectangle 20"/>
          <p:cNvSpPr>
            <a:spLocks noChangeArrowheads="1"/>
          </p:cNvSpPr>
          <p:nvPr/>
        </p:nvSpPr>
        <p:spPr bwMode="auto">
          <a:xfrm>
            <a:off x="1954213" y="5440363"/>
            <a:ext cx="38735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Liver</a:t>
            </a:r>
            <a:endParaRPr lang="en-US" sz="3200">
              <a:solidFill>
                <a:srgbClr val="FFFF00"/>
              </a:solidFill>
            </a:endParaRPr>
          </a:p>
        </p:txBody>
      </p:sp>
      <p:sp>
        <p:nvSpPr>
          <p:cNvPr id="48148" name="Rectangle 21"/>
          <p:cNvSpPr>
            <a:spLocks noChangeArrowheads="1"/>
          </p:cNvSpPr>
          <p:nvPr/>
        </p:nvSpPr>
        <p:spPr bwMode="auto">
          <a:xfrm>
            <a:off x="1728788" y="5651500"/>
            <a:ext cx="863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(1,000 mg)</a:t>
            </a:r>
            <a:endParaRPr lang="en-US" sz="3200">
              <a:solidFill>
                <a:srgbClr val="FFFF00"/>
              </a:solidFill>
            </a:endParaRPr>
          </a:p>
        </p:txBody>
      </p:sp>
      <p:sp>
        <p:nvSpPr>
          <p:cNvPr id="627734" name="Rectangle 22"/>
          <p:cNvSpPr>
            <a:spLocks noChangeArrowheads="1"/>
          </p:cNvSpPr>
          <p:nvPr/>
        </p:nvSpPr>
        <p:spPr bwMode="auto">
          <a:xfrm>
            <a:off x="7042150" y="2997200"/>
            <a:ext cx="1228725" cy="684213"/>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50" name="Rectangle 23"/>
          <p:cNvSpPr>
            <a:spLocks noChangeArrowheads="1"/>
          </p:cNvSpPr>
          <p:nvPr/>
        </p:nvSpPr>
        <p:spPr bwMode="auto">
          <a:xfrm>
            <a:off x="7169150" y="3016250"/>
            <a:ext cx="4683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Bone </a:t>
            </a:r>
            <a:endParaRPr lang="en-US" sz="3200">
              <a:solidFill>
                <a:srgbClr val="FFFF00"/>
              </a:solidFill>
            </a:endParaRPr>
          </a:p>
        </p:txBody>
      </p:sp>
      <p:sp>
        <p:nvSpPr>
          <p:cNvPr id="48151" name="Rectangle 24"/>
          <p:cNvSpPr>
            <a:spLocks noChangeArrowheads="1"/>
          </p:cNvSpPr>
          <p:nvPr/>
        </p:nvSpPr>
        <p:spPr bwMode="auto">
          <a:xfrm>
            <a:off x="7069138" y="3228975"/>
            <a:ext cx="5969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marrow</a:t>
            </a:r>
            <a:endParaRPr lang="en-US" sz="3200">
              <a:solidFill>
                <a:srgbClr val="FFFF00"/>
              </a:solidFill>
            </a:endParaRPr>
          </a:p>
        </p:txBody>
      </p:sp>
      <p:sp>
        <p:nvSpPr>
          <p:cNvPr id="48152" name="Rectangle 25"/>
          <p:cNvSpPr>
            <a:spLocks noChangeArrowheads="1"/>
          </p:cNvSpPr>
          <p:nvPr/>
        </p:nvSpPr>
        <p:spPr bwMode="auto">
          <a:xfrm>
            <a:off x="7026275" y="3441700"/>
            <a:ext cx="7143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(300 mg)</a:t>
            </a:r>
            <a:endParaRPr lang="en-US" sz="3200">
              <a:solidFill>
                <a:srgbClr val="FFFF00"/>
              </a:solidFill>
            </a:endParaRPr>
          </a:p>
        </p:txBody>
      </p:sp>
      <p:sp>
        <p:nvSpPr>
          <p:cNvPr id="627738" name="Rectangle 26"/>
          <p:cNvSpPr>
            <a:spLocks noChangeArrowheads="1"/>
          </p:cNvSpPr>
          <p:nvPr/>
        </p:nvSpPr>
        <p:spPr bwMode="auto">
          <a:xfrm>
            <a:off x="5719763" y="3468688"/>
            <a:ext cx="1325562" cy="88265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54" name="Rectangle 27"/>
          <p:cNvSpPr>
            <a:spLocks noChangeArrowheads="1"/>
          </p:cNvSpPr>
          <p:nvPr/>
        </p:nvSpPr>
        <p:spPr bwMode="auto">
          <a:xfrm>
            <a:off x="5632450" y="3473450"/>
            <a:ext cx="8461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Circulating</a:t>
            </a:r>
            <a:endParaRPr lang="en-US" sz="3200">
              <a:solidFill>
                <a:srgbClr val="FFFF00"/>
              </a:solidFill>
            </a:endParaRPr>
          </a:p>
        </p:txBody>
      </p:sp>
      <p:sp>
        <p:nvSpPr>
          <p:cNvPr id="48155" name="Rectangle 28"/>
          <p:cNvSpPr>
            <a:spLocks noChangeArrowheads="1"/>
          </p:cNvSpPr>
          <p:nvPr/>
        </p:nvSpPr>
        <p:spPr bwMode="auto">
          <a:xfrm>
            <a:off x="5564188" y="3686175"/>
            <a:ext cx="9747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erythrocytes</a:t>
            </a:r>
            <a:endParaRPr lang="en-US" sz="3200">
              <a:solidFill>
                <a:srgbClr val="FFFF00"/>
              </a:solidFill>
            </a:endParaRPr>
          </a:p>
        </p:txBody>
      </p:sp>
      <p:sp>
        <p:nvSpPr>
          <p:cNvPr id="48156" name="Rectangle 29"/>
          <p:cNvSpPr>
            <a:spLocks noChangeArrowheads="1"/>
          </p:cNvSpPr>
          <p:nvPr/>
        </p:nvSpPr>
        <p:spPr bwMode="auto">
          <a:xfrm>
            <a:off x="5535613" y="3898900"/>
            <a:ext cx="10429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(hemoglobin)</a:t>
            </a:r>
            <a:endParaRPr lang="en-US" sz="3200">
              <a:solidFill>
                <a:srgbClr val="FFFF00"/>
              </a:solidFill>
            </a:endParaRPr>
          </a:p>
        </p:txBody>
      </p:sp>
      <p:sp>
        <p:nvSpPr>
          <p:cNvPr id="48157" name="Rectangle 30"/>
          <p:cNvSpPr>
            <a:spLocks noChangeArrowheads="1"/>
          </p:cNvSpPr>
          <p:nvPr/>
        </p:nvSpPr>
        <p:spPr bwMode="auto">
          <a:xfrm>
            <a:off x="5657850" y="4111625"/>
            <a:ext cx="8636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(1,800 mg)</a:t>
            </a:r>
            <a:endParaRPr lang="en-US" sz="3200">
              <a:solidFill>
                <a:srgbClr val="FFFF00"/>
              </a:solidFill>
            </a:endParaRPr>
          </a:p>
        </p:txBody>
      </p:sp>
      <p:sp>
        <p:nvSpPr>
          <p:cNvPr id="627743" name="Rectangle 31"/>
          <p:cNvSpPr>
            <a:spLocks noChangeArrowheads="1"/>
          </p:cNvSpPr>
          <p:nvPr/>
        </p:nvSpPr>
        <p:spPr bwMode="auto">
          <a:xfrm>
            <a:off x="6661150" y="5359400"/>
            <a:ext cx="1804988" cy="684213"/>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59" name="Rectangle 32"/>
          <p:cNvSpPr>
            <a:spLocks noChangeArrowheads="1"/>
          </p:cNvSpPr>
          <p:nvPr/>
        </p:nvSpPr>
        <p:spPr bwMode="auto">
          <a:xfrm>
            <a:off x="6799263" y="5378450"/>
            <a:ext cx="15128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Reticuloendothelial</a:t>
            </a:r>
            <a:endParaRPr lang="en-US" sz="3200">
              <a:solidFill>
                <a:srgbClr val="FFFF00"/>
              </a:solidFill>
            </a:endParaRPr>
          </a:p>
        </p:txBody>
      </p:sp>
      <p:sp>
        <p:nvSpPr>
          <p:cNvPr id="48160" name="Rectangle 33"/>
          <p:cNvSpPr>
            <a:spLocks noChangeArrowheads="1"/>
          </p:cNvSpPr>
          <p:nvPr/>
        </p:nvSpPr>
        <p:spPr bwMode="auto">
          <a:xfrm>
            <a:off x="7038975" y="5591175"/>
            <a:ext cx="10826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macrophages</a:t>
            </a:r>
            <a:endParaRPr lang="en-US" sz="3200">
              <a:solidFill>
                <a:srgbClr val="FFFF00"/>
              </a:solidFill>
            </a:endParaRPr>
          </a:p>
        </p:txBody>
      </p:sp>
      <p:sp>
        <p:nvSpPr>
          <p:cNvPr id="48161" name="Rectangle 34"/>
          <p:cNvSpPr>
            <a:spLocks noChangeArrowheads="1"/>
          </p:cNvSpPr>
          <p:nvPr/>
        </p:nvSpPr>
        <p:spPr bwMode="auto">
          <a:xfrm>
            <a:off x="7248525" y="5803900"/>
            <a:ext cx="7159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(600 mg)</a:t>
            </a:r>
            <a:endParaRPr lang="en-US" sz="3200">
              <a:solidFill>
                <a:srgbClr val="FFFF00"/>
              </a:solidFill>
            </a:endParaRPr>
          </a:p>
        </p:txBody>
      </p:sp>
      <p:sp>
        <p:nvSpPr>
          <p:cNvPr id="627747" name="Rectangle 35"/>
          <p:cNvSpPr>
            <a:spLocks noChangeArrowheads="1"/>
          </p:cNvSpPr>
          <p:nvPr/>
        </p:nvSpPr>
        <p:spPr bwMode="auto">
          <a:xfrm>
            <a:off x="3308350" y="4675188"/>
            <a:ext cx="2527300" cy="88265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63" name="Rectangle 36"/>
          <p:cNvSpPr>
            <a:spLocks noChangeArrowheads="1"/>
          </p:cNvSpPr>
          <p:nvPr/>
        </p:nvSpPr>
        <p:spPr bwMode="auto">
          <a:xfrm>
            <a:off x="3633788" y="4679950"/>
            <a:ext cx="18811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Sloughed mucosal cells</a:t>
            </a:r>
            <a:endParaRPr lang="en-US" sz="3200">
              <a:solidFill>
                <a:srgbClr val="FFFF00"/>
              </a:solidFill>
            </a:endParaRPr>
          </a:p>
        </p:txBody>
      </p:sp>
      <p:sp>
        <p:nvSpPr>
          <p:cNvPr id="48164" name="Rectangle 37"/>
          <p:cNvSpPr>
            <a:spLocks noChangeArrowheads="1"/>
          </p:cNvSpPr>
          <p:nvPr/>
        </p:nvSpPr>
        <p:spPr bwMode="auto">
          <a:xfrm>
            <a:off x="3451225" y="4892675"/>
            <a:ext cx="22383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dirty="0">
                <a:solidFill>
                  <a:srgbClr val="000000"/>
                </a:solidFill>
              </a:rPr>
              <a:t>Desquamation/Menstruation</a:t>
            </a:r>
            <a:endParaRPr lang="en-US" sz="3200" dirty="0">
              <a:solidFill>
                <a:srgbClr val="FFFF00"/>
              </a:solidFill>
            </a:endParaRPr>
          </a:p>
        </p:txBody>
      </p:sp>
      <p:sp>
        <p:nvSpPr>
          <p:cNvPr id="48165" name="Rectangle 38"/>
          <p:cNvSpPr>
            <a:spLocks noChangeArrowheads="1"/>
          </p:cNvSpPr>
          <p:nvPr/>
        </p:nvSpPr>
        <p:spPr bwMode="auto">
          <a:xfrm>
            <a:off x="3940175" y="5105400"/>
            <a:ext cx="1303338"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Other blood loss</a:t>
            </a:r>
            <a:endParaRPr lang="en-US" sz="3200">
              <a:solidFill>
                <a:srgbClr val="FFFF00"/>
              </a:solidFill>
            </a:endParaRPr>
          </a:p>
        </p:txBody>
      </p:sp>
      <p:sp>
        <p:nvSpPr>
          <p:cNvPr id="48166" name="Rectangle 39"/>
          <p:cNvSpPr>
            <a:spLocks noChangeArrowheads="1"/>
          </p:cNvSpPr>
          <p:nvPr/>
        </p:nvSpPr>
        <p:spPr bwMode="auto">
          <a:xfrm>
            <a:off x="3575050" y="5303838"/>
            <a:ext cx="22145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(average, 1 - 2 mg per day) </a:t>
            </a:r>
          </a:p>
        </p:txBody>
      </p:sp>
      <p:sp>
        <p:nvSpPr>
          <p:cNvPr id="627752" name="Rectangle 40"/>
          <p:cNvSpPr>
            <a:spLocks noChangeArrowheads="1"/>
          </p:cNvSpPr>
          <p:nvPr/>
        </p:nvSpPr>
        <p:spPr bwMode="auto">
          <a:xfrm>
            <a:off x="2762250" y="3694113"/>
            <a:ext cx="1228725" cy="485775"/>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68" name="Rectangle 41"/>
          <p:cNvSpPr>
            <a:spLocks noChangeArrowheads="1"/>
          </p:cNvSpPr>
          <p:nvPr/>
        </p:nvSpPr>
        <p:spPr bwMode="auto">
          <a:xfrm>
            <a:off x="3079750" y="3727450"/>
            <a:ext cx="6270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Storage</a:t>
            </a:r>
            <a:endParaRPr lang="en-US" sz="3200">
              <a:solidFill>
                <a:srgbClr val="FFFF00"/>
              </a:solidFill>
            </a:endParaRPr>
          </a:p>
        </p:txBody>
      </p:sp>
      <p:sp>
        <p:nvSpPr>
          <p:cNvPr id="48169" name="Rectangle 42"/>
          <p:cNvSpPr>
            <a:spLocks noChangeArrowheads="1"/>
          </p:cNvSpPr>
          <p:nvPr/>
        </p:nvSpPr>
        <p:spPr bwMode="auto">
          <a:xfrm>
            <a:off x="3243263" y="3940175"/>
            <a:ext cx="296862"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iron</a:t>
            </a:r>
            <a:endParaRPr lang="en-US" sz="3200">
              <a:solidFill>
                <a:srgbClr val="FFFF00"/>
              </a:solidFill>
            </a:endParaRPr>
          </a:p>
        </p:txBody>
      </p:sp>
      <p:sp>
        <p:nvSpPr>
          <p:cNvPr id="627755" name="Rectangle 43"/>
          <p:cNvSpPr>
            <a:spLocks noChangeArrowheads="1"/>
          </p:cNvSpPr>
          <p:nvPr/>
        </p:nvSpPr>
        <p:spPr bwMode="auto">
          <a:xfrm>
            <a:off x="4146550" y="2463800"/>
            <a:ext cx="1155700" cy="684213"/>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71" name="Rectangle 44"/>
          <p:cNvSpPr>
            <a:spLocks noChangeArrowheads="1"/>
          </p:cNvSpPr>
          <p:nvPr/>
        </p:nvSpPr>
        <p:spPr bwMode="auto">
          <a:xfrm>
            <a:off x="4446588" y="2482850"/>
            <a:ext cx="598487"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Plasma</a:t>
            </a:r>
            <a:endParaRPr lang="en-US" sz="3200">
              <a:solidFill>
                <a:srgbClr val="FFFF00"/>
              </a:solidFill>
            </a:endParaRPr>
          </a:p>
        </p:txBody>
      </p:sp>
      <p:sp>
        <p:nvSpPr>
          <p:cNvPr id="48172" name="Rectangle 45"/>
          <p:cNvSpPr>
            <a:spLocks noChangeArrowheads="1"/>
          </p:cNvSpPr>
          <p:nvPr/>
        </p:nvSpPr>
        <p:spPr bwMode="auto">
          <a:xfrm>
            <a:off x="4311650" y="2695575"/>
            <a:ext cx="80486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transferrin</a:t>
            </a:r>
            <a:endParaRPr lang="en-US" sz="3200">
              <a:solidFill>
                <a:srgbClr val="FFFF00"/>
              </a:solidFill>
            </a:endParaRPr>
          </a:p>
        </p:txBody>
      </p:sp>
      <p:sp>
        <p:nvSpPr>
          <p:cNvPr id="48173" name="Rectangle 46"/>
          <p:cNvSpPr>
            <a:spLocks noChangeArrowheads="1"/>
          </p:cNvSpPr>
          <p:nvPr/>
        </p:nvSpPr>
        <p:spPr bwMode="auto">
          <a:xfrm>
            <a:off x="4489450" y="2908300"/>
            <a:ext cx="51752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(3 mg)</a:t>
            </a:r>
            <a:endParaRPr lang="en-US" sz="3200">
              <a:solidFill>
                <a:srgbClr val="FFFF00"/>
              </a:solidFill>
            </a:endParaRPr>
          </a:p>
        </p:txBody>
      </p:sp>
      <p:sp>
        <p:nvSpPr>
          <p:cNvPr id="627759" name="Freeform 47"/>
          <p:cNvSpPr>
            <a:spLocks/>
          </p:cNvSpPr>
          <p:nvPr/>
        </p:nvSpPr>
        <p:spPr bwMode="auto">
          <a:xfrm>
            <a:off x="3544888" y="5487988"/>
            <a:ext cx="2163762" cy="282575"/>
          </a:xfrm>
          <a:custGeom>
            <a:avLst/>
            <a:gdLst/>
            <a:ahLst/>
            <a:cxnLst>
              <a:cxn ang="0">
                <a:pos x="1421" y="9"/>
              </a:cxn>
              <a:cxn ang="0">
                <a:pos x="1420" y="15"/>
              </a:cxn>
              <a:cxn ang="0">
                <a:pos x="1408" y="40"/>
              </a:cxn>
              <a:cxn ang="0">
                <a:pos x="1404" y="44"/>
              </a:cxn>
              <a:cxn ang="0">
                <a:pos x="1393" y="55"/>
              </a:cxn>
              <a:cxn ang="0">
                <a:pos x="1333" y="80"/>
              </a:cxn>
              <a:cxn ang="0">
                <a:pos x="1312" y="81"/>
              </a:cxn>
              <a:cxn ang="0">
                <a:pos x="811" y="83"/>
              </a:cxn>
              <a:cxn ang="0">
                <a:pos x="751" y="108"/>
              </a:cxn>
              <a:cxn ang="0">
                <a:pos x="728" y="131"/>
              </a:cxn>
              <a:cxn ang="0">
                <a:pos x="717" y="151"/>
              </a:cxn>
              <a:cxn ang="0">
                <a:pos x="712" y="172"/>
              </a:cxn>
              <a:cxn ang="0">
                <a:pos x="712" y="184"/>
              </a:cxn>
              <a:cxn ang="0">
                <a:pos x="720" y="190"/>
              </a:cxn>
              <a:cxn ang="0">
                <a:pos x="728" y="184"/>
              </a:cxn>
              <a:cxn ang="0">
                <a:pos x="727" y="163"/>
              </a:cxn>
              <a:cxn ang="0">
                <a:pos x="719" y="142"/>
              </a:cxn>
              <a:cxn ang="0">
                <a:pos x="706" y="124"/>
              </a:cxn>
              <a:cxn ang="0">
                <a:pos x="671" y="97"/>
              </a:cxn>
              <a:cxn ang="0">
                <a:pos x="625" y="83"/>
              </a:cxn>
              <a:cxn ang="0">
                <a:pos x="103" y="79"/>
              </a:cxn>
              <a:cxn ang="0">
                <a:pos x="85" y="75"/>
              </a:cxn>
              <a:cxn ang="0">
                <a:pos x="44" y="64"/>
              </a:cxn>
              <a:cxn ang="0">
                <a:pos x="30" y="37"/>
              </a:cxn>
              <a:cxn ang="0">
                <a:pos x="27" y="32"/>
              </a:cxn>
              <a:cxn ang="0">
                <a:pos x="11" y="18"/>
              </a:cxn>
              <a:cxn ang="0">
                <a:pos x="18" y="0"/>
              </a:cxn>
              <a:cxn ang="0">
                <a:pos x="2" y="18"/>
              </a:cxn>
              <a:cxn ang="0">
                <a:pos x="10" y="39"/>
              </a:cxn>
              <a:cxn ang="0">
                <a:pos x="23" y="57"/>
              </a:cxn>
              <a:cxn ang="0">
                <a:pos x="58" y="83"/>
              </a:cxn>
              <a:cxn ang="0">
                <a:pos x="103" y="97"/>
              </a:cxn>
              <a:cxn ang="0">
                <a:pos x="625" y="101"/>
              </a:cxn>
              <a:cxn ang="0">
                <a:pos x="644" y="106"/>
              </a:cxn>
              <a:cxn ang="0">
                <a:pos x="685" y="117"/>
              </a:cxn>
              <a:cxn ang="0">
                <a:pos x="699" y="144"/>
              </a:cxn>
              <a:cxn ang="0">
                <a:pos x="702" y="149"/>
              </a:cxn>
              <a:cxn ang="0">
                <a:pos x="718" y="163"/>
              </a:cxn>
              <a:cxn ang="0">
                <a:pos x="711" y="181"/>
              </a:cxn>
              <a:cxn ang="0">
                <a:pos x="726" y="175"/>
              </a:cxn>
              <a:cxn ang="0">
                <a:pos x="717" y="173"/>
              </a:cxn>
              <a:cxn ang="0">
                <a:pos x="711" y="181"/>
              </a:cxn>
              <a:cxn ang="0">
                <a:pos x="730" y="172"/>
              </a:cxn>
              <a:cxn ang="0">
                <a:pos x="731" y="166"/>
              </a:cxn>
              <a:cxn ang="0">
                <a:pos x="743" y="141"/>
              </a:cxn>
              <a:cxn ang="0">
                <a:pos x="747" y="137"/>
              </a:cxn>
              <a:cxn ang="0">
                <a:pos x="758" y="125"/>
              </a:cxn>
              <a:cxn ang="0">
                <a:pos x="818" y="100"/>
              </a:cxn>
              <a:cxn ang="0">
                <a:pos x="838" y="99"/>
              </a:cxn>
              <a:cxn ang="0">
                <a:pos x="1340" y="97"/>
              </a:cxn>
              <a:cxn ang="0">
                <a:pos x="1400" y="72"/>
              </a:cxn>
              <a:cxn ang="0">
                <a:pos x="1423" y="50"/>
              </a:cxn>
              <a:cxn ang="0">
                <a:pos x="1434" y="30"/>
              </a:cxn>
              <a:cxn ang="0">
                <a:pos x="1438" y="18"/>
              </a:cxn>
            </a:cxnLst>
            <a:rect l="0" t="0" r="r" b="b"/>
            <a:pathLst>
              <a:path w="1440" h="190">
                <a:moveTo>
                  <a:pt x="1440" y="0"/>
                </a:moveTo>
                <a:lnTo>
                  <a:pt x="1422" y="0"/>
                </a:lnTo>
                <a:lnTo>
                  <a:pt x="1421" y="9"/>
                </a:lnTo>
                <a:lnTo>
                  <a:pt x="1420" y="18"/>
                </a:lnTo>
                <a:lnTo>
                  <a:pt x="1429" y="18"/>
                </a:lnTo>
                <a:lnTo>
                  <a:pt x="1420" y="15"/>
                </a:lnTo>
                <a:lnTo>
                  <a:pt x="1417" y="23"/>
                </a:lnTo>
                <a:lnTo>
                  <a:pt x="1413" y="32"/>
                </a:lnTo>
                <a:lnTo>
                  <a:pt x="1408" y="40"/>
                </a:lnTo>
                <a:lnTo>
                  <a:pt x="1417" y="43"/>
                </a:lnTo>
                <a:lnTo>
                  <a:pt x="1410" y="37"/>
                </a:lnTo>
                <a:lnTo>
                  <a:pt x="1404" y="44"/>
                </a:lnTo>
                <a:lnTo>
                  <a:pt x="1390" y="57"/>
                </a:lnTo>
                <a:lnTo>
                  <a:pt x="1396" y="64"/>
                </a:lnTo>
                <a:lnTo>
                  <a:pt x="1393" y="55"/>
                </a:lnTo>
                <a:lnTo>
                  <a:pt x="1375" y="66"/>
                </a:lnTo>
                <a:lnTo>
                  <a:pt x="1355" y="75"/>
                </a:lnTo>
                <a:lnTo>
                  <a:pt x="1333" y="80"/>
                </a:lnTo>
                <a:lnTo>
                  <a:pt x="1336" y="88"/>
                </a:lnTo>
                <a:lnTo>
                  <a:pt x="1336" y="79"/>
                </a:lnTo>
                <a:lnTo>
                  <a:pt x="1312" y="81"/>
                </a:lnTo>
                <a:lnTo>
                  <a:pt x="838" y="81"/>
                </a:lnTo>
                <a:lnTo>
                  <a:pt x="814" y="83"/>
                </a:lnTo>
                <a:lnTo>
                  <a:pt x="811" y="83"/>
                </a:lnTo>
                <a:lnTo>
                  <a:pt x="789" y="89"/>
                </a:lnTo>
                <a:lnTo>
                  <a:pt x="769" y="97"/>
                </a:lnTo>
                <a:lnTo>
                  <a:pt x="751" y="108"/>
                </a:lnTo>
                <a:lnTo>
                  <a:pt x="748" y="110"/>
                </a:lnTo>
                <a:lnTo>
                  <a:pt x="734" y="124"/>
                </a:lnTo>
                <a:lnTo>
                  <a:pt x="728" y="131"/>
                </a:lnTo>
                <a:lnTo>
                  <a:pt x="726" y="134"/>
                </a:lnTo>
                <a:lnTo>
                  <a:pt x="721" y="142"/>
                </a:lnTo>
                <a:lnTo>
                  <a:pt x="717" y="151"/>
                </a:lnTo>
                <a:lnTo>
                  <a:pt x="714" y="159"/>
                </a:lnTo>
                <a:lnTo>
                  <a:pt x="713" y="163"/>
                </a:lnTo>
                <a:lnTo>
                  <a:pt x="712" y="172"/>
                </a:lnTo>
                <a:lnTo>
                  <a:pt x="711" y="181"/>
                </a:lnTo>
                <a:lnTo>
                  <a:pt x="711" y="181"/>
                </a:lnTo>
                <a:lnTo>
                  <a:pt x="712" y="184"/>
                </a:lnTo>
                <a:lnTo>
                  <a:pt x="714" y="187"/>
                </a:lnTo>
                <a:lnTo>
                  <a:pt x="717" y="189"/>
                </a:lnTo>
                <a:lnTo>
                  <a:pt x="720" y="190"/>
                </a:lnTo>
                <a:lnTo>
                  <a:pt x="723" y="189"/>
                </a:lnTo>
                <a:lnTo>
                  <a:pt x="726" y="187"/>
                </a:lnTo>
                <a:lnTo>
                  <a:pt x="728" y="184"/>
                </a:lnTo>
                <a:lnTo>
                  <a:pt x="729" y="181"/>
                </a:lnTo>
                <a:lnTo>
                  <a:pt x="728" y="172"/>
                </a:lnTo>
                <a:lnTo>
                  <a:pt x="727" y="163"/>
                </a:lnTo>
                <a:lnTo>
                  <a:pt x="726" y="159"/>
                </a:lnTo>
                <a:lnTo>
                  <a:pt x="723" y="151"/>
                </a:lnTo>
                <a:lnTo>
                  <a:pt x="719" y="142"/>
                </a:lnTo>
                <a:lnTo>
                  <a:pt x="714" y="134"/>
                </a:lnTo>
                <a:lnTo>
                  <a:pt x="712" y="131"/>
                </a:lnTo>
                <a:lnTo>
                  <a:pt x="706" y="124"/>
                </a:lnTo>
                <a:lnTo>
                  <a:pt x="692" y="110"/>
                </a:lnTo>
                <a:lnTo>
                  <a:pt x="689" y="108"/>
                </a:lnTo>
                <a:lnTo>
                  <a:pt x="671" y="97"/>
                </a:lnTo>
                <a:lnTo>
                  <a:pt x="651" y="89"/>
                </a:lnTo>
                <a:lnTo>
                  <a:pt x="629" y="83"/>
                </a:lnTo>
                <a:lnTo>
                  <a:pt x="625" y="83"/>
                </a:lnTo>
                <a:lnTo>
                  <a:pt x="601" y="81"/>
                </a:lnTo>
                <a:lnTo>
                  <a:pt x="127" y="81"/>
                </a:lnTo>
                <a:lnTo>
                  <a:pt x="103" y="79"/>
                </a:lnTo>
                <a:lnTo>
                  <a:pt x="103" y="88"/>
                </a:lnTo>
                <a:lnTo>
                  <a:pt x="107" y="80"/>
                </a:lnTo>
                <a:lnTo>
                  <a:pt x="85" y="75"/>
                </a:lnTo>
                <a:lnTo>
                  <a:pt x="65" y="66"/>
                </a:lnTo>
                <a:lnTo>
                  <a:pt x="47" y="55"/>
                </a:lnTo>
                <a:lnTo>
                  <a:pt x="44" y="64"/>
                </a:lnTo>
                <a:lnTo>
                  <a:pt x="50" y="57"/>
                </a:lnTo>
                <a:lnTo>
                  <a:pt x="36" y="44"/>
                </a:lnTo>
                <a:lnTo>
                  <a:pt x="30" y="37"/>
                </a:lnTo>
                <a:lnTo>
                  <a:pt x="23" y="43"/>
                </a:lnTo>
                <a:lnTo>
                  <a:pt x="32" y="40"/>
                </a:lnTo>
                <a:lnTo>
                  <a:pt x="27" y="32"/>
                </a:lnTo>
                <a:lnTo>
                  <a:pt x="23" y="23"/>
                </a:lnTo>
                <a:lnTo>
                  <a:pt x="20" y="15"/>
                </a:lnTo>
                <a:lnTo>
                  <a:pt x="11" y="18"/>
                </a:lnTo>
                <a:lnTo>
                  <a:pt x="20" y="18"/>
                </a:lnTo>
                <a:lnTo>
                  <a:pt x="19" y="9"/>
                </a:lnTo>
                <a:lnTo>
                  <a:pt x="18" y="0"/>
                </a:lnTo>
                <a:lnTo>
                  <a:pt x="0" y="0"/>
                </a:lnTo>
                <a:lnTo>
                  <a:pt x="1" y="9"/>
                </a:lnTo>
                <a:lnTo>
                  <a:pt x="2" y="18"/>
                </a:lnTo>
                <a:lnTo>
                  <a:pt x="3" y="22"/>
                </a:lnTo>
                <a:lnTo>
                  <a:pt x="6" y="30"/>
                </a:lnTo>
                <a:lnTo>
                  <a:pt x="10" y="39"/>
                </a:lnTo>
                <a:lnTo>
                  <a:pt x="15" y="47"/>
                </a:lnTo>
                <a:lnTo>
                  <a:pt x="17" y="50"/>
                </a:lnTo>
                <a:lnTo>
                  <a:pt x="23" y="57"/>
                </a:lnTo>
                <a:lnTo>
                  <a:pt x="37" y="70"/>
                </a:lnTo>
                <a:lnTo>
                  <a:pt x="40" y="72"/>
                </a:lnTo>
                <a:lnTo>
                  <a:pt x="58" y="83"/>
                </a:lnTo>
                <a:lnTo>
                  <a:pt x="78" y="92"/>
                </a:lnTo>
                <a:lnTo>
                  <a:pt x="100" y="97"/>
                </a:lnTo>
                <a:lnTo>
                  <a:pt x="103" y="97"/>
                </a:lnTo>
                <a:lnTo>
                  <a:pt x="127" y="99"/>
                </a:lnTo>
                <a:lnTo>
                  <a:pt x="601" y="99"/>
                </a:lnTo>
                <a:lnTo>
                  <a:pt x="625" y="101"/>
                </a:lnTo>
                <a:lnTo>
                  <a:pt x="625" y="92"/>
                </a:lnTo>
                <a:lnTo>
                  <a:pt x="622" y="100"/>
                </a:lnTo>
                <a:lnTo>
                  <a:pt x="644" y="106"/>
                </a:lnTo>
                <a:lnTo>
                  <a:pt x="664" y="114"/>
                </a:lnTo>
                <a:lnTo>
                  <a:pt x="682" y="125"/>
                </a:lnTo>
                <a:lnTo>
                  <a:pt x="685" y="117"/>
                </a:lnTo>
                <a:lnTo>
                  <a:pt x="679" y="123"/>
                </a:lnTo>
                <a:lnTo>
                  <a:pt x="693" y="137"/>
                </a:lnTo>
                <a:lnTo>
                  <a:pt x="699" y="144"/>
                </a:lnTo>
                <a:lnTo>
                  <a:pt x="706" y="138"/>
                </a:lnTo>
                <a:lnTo>
                  <a:pt x="697" y="141"/>
                </a:lnTo>
                <a:lnTo>
                  <a:pt x="702" y="149"/>
                </a:lnTo>
                <a:lnTo>
                  <a:pt x="706" y="158"/>
                </a:lnTo>
                <a:lnTo>
                  <a:pt x="709" y="166"/>
                </a:lnTo>
                <a:lnTo>
                  <a:pt x="718" y="163"/>
                </a:lnTo>
                <a:lnTo>
                  <a:pt x="709" y="163"/>
                </a:lnTo>
                <a:lnTo>
                  <a:pt x="710" y="172"/>
                </a:lnTo>
                <a:lnTo>
                  <a:pt x="711" y="181"/>
                </a:lnTo>
                <a:lnTo>
                  <a:pt x="729" y="181"/>
                </a:lnTo>
                <a:lnTo>
                  <a:pt x="728" y="178"/>
                </a:lnTo>
                <a:lnTo>
                  <a:pt x="726" y="175"/>
                </a:lnTo>
                <a:lnTo>
                  <a:pt x="723" y="173"/>
                </a:lnTo>
                <a:lnTo>
                  <a:pt x="720" y="172"/>
                </a:lnTo>
                <a:lnTo>
                  <a:pt x="717" y="173"/>
                </a:lnTo>
                <a:lnTo>
                  <a:pt x="714" y="175"/>
                </a:lnTo>
                <a:lnTo>
                  <a:pt x="712" y="178"/>
                </a:lnTo>
                <a:lnTo>
                  <a:pt x="711" y="181"/>
                </a:lnTo>
                <a:lnTo>
                  <a:pt x="720" y="181"/>
                </a:lnTo>
                <a:lnTo>
                  <a:pt x="729" y="181"/>
                </a:lnTo>
                <a:lnTo>
                  <a:pt x="730" y="172"/>
                </a:lnTo>
                <a:lnTo>
                  <a:pt x="731" y="163"/>
                </a:lnTo>
                <a:lnTo>
                  <a:pt x="722" y="163"/>
                </a:lnTo>
                <a:lnTo>
                  <a:pt x="731" y="166"/>
                </a:lnTo>
                <a:lnTo>
                  <a:pt x="734" y="158"/>
                </a:lnTo>
                <a:lnTo>
                  <a:pt x="738" y="149"/>
                </a:lnTo>
                <a:lnTo>
                  <a:pt x="743" y="141"/>
                </a:lnTo>
                <a:lnTo>
                  <a:pt x="734" y="138"/>
                </a:lnTo>
                <a:lnTo>
                  <a:pt x="741" y="144"/>
                </a:lnTo>
                <a:lnTo>
                  <a:pt x="747" y="137"/>
                </a:lnTo>
                <a:lnTo>
                  <a:pt x="761" y="123"/>
                </a:lnTo>
                <a:lnTo>
                  <a:pt x="755" y="117"/>
                </a:lnTo>
                <a:lnTo>
                  <a:pt x="758" y="125"/>
                </a:lnTo>
                <a:lnTo>
                  <a:pt x="776" y="114"/>
                </a:lnTo>
                <a:lnTo>
                  <a:pt x="796" y="106"/>
                </a:lnTo>
                <a:lnTo>
                  <a:pt x="818" y="100"/>
                </a:lnTo>
                <a:lnTo>
                  <a:pt x="814" y="92"/>
                </a:lnTo>
                <a:lnTo>
                  <a:pt x="814" y="101"/>
                </a:lnTo>
                <a:lnTo>
                  <a:pt x="838" y="99"/>
                </a:lnTo>
                <a:lnTo>
                  <a:pt x="1312" y="99"/>
                </a:lnTo>
                <a:lnTo>
                  <a:pt x="1336" y="97"/>
                </a:lnTo>
                <a:lnTo>
                  <a:pt x="1340" y="97"/>
                </a:lnTo>
                <a:lnTo>
                  <a:pt x="1362" y="92"/>
                </a:lnTo>
                <a:lnTo>
                  <a:pt x="1382" y="83"/>
                </a:lnTo>
                <a:lnTo>
                  <a:pt x="1400" y="72"/>
                </a:lnTo>
                <a:lnTo>
                  <a:pt x="1403" y="70"/>
                </a:lnTo>
                <a:lnTo>
                  <a:pt x="1417" y="57"/>
                </a:lnTo>
                <a:lnTo>
                  <a:pt x="1423" y="50"/>
                </a:lnTo>
                <a:lnTo>
                  <a:pt x="1425" y="47"/>
                </a:lnTo>
                <a:lnTo>
                  <a:pt x="1430" y="39"/>
                </a:lnTo>
                <a:lnTo>
                  <a:pt x="1434" y="30"/>
                </a:lnTo>
                <a:lnTo>
                  <a:pt x="1437" y="22"/>
                </a:lnTo>
                <a:lnTo>
                  <a:pt x="1438" y="18"/>
                </a:lnTo>
                <a:lnTo>
                  <a:pt x="1438" y="18"/>
                </a:lnTo>
                <a:lnTo>
                  <a:pt x="1439" y="9"/>
                </a:lnTo>
                <a:lnTo>
                  <a:pt x="1440" y="0"/>
                </a:lnTo>
                <a:close/>
              </a:path>
            </a:pathLst>
          </a:custGeom>
          <a:solidFill>
            <a:srgbClr val="000000"/>
          </a:solidFill>
          <a:ln w="9525">
            <a:noFill/>
            <a:round/>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808080"/>
                </a:outerShdw>
              </a:effectLst>
              <a:latin typeface="Helvetica" charset="0"/>
            </a:endParaRPr>
          </a:p>
        </p:txBody>
      </p:sp>
      <p:sp>
        <p:nvSpPr>
          <p:cNvPr id="627760" name="Rectangle 48"/>
          <p:cNvSpPr>
            <a:spLocks noChangeArrowheads="1"/>
          </p:cNvSpPr>
          <p:nvPr/>
        </p:nvSpPr>
        <p:spPr bwMode="auto">
          <a:xfrm>
            <a:off x="3371850" y="5748338"/>
            <a:ext cx="2527300" cy="285750"/>
          </a:xfrm>
          <a:prstGeom prst="rect">
            <a:avLst/>
          </a:prstGeom>
          <a:noFill/>
          <a:ln w="9525">
            <a:noFill/>
            <a:miter lim="800000"/>
            <a:headEnd/>
            <a:tailEnd/>
          </a:ln>
        </p:spPr>
        <p:txBody>
          <a:bodyPr/>
          <a:lstStyle/>
          <a:p>
            <a:pPr fontAlgn="base">
              <a:spcBef>
                <a:spcPct val="50000"/>
              </a:spcBef>
              <a:spcAft>
                <a:spcPct val="0"/>
              </a:spcAft>
              <a:defRPr/>
            </a:pPr>
            <a:endParaRPr lang="en-US" sz="800">
              <a:solidFill>
                <a:srgbClr val="FFFF00"/>
              </a:solidFill>
              <a:effectLst>
                <a:outerShdw blurRad="38100" dist="38100" dir="2700000" algn="tl">
                  <a:srgbClr val="000000"/>
                </a:outerShdw>
              </a:effectLst>
              <a:latin typeface="Helvetica" charset="0"/>
            </a:endParaRPr>
          </a:p>
        </p:txBody>
      </p:sp>
      <p:sp>
        <p:nvSpPr>
          <p:cNvPr id="48176" name="Rectangle 49"/>
          <p:cNvSpPr>
            <a:spLocks noChangeArrowheads="1"/>
          </p:cNvSpPr>
          <p:nvPr/>
        </p:nvSpPr>
        <p:spPr bwMode="auto">
          <a:xfrm>
            <a:off x="4308475" y="5794375"/>
            <a:ext cx="6762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fontAlgn="base">
              <a:spcBef>
                <a:spcPct val="50000"/>
              </a:spcBef>
              <a:spcAft>
                <a:spcPct val="0"/>
              </a:spcAft>
            </a:pPr>
            <a:r>
              <a:rPr lang="en-US" sz="1400">
                <a:solidFill>
                  <a:srgbClr val="000000"/>
                </a:solidFill>
              </a:rPr>
              <a:t>Iron loss</a:t>
            </a:r>
            <a:endParaRPr lang="en-US" sz="3200">
              <a:solidFill>
                <a:srgbClr val="FFFF00"/>
              </a:solidFill>
            </a:endParaRPr>
          </a:p>
        </p:txBody>
      </p:sp>
    </p:spTree>
    <p:extLst>
      <p:ext uri="{BB962C8B-B14F-4D97-AF65-F5344CB8AC3E}">
        <p14:creationId xmlns:p14="http://schemas.microsoft.com/office/powerpoint/2010/main" val="2949291141"/>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0"/>
            <a:ext cx="9144000" cy="1514475"/>
          </a:xfrm>
        </p:spPr>
        <p:txBody>
          <a:bodyPr/>
          <a:lstStyle/>
          <a:p>
            <a:pPr defTabSz="979488" eaLnBrk="1" hangingPunct="1"/>
            <a:r>
              <a:rPr lang="en-US" sz="3600" smtClean="0"/>
              <a:t> Iron Cycling</a:t>
            </a:r>
            <a:r>
              <a:rPr lang="en-US" smtClean="0"/>
              <a:t/>
            </a:r>
            <a:br>
              <a:rPr lang="en-US" smtClean="0"/>
            </a:br>
            <a:endParaRPr lang="en-US" smtClean="0"/>
          </a:p>
        </p:txBody>
      </p:sp>
      <p:sp>
        <p:nvSpPr>
          <p:cNvPr id="49155" name="Rectangle 3"/>
          <p:cNvSpPr>
            <a:spLocks noGrp="1" noChangeArrowheads="1"/>
          </p:cNvSpPr>
          <p:nvPr>
            <p:ph type="body" sz="half" idx="2"/>
          </p:nvPr>
        </p:nvSpPr>
        <p:spPr>
          <a:xfrm>
            <a:off x="6824663" y="1589088"/>
            <a:ext cx="2319337" cy="4495800"/>
          </a:xfrm>
        </p:spPr>
        <p:txBody>
          <a:bodyPr/>
          <a:lstStyle/>
          <a:p>
            <a:pPr marL="231775" indent="-231775" defTabSz="979488" eaLnBrk="1" hangingPunct="1">
              <a:spcBef>
                <a:spcPct val="0"/>
              </a:spcBef>
              <a:buFontTx/>
              <a:buNone/>
            </a:pPr>
            <a:r>
              <a:rPr lang="en-US" sz="2800" b="1" smtClean="0"/>
              <a:t> </a:t>
            </a:r>
          </a:p>
        </p:txBody>
      </p:sp>
      <p:sp>
        <p:nvSpPr>
          <p:cNvPr id="49156" name="Rectangle 4"/>
          <p:cNvSpPr>
            <a:spLocks noChangeArrowheads="1"/>
          </p:cNvSpPr>
          <p:nvPr/>
        </p:nvSpPr>
        <p:spPr bwMode="auto">
          <a:xfrm>
            <a:off x="436563" y="1603375"/>
            <a:ext cx="8161337" cy="4756150"/>
          </a:xfrm>
          <a:prstGeom prst="rect">
            <a:avLst/>
          </a:prstGeom>
          <a:solidFill>
            <a:srgbClr val="99FFCC"/>
          </a:solidFill>
          <a:ln w="9525">
            <a:solidFill>
              <a:schemeClr val="tx1"/>
            </a:solidFill>
            <a:miter lim="800000"/>
            <a:headEnd/>
            <a:tailEnd/>
          </a:ln>
        </p:spPr>
        <p:txBody>
          <a:bodyPr wrap="none" anchor="ctr"/>
          <a:lstStyle/>
          <a:p>
            <a:pPr algn="ctr" eaLnBrk="0" fontAlgn="base" hangingPunct="0">
              <a:spcBef>
                <a:spcPct val="50000"/>
              </a:spcBef>
              <a:spcAft>
                <a:spcPct val="0"/>
              </a:spcAft>
            </a:pPr>
            <a:endParaRPr lang="en-US" sz="1200">
              <a:solidFill>
                <a:srgbClr val="000000"/>
              </a:solidFill>
              <a:latin typeface="Times New Roman" pitchFamily="48" charset="0"/>
              <a:cs typeface="Arial" charset="0"/>
            </a:endParaRPr>
          </a:p>
        </p:txBody>
      </p:sp>
      <p:sp>
        <p:nvSpPr>
          <p:cNvPr id="1603589" name="Oval 5"/>
          <p:cNvSpPr>
            <a:spLocks noChangeArrowheads="1"/>
          </p:cNvSpPr>
          <p:nvPr/>
        </p:nvSpPr>
        <p:spPr bwMode="auto">
          <a:xfrm>
            <a:off x="2363788" y="1720850"/>
            <a:ext cx="979487" cy="979488"/>
          </a:xfrm>
          <a:prstGeom prst="ellipse">
            <a:avLst/>
          </a:prstGeom>
          <a:solidFill>
            <a:schemeClr val="tx1"/>
          </a:solidFill>
          <a:ln w="19050">
            <a:solidFill>
              <a:srgbClr val="0000FF"/>
            </a:solidFill>
            <a:round/>
            <a:headEnd/>
            <a:tailEnd/>
          </a:ln>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1603590" name="Oval 6"/>
          <p:cNvSpPr>
            <a:spLocks noChangeArrowheads="1"/>
          </p:cNvSpPr>
          <p:nvPr/>
        </p:nvSpPr>
        <p:spPr bwMode="auto">
          <a:xfrm>
            <a:off x="2363788" y="3597275"/>
            <a:ext cx="979487" cy="979488"/>
          </a:xfrm>
          <a:prstGeom prst="ellipse">
            <a:avLst/>
          </a:prstGeom>
          <a:solidFill>
            <a:schemeClr val="tx1"/>
          </a:solidFill>
          <a:ln w="19050">
            <a:solidFill>
              <a:srgbClr val="0000FF"/>
            </a:solidFill>
            <a:round/>
            <a:headEnd/>
            <a:tailEnd/>
          </a:ln>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1603591" name="Oval 7"/>
          <p:cNvSpPr>
            <a:spLocks noChangeArrowheads="1"/>
          </p:cNvSpPr>
          <p:nvPr/>
        </p:nvSpPr>
        <p:spPr bwMode="auto">
          <a:xfrm>
            <a:off x="593725" y="4024313"/>
            <a:ext cx="1122363" cy="1085850"/>
          </a:xfrm>
          <a:prstGeom prst="ellipse">
            <a:avLst/>
          </a:prstGeom>
          <a:solidFill>
            <a:schemeClr val="tx1"/>
          </a:solidFill>
          <a:ln w="19050">
            <a:solidFill>
              <a:srgbClr val="0000FF"/>
            </a:solidFill>
            <a:round/>
            <a:headEnd/>
            <a:tailEnd/>
          </a:ln>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49160" name="Oval 8"/>
          <p:cNvSpPr>
            <a:spLocks noChangeArrowheads="1"/>
          </p:cNvSpPr>
          <p:nvPr/>
        </p:nvSpPr>
        <p:spPr bwMode="auto">
          <a:xfrm>
            <a:off x="3135313" y="5045075"/>
            <a:ext cx="1104900" cy="1084263"/>
          </a:xfrm>
          <a:prstGeom prst="ellipse">
            <a:avLst/>
          </a:prstGeom>
          <a:solidFill>
            <a:schemeClr val="tx1"/>
          </a:solidFill>
          <a:ln w="19050">
            <a:solidFill>
              <a:srgbClr val="0000FF"/>
            </a:solidFill>
            <a:round/>
            <a:headEnd/>
            <a:tailEnd/>
          </a:ln>
        </p:spPr>
        <p:txBody>
          <a:bodyPr wrap="none" anchor="ctr"/>
          <a:lstStyle/>
          <a:p>
            <a:pPr fontAlgn="base">
              <a:spcBef>
                <a:spcPct val="50000"/>
              </a:spcBef>
              <a:spcAft>
                <a:spcPct val="0"/>
              </a:spcAft>
            </a:pPr>
            <a:endParaRPr lang="en-US" sz="800">
              <a:solidFill>
                <a:srgbClr val="FFFF00"/>
              </a:solidFill>
              <a:cs typeface="Arial" charset="0"/>
            </a:endParaRPr>
          </a:p>
        </p:txBody>
      </p:sp>
      <p:sp>
        <p:nvSpPr>
          <p:cNvPr id="49161" name="Line 9"/>
          <p:cNvSpPr>
            <a:spLocks noChangeShapeType="1"/>
          </p:cNvSpPr>
          <p:nvPr/>
        </p:nvSpPr>
        <p:spPr bwMode="auto">
          <a:xfrm>
            <a:off x="3392488" y="4130675"/>
            <a:ext cx="479425" cy="1588"/>
          </a:xfrm>
          <a:prstGeom prst="line">
            <a:avLst/>
          </a:prstGeom>
          <a:noFill/>
          <a:ln w="127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2" name="Line 10"/>
          <p:cNvSpPr>
            <a:spLocks noChangeShapeType="1"/>
          </p:cNvSpPr>
          <p:nvPr/>
        </p:nvSpPr>
        <p:spPr bwMode="auto">
          <a:xfrm flipV="1">
            <a:off x="2147888" y="4565650"/>
            <a:ext cx="365125" cy="557213"/>
          </a:xfrm>
          <a:prstGeom prst="line">
            <a:avLst/>
          </a:prstGeom>
          <a:noFill/>
          <a:ln w="12700">
            <a:solidFill>
              <a:srgbClr val="0000CC"/>
            </a:solidFill>
            <a:round/>
            <a:headEnd/>
            <a:tailEnd type="triangle" w="med" len="med"/>
          </a:ln>
          <a:extLst>
            <a:ext uri="{909E8E84-426E-40DD-AFC4-6F175D3DCCD1}">
              <a14:hiddenFill xmlns:a14="http://schemas.microsoft.com/office/drawing/2010/main">
                <a:no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3" name="Line 11"/>
          <p:cNvSpPr>
            <a:spLocks noChangeShapeType="1"/>
          </p:cNvSpPr>
          <p:nvPr/>
        </p:nvSpPr>
        <p:spPr bwMode="auto">
          <a:xfrm flipV="1">
            <a:off x="1751013" y="4327525"/>
            <a:ext cx="561975" cy="184150"/>
          </a:xfrm>
          <a:prstGeom prst="line">
            <a:avLst/>
          </a:prstGeom>
          <a:noFill/>
          <a:ln w="12700">
            <a:solidFill>
              <a:srgbClr val="0000CC"/>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4" name="Line 12"/>
          <p:cNvSpPr>
            <a:spLocks noChangeShapeType="1"/>
          </p:cNvSpPr>
          <p:nvPr/>
        </p:nvSpPr>
        <p:spPr bwMode="auto">
          <a:xfrm flipH="1" flipV="1">
            <a:off x="3154363" y="4559300"/>
            <a:ext cx="350837" cy="490538"/>
          </a:xfrm>
          <a:prstGeom prst="line">
            <a:avLst/>
          </a:prstGeom>
          <a:noFill/>
          <a:ln w="12700">
            <a:solidFill>
              <a:srgbClr val="0000CC"/>
            </a:solidFill>
            <a:round/>
            <a:headEnd type="triangle" w="med" len="med"/>
            <a:tailEnd type="triangle" w="med" len="med"/>
          </a:ln>
          <a:extLst>
            <a:ext uri="{909E8E84-426E-40DD-AFC4-6F175D3DCCD1}">
              <a14:hiddenFill xmlns:a14="http://schemas.microsoft.com/office/drawing/2010/main">
                <a:no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5" name="Freeform 13"/>
          <p:cNvSpPr>
            <a:spLocks/>
          </p:cNvSpPr>
          <p:nvPr/>
        </p:nvSpPr>
        <p:spPr bwMode="auto">
          <a:xfrm>
            <a:off x="3363913" y="2330450"/>
            <a:ext cx="490537" cy="490538"/>
          </a:xfrm>
          <a:custGeom>
            <a:avLst/>
            <a:gdLst>
              <a:gd name="T0" fmla="*/ 2147483647 w 336"/>
              <a:gd name="T1" fmla="*/ 2147483647 h 336"/>
              <a:gd name="T2" fmla="*/ 2147483647 w 336"/>
              <a:gd name="T3" fmla="*/ 2147483647 h 336"/>
              <a:gd name="T4" fmla="*/ 0 w 336"/>
              <a:gd name="T5" fmla="*/ 0 h 336"/>
              <a:gd name="T6" fmla="*/ 0 60000 65536"/>
              <a:gd name="T7" fmla="*/ 0 60000 65536"/>
              <a:gd name="T8" fmla="*/ 0 60000 65536"/>
              <a:gd name="T9" fmla="*/ 0 w 336"/>
              <a:gd name="T10" fmla="*/ 0 h 336"/>
              <a:gd name="T11" fmla="*/ 336 w 336"/>
              <a:gd name="T12" fmla="*/ 336 h 336"/>
            </a:gdLst>
            <a:ahLst/>
            <a:cxnLst>
              <a:cxn ang="T6">
                <a:pos x="T0" y="T1"/>
              </a:cxn>
              <a:cxn ang="T7">
                <a:pos x="T2" y="T3"/>
              </a:cxn>
              <a:cxn ang="T8">
                <a:pos x="T4" y="T5"/>
              </a:cxn>
            </a:cxnLst>
            <a:rect l="T9" t="T10" r="T11" b="T12"/>
            <a:pathLst>
              <a:path w="336" h="336">
                <a:moveTo>
                  <a:pt x="336" y="336"/>
                </a:moveTo>
                <a:cubicBezTo>
                  <a:pt x="292" y="268"/>
                  <a:pt x="248" y="200"/>
                  <a:pt x="192" y="144"/>
                </a:cubicBezTo>
                <a:cubicBezTo>
                  <a:pt x="136" y="88"/>
                  <a:pt x="32" y="24"/>
                  <a:pt x="0" y="0"/>
                </a:cubicBezTo>
              </a:path>
            </a:pathLst>
          </a:custGeom>
          <a:noFill/>
          <a:ln w="12700" cmpd="sng">
            <a:solidFill>
              <a:srgbClr val="0000CC"/>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6" name="Freeform 14"/>
          <p:cNvSpPr>
            <a:spLocks/>
          </p:cNvSpPr>
          <p:nvPr/>
        </p:nvSpPr>
        <p:spPr bwMode="auto">
          <a:xfrm rot="392198">
            <a:off x="1868488" y="2251075"/>
            <a:ext cx="422275" cy="280988"/>
          </a:xfrm>
          <a:custGeom>
            <a:avLst/>
            <a:gdLst>
              <a:gd name="T0" fmla="*/ 2147483647 w 288"/>
              <a:gd name="T1" fmla="*/ 0 h 192"/>
              <a:gd name="T2" fmla="*/ 2147483647 w 288"/>
              <a:gd name="T3" fmla="*/ 2147483647 h 192"/>
              <a:gd name="T4" fmla="*/ 0 w 288"/>
              <a:gd name="T5" fmla="*/ 2147483647 h 192"/>
              <a:gd name="T6" fmla="*/ 0 60000 65536"/>
              <a:gd name="T7" fmla="*/ 0 60000 65536"/>
              <a:gd name="T8" fmla="*/ 0 60000 65536"/>
              <a:gd name="T9" fmla="*/ 0 w 288"/>
              <a:gd name="T10" fmla="*/ 0 h 192"/>
              <a:gd name="T11" fmla="*/ 288 w 288"/>
              <a:gd name="T12" fmla="*/ 192 h 192"/>
            </a:gdLst>
            <a:ahLst/>
            <a:cxnLst>
              <a:cxn ang="T6">
                <a:pos x="T0" y="T1"/>
              </a:cxn>
              <a:cxn ang="T7">
                <a:pos x="T2" y="T3"/>
              </a:cxn>
              <a:cxn ang="T8">
                <a:pos x="T4" y="T5"/>
              </a:cxn>
            </a:cxnLst>
            <a:rect l="T9" t="T10" r="T11" b="T12"/>
            <a:pathLst>
              <a:path w="288" h="192">
                <a:moveTo>
                  <a:pt x="288" y="0"/>
                </a:moveTo>
                <a:cubicBezTo>
                  <a:pt x="264" y="8"/>
                  <a:pt x="240" y="16"/>
                  <a:pt x="192" y="48"/>
                </a:cubicBezTo>
                <a:cubicBezTo>
                  <a:pt x="144" y="80"/>
                  <a:pt x="32" y="168"/>
                  <a:pt x="0" y="192"/>
                </a:cubicBezTo>
              </a:path>
            </a:pathLst>
          </a:custGeom>
          <a:noFill/>
          <a:ln w="12700" cmpd="sng">
            <a:solidFill>
              <a:srgbClr val="0000CC"/>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7" name="Freeform 15"/>
          <p:cNvSpPr>
            <a:spLocks/>
          </p:cNvSpPr>
          <p:nvPr/>
        </p:nvSpPr>
        <p:spPr bwMode="auto">
          <a:xfrm>
            <a:off x="3906838" y="3054350"/>
            <a:ext cx="152400" cy="492125"/>
          </a:xfrm>
          <a:custGeom>
            <a:avLst/>
            <a:gdLst>
              <a:gd name="T0" fmla="*/ 0 w 104"/>
              <a:gd name="T1" fmla="*/ 2147483647 h 336"/>
              <a:gd name="T2" fmla="*/ 2147483647 w 104"/>
              <a:gd name="T3" fmla="*/ 2147483647 h 336"/>
              <a:gd name="T4" fmla="*/ 2147483647 w 104"/>
              <a:gd name="T5" fmla="*/ 2147483647 h 336"/>
              <a:gd name="T6" fmla="*/ 2147483647 w 104"/>
              <a:gd name="T7" fmla="*/ 0 h 336"/>
              <a:gd name="T8" fmla="*/ 0 60000 65536"/>
              <a:gd name="T9" fmla="*/ 0 60000 65536"/>
              <a:gd name="T10" fmla="*/ 0 60000 65536"/>
              <a:gd name="T11" fmla="*/ 0 60000 65536"/>
              <a:gd name="T12" fmla="*/ 0 w 104"/>
              <a:gd name="T13" fmla="*/ 0 h 336"/>
              <a:gd name="T14" fmla="*/ 104 w 104"/>
              <a:gd name="T15" fmla="*/ 336 h 336"/>
            </a:gdLst>
            <a:ahLst/>
            <a:cxnLst>
              <a:cxn ang="T8">
                <a:pos x="T0" y="T1"/>
              </a:cxn>
              <a:cxn ang="T9">
                <a:pos x="T2" y="T3"/>
              </a:cxn>
              <a:cxn ang="T10">
                <a:pos x="T4" y="T5"/>
              </a:cxn>
              <a:cxn ang="T11">
                <a:pos x="T6" y="T7"/>
              </a:cxn>
            </a:cxnLst>
            <a:rect l="T12" t="T13" r="T14" b="T15"/>
            <a:pathLst>
              <a:path w="104" h="336">
                <a:moveTo>
                  <a:pt x="0" y="336"/>
                </a:moveTo>
                <a:cubicBezTo>
                  <a:pt x="16" y="308"/>
                  <a:pt x="32" y="280"/>
                  <a:pt x="48" y="240"/>
                </a:cubicBezTo>
                <a:cubicBezTo>
                  <a:pt x="64" y="200"/>
                  <a:pt x="88" y="136"/>
                  <a:pt x="96" y="96"/>
                </a:cubicBezTo>
                <a:cubicBezTo>
                  <a:pt x="104" y="56"/>
                  <a:pt x="96" y="16"/>
                  <a:pt x="96" y="0"/>
                </a:cubicBezTo>
              </a:path>
            </a:pathLst>
          </a:custGeom>
          <a:noFill/>
          <a:ln w="12700" cmpd="sng">
            <a:solidFill>
              <a:srgbClr val="0000CC"/>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8" name="Freeform 16"/>
          <p:cNvSpPr>
            <a:spLocks/>
          </p:cNvSpPr>
          <p:nvPr/>
        </p:nvSpPr>
        <p:spPr bwMode="auto">
          <a:xfrm>
            <a:off x="3392488" y="3759200"/>
            <a:ext cx="279400" cy="139700"/>
          </a:xfrm>
          <a:custGeom>
            <a:avLst/>
            <a:gdLst>
              <a:gd name="T0" fmla="*/ 0 w 192"/>
              <a:gd name="T1" fmla="*/ 2147483647 h 96"/>
              <a:gd name="T2" fmla="*/ 2147483647 w 192"/>
              <a:gd name="T3" fmla="*/ 2147483647 h 96"/>
              <a:gd name="T4" fmla="*/ 2147483647 w 192"/>
              <a:gd name="T5" fmla="*/ 0 h 96"/>
              <a:gd name="T6" fmla="*/ 0 60000 65536"/>
              <a:gd name="T7" fmla="*/ 0 60000 65536"/>
              <a:gd name="T8" fmla="*/ 0 60000 65536"/>
              <a:gd name="T9" fmla="*/ 0 w 192"/>
              <a:gd name="T10" fmla="*/ 0 h 96"/>
              <a:gd name="T11" fmla="*/ 192 w 192"/>
              <a:gd name="T12" fmla="*/ 96 h 96"/>
            </a:gdLst>
            <a:ahLst/>
            <a:cxnLst>
              <a:cxn ang="T6">
                <a:pos x="T0" y="T1"/>
              </a:cxn>
              <a:cxn ang="T7">
                <a:pos x="T2" y="T3"/>
              </a:cxn>
              <a:cxn ang="T8">
                <a:pos x="T4" y="T5"/>
              </a:cxn>
            </a:cxnLst>
            <a:rect l="T9" t="T10" r="T11" b="T12"/>
            <a:pathLst>
              <a:path w="192" h="96">
                <a:moveTo>
                  <a:pt x="0" y="96"/>
                </a:moveTo>
                <a:cubicBezTo>
                  <a:pt x="32" y="80"/>
                  <a:pt x="64" y="64"/>
                  <a:pt x="96" y="48"/>
                </a:cubicBezTo>
                <a:cubicBezTo>
                  <a:pt x="128" y="32"/>
                  <a:pt x="160" y="16"/>
                  <a:pt x="192" y="0"/>
                </a:cubicBezTo>
              </a:path>
            </a:pathLst>
          </a:custGeom>
          <a:noFill/>
          <a:ln w="12700" cmpd="sng">
            <a:solidFill>
              <a:srgbClr val="0000CC"/>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69" name="Freeform 17"/>
          <p:cNvSpPr>
            <a:spLocks/>
          </p:cNvSpPr>
          <p:nvPr/>
        </p:nvSpPr>
        <p:spPr bwMode="auto">
          <a:xfrm rot="263320" flipH="1">
            <a:off x="1487488" y="3089275"/>
            <a:ext cx="152400" cy="488950"/>
          </a:xfrm>
          <a:custGeom>
            <a:avLst/>
            <a:gdLst>
              <a:gd name="T0" fmla="*/ 0 w 104"/>
              <a:gd name="T1" fmla="*/ 2147483647 h 336"/>
              <a:gd name="T2" fmla="*/ 2147483647 w 104"/>
              <a:gd name="T3" fmla="*/ 2147483647 h 336"/>
              <a:gd name="T4" fmla="*/ 2147483647 w 104"/>
              <a:gd name="T5" fmla="*/ 2147483647 h 336"/>
              <a:gd name="T6" fmla="*/ 2147483647 w 104"/>
              <a:gd name="T7" fmla="*/ 0 h 336"/>
              <a:gd name="T8" fmla="*/ 0 60000 65536"/>
              <a:gd name="T9" fmla="*/ 0 60000 65536"/>
              <a:gd name="T10" fmla="*/ 0 60000 65536"/>
              <a:gd name="T11" fmla="*/ 0 60000 65536"/>
              <a:gd name="T12" fmla="*/ 0 w 104"/>
              <a:gd name="T13" fmla="*/ 0 h 336"/>
              <a:gd name="T14" fmla="*/ 104 w 104"/>
              <a:gd name="T15" fmla="*/ 336 h 336"/>
            </a:gdLst>
            <a:ahLst/>
            <a:cxnLst>
              <a:cxn ang="T8">
                <a:pos x="T0" y="T1"/>
              </a:cxn>
              <a:cxn ang="T9">
                <a:pos x="T2" y="T3"/>
              </a:cxn>
              <a:cxn ang="T10">
                <a:pos x="T4" y="T5"/>
              </a:cxn>
              <a:cxn ang="T11">
                <a:pos x="T6" y="T7"/>
              </a:cxn>
            </a:cxnLst>
            <a:rect l="T12" t="T13" r="T14" b="T15"/>
            <a:pathLst>
              <a:path w="104" h="336">
                <a:moveTo>
                  <a:pt x="0" y="336"/>
                </a:moveTo>
                <a:cubicBezTo>
                  <a:pt x="16" y="308"/>
                  <a:pt x="32" y="280"/>
                  <a:pt x="48" y="240"/>
                </a:cubicBezTo>
                <a:cubicBezTo>
                  <a:pt x="64" y="200"/>
                  <a:pt x="88" y="136"/>
                  <a:pt x="96" y="96"/>
                </a:cubicBezTo>
                <a:cubicBezTo>
                  <a:pt x="104" y="56"/>
                  <a:pt x="96" y="16"/>
                  <a:pt x="96" y="0"/>
                </a:cubicBezTo>
              </a:path>
            </a:pathLst>
          </a:custGeom>
          <a:noFill/>
          <a:ln w="12700" cmpd="sng">
            <a:solidFill>
              <a:srgbClr val="0000CC"/>
            </a:solidFill>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70" name="Freeform 18"/>
          <p:cNvSpPr>
            <a:spLocks/>
          </p:cNvSpPr>
          <p:nvPr/>
        </p:nvSpPr>
        <p:spPr bwMode="auto">
          <a:xfrm rot="-7937640">
            <a:off x="2020094" y="3823494"/>
            <a:ext cx="314325" cy="157163"/>
          </a:xfrm>
          <a:custGeom>
            <a:avLst/>
            <a:gdLst>
              <a:gd name="T0" fmla="*/ 0 w 192"/>
              <a:gd name="T1" fmla="*/ 2147483647 h 96"/>
              <a:gd name="T2" fmla="*/ 2147483647 w 192"/>
              <a:gd name="T3" fmla="*/ 2147483647 h 96"/>
              <a:gd name="T4" fmla="*/ 2147483647 w 192"/>
              <a:gd name="T5" fmla="*/ 0 h 96"/>
              <a:gd name="T6" fmla="*/ 0 60000 65536"/>
              <a:gd name="T7" fmla="*/ 0 60000 65536"/>
              <a:gd name="T8" fmla="*/ 0 60000 65536"/>
              <a:gd name="T9" fmla="*/ 0 w 192"/>
              <a:gd name="T10" fmla="*/ 0 h 96"/>
              <a:gd name="T11" fmla="*/ 192 w 192"/>
              <a:gd name="T12" fmla="*/ 96 h 96"/>
            </a:gdLst>
            <a:ahLst/>
            <a:cxnLst>
              <a:cxn ang="T6">
                <a:pos x="T0" y="T1"/>
              </a:cxn>
              <a:cxn ang="T7">
                <a:pos x="T2" y="T3"/>
              </a:cxn>
              <a:cxn ang="T8">
                <a:pos x="T4" y="T5"/>
              </a:cxn>
            </a:cxnLst>
            <a:rect l="T9" t="T10" r="T11" b="T12"/>
            <a:pathLst>
              <a:path w="192" h="96">
                <a:moveTo>
                  <a:pt x="0" y="96"/>
                </a:moveTo>
                <a:cubicBezTo>
                  <a:pt x="32" y="80"/>
                  <a:pt x="64" y="64"/>
                  <a:pt x="96" y="48"/>
                </a:cubicBezTo>
                <a:cubicBezTo>
                  <a:pt x="128" y="32"/>
                  <a:pt x="160" y="16"/>
                  <a:pt x="192" y="0"/>
                </a:cubicBezTo>
              </a:path>
            </a:pathLst>
          </a:custGeom>
          <a:noFill/>
          <a:ln w="12700" cmpd="sng">
            <a:solidFill>
              <a:srgbClr val="0000CC"/>
            </a:solidFill>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71" name="Text Box 19"/>
          <p:cNvSpPr txBox="1">
            <a:spLocks noChangeArrowheads="1"/>
          </p:cNvSpPr>
          <p:nvPr/>
        </p:nvSpPr>
        <p:spPr bwMode="auto">
          <a:xfrm>
            <a:off x="2316163" y="2036763"/>
            <a:ext cx="110331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Erythrocytes</a:t>
            </a:r>
          </a:p>
          <a:p>
            <a:pPr algn="ctr" fontAlgn="base">
              <a:spcBef>
                <a:spcPct val="50000"/>
              </a:spcBef>
              <a:spcAft>
                <a:spcPct val="0"/>
              </a:spcAft>
            </a:pPr>
            <a:r>
              <a:rPr lang="en-US" sz="1300">
                <a:solidFill>
                  <a:srgbClr val="000000"/>
                </a:solidFill>
              </a:rPr>
              <a:t>2500 mg</a:t>
            </a:r>
          </a:p>
        </p:txBody>
      </p:sp>
      <p:sp>
        <p:nvSpPr>
          <p:cNvPr id="49172" name="Text Box 20"/>
          <p:cNvSpPr txBox="1">
            <a:spLocks noChangeArrowheads="1"/>
          </p:cNvSpPr>
          <p:nvPr/>
        </p:nvSpPr>
        <p:spPr bwMode="auto">
          <a:xfrm>
            <a:off x="2479675" y="3902075"/>
            <a:ext cx="735013"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Plasma</a:t>
            </a:r>
          </a:p>
          <a:p>
            <a:pPr algn="ctr" fontAlgn="base">
              <a:spcBef>
                <a:spcPct val="50000"/>
              </a:spcBef>
              <a:spcAft>
                <a:spcPct val="0"/>
              </a:spcAft>
            </a:pPr>
            <a:r>
              <a:rPr lang="en-US" sz="1300">
                <a:solidFill>
                  <a:srgbClr val="000000"/>
                </a:solidFill>
              </a:rPr>
              <a:t>4 mg</a:t>
            </a:r>
          </a:p>
        </p:txBody>
      </p:sp>
      <p:sp>
        <p:nvSpPr>
          <p:cNvPr id="49173" name="Text Box 21"/>
          <p:cNvSpPr txBox="1">
            <a:spLocks noChangeArrowheads="1"/>
          </p:cNvSpPr>
          <p:nvPr/>
        </p:nvSpPr>
        <p:spPr bwMode="auto">
          <a:xfrm>
            <a:off x="585788" y="4329113"/>
            <a:ext cx="1160462"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Body Stores</a:t>
            </a:r>
          </a:p>
          <a:p>
            <a:pPr algn="ctr" fontAlgn="base">
              <a:spcBef>
                <a:spcPct val="50000"/>
              </a:spcBef>
              <a:spcAft>
                <a:spcPct val="0"/>
              </a:spcAft>
            </a:pPr>
            <a:r>
              <a:rPr lang="en-US" sz="1300">
                <a:solidFill>
                  <a:srgbClr val="000000"/>
                </a:solidFill>
              </a:rPr>
              <a:t>500-1000 mg</a:t>
            </a:r>
          </a:p>
        </p:txBody>
      </p:sp>
      <p:sp>
        <p:nvSpPr>
          <p:cNvPr id="49174" name="Text Box 22"/>
          <p:cNvSpPr txBox="1">
            <a:spLocks noChangeArrowheads="1"/>
          </p:cNvSpPr>
          <p:nvPr/>
        </p:nvSpPr>
        <p:spPr bwMode="auto">
          <a:xfrm>
            <a:off x="3030538" y="5245100"/>
            <a:ext cx="1328737"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200">
                <a:solidFill>
                  <a:srgbClr val="000000"/>
                </a:solidFill>
              </a:rPr>
              <a:t>Myoglobin </a:t>
            </a:r>
          </a:p>
          <a:p>
            <a:pPr algn="ctr" fontAlgn="base">
              <a:spcBef>
                <a:spcPct val="50000"/>
              </a:spcBef>
              <a:spcAft>
                <a:spcPct val="0"/>
              </a:spcAft>
            </a:pPr>
            <a:r>
              <a:rPr lang="en-US" sz="1200">
                <a:solidFill>
                  <a:srgbClr val="000000"/>
                </a:solidFill>
              </a:rPr>
              <a:t>and Respiratory Enzymes</a:t>
            </a:r>
          </a:p>
          <a:p>
            <a:pPr algn="ctr" fontAlgn="base">
              <a:spcBef>
                <a:spcPct val="50000"/>
              </a:spcBef>
              <a:spcAft>
                <a:spcPct val="0"/>
              </a:spcAft>
            </a:pPr>
            <a:r>
              <a:rPr lang="en-US" sz="1200">
                <a:solidFill>
                  <a:srgbClr val="000000"/>
                </a:solidFill>
              </a:rPr>
              <a:t>300 mg</a:t>
            </a:r>
          </a:p>
        </p:txBody>
      </p:sp>
      <p:sp>
        <p:nvSpPr>
          <p:cNvPr id="49175" name="Text Box 23"/>
          <p:cNvSpPr txBox="1">
            <a:spLocks noChangeArrowheads="1"/>
          </p:cNvSpPr>
          <p:nvPr/>
        </p:nvSpPr>
        <p:spPr bwMode="auto">
          <a:xfrm>
            <a:off x="581025" y="2470150"/>
            <a:ext cx="1843088"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Monocyte-Macrophage System</a:t>
            </a:r>
          </a:p>
        </p:txBody>
      </p:sp>
      <p:sp>
        <p:nvSpPr>
          <p:cNvPr id="49176" name="Text Box 24"/>
          <p:cNvSpPr txBox="1">
            <a:spLocks noChangeArrowheads="1"/>
          </p:cNvSpPr>
          <p:nvPr/>
        </p:nvSpPr>
        <p:spPr bwMode="auto">
          <a:xfrm>
            <a:off x="3627438" y="2130425"/>
            <a:ext cx="1068387"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RBC Production</a:t>
            </a:r>
          </a:p>
        </p:txBody>
      </p:sp>
      <p:sp>
        <p:nvSpPr>
          <p:cNvPr id="49177" name="Text Box 25"/>
          <p:cNvSpPr txBox="1">
            <a:spLocks noChangeArrowheads="1"/>
          </p:cNvSpPr>
          <p:nvPr/>
        </p:nvSpPr>
        <p:spPr bwMode="auto">
          <a:xfrm>
            <a:off x="3476625" y="2830513"/>
            <a:ext cx="1168400" cy="290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Bone Marrow</a:t>
            </a:r>
          </a:p>
        </p:txBody>
      </p:sp>
      <p:sp>
        <p:nvSpPr>
          <p:cNvPr id="49178" name="Text Box 26"/>
          <p:cNvSpPr txBox="1">
            <a:spLocks noChangeArrowheads="1"/>
          </p:cNvSpPr>
          <p:nvPr/>
        </p:nvSpPr>
        <p:spPr bwMode="auto">
          <a:xfrm>
            <a:off x="3825875" y="3462338"/>
            <a:ext cx="6508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20 mg Daily</a:t>
            </a:r>
          </a:p>
        </p:txBody>
      </p:sp>
      <p:sp>
        <p:nvSpPr>
          <p:cNvPr id="49179" name="Text Box 27"/>
          <p:cNvSpPr txBox="1">
            <a:spLocks noChangeArrowheads="1"/>
          </p:cNvSpPr>
          <p:nvPr/>
        </p:nvSpPr>
        <p:spPr bwMode="auto">
          <a:xfrm>
            <a:off x="476250" y="3022600"/>
            <a:ext cx="106362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RBC Destruction</a:t>
            </a:r>
          </a:p>
        </p:txBody>
      </p:sp>
      <p:sp>
        <p:nvSpPr>
          <p:cNvPr id="49180" name="Text Box 28"/>
          <p:cNvSpPr txBox="1">
            <a:spLocks noChangeArrowheads="1"/>
          </p:cNvSpPr>
          <p:nvPr/>
        </p:nvSpPr>
        <p:spPr bwMode="auto">
          <a:xfrm>
            <a:off x="1268413" y="3568700"/>
            <a:ext cx="1057275"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20 mg Daily</a:t>
            </a:r>
          </a:p>
        </p:txBody>
      </p:sp>
      <p:sp>
        <p:nvSpPr>
          <p:cNvPr id="49181" name="Text Box 29"/>
          <p:cNvSpPr txBox="1">
            <a:spLocks noChangeArrowheads="1"/>
          </p:cNvSpPr>
          <p:nvPr/>
        </p:nvSpPr>
        <p:spPr bwMode="auto">
          <a:xfrm>
            <a:off x="3819525" y="3978275"/>
            <a:ext cx="700088"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Loss</a:t>
            </a:r>
          </a:p>
          <a:p>
            <a:pPr algn="ctr" fontAlgn="base">
              <a:spcBef>
                <a:spcPct val="50000"/>
              </a:spcBef>
              <a:spcAft>
                <a:spcPct val="0"/>
              </a:spcAft>
            </a:pPr>
            <a:r>
              <a:rPr lang="en-US" sz="1300">
                <a:solidFill>
                  <a:srgbClr val="000000"/>
                </a:solidFill>
              </a:rPr>
              <a:t>1-2 mg</a:t>
            </a:r>
          </a:p>
          <a:p>
            <a:pPr algn="ctr" fontAlgn="base">
              <a:spcBef>
                <a:spcPct val="50000"/>
              </a:spcBef>
              <a:spcAft>
                <a:spcPct val="0"/>
              </a:spcAft>
            </a:pPr>
            <a:r>
              <a:rPr lang="en-US" sz="1300">
                <a:solidFill>
                  <a:srgbClr val="000000"/>
                </a:solidFill>
              </a:rPr>
              <a:t>Daily</a:t>
            </a:r>
          </a:p>
        </p:txBody>
      </p:sp>
      <p:sp>
        <p:nvSpPr>
          <p:cNvPr id="49182" name="Text Box 30"/>
          <p:cNvSpPr txBox="1">
            <a:spLocks noChangeArrowheads="1"/>
          </p:cNvSpPr>
          <p:nvPr/>
        </p:nvSpPr>
        <p:spPr bwMode="auto">
          <a:xfrm>
            <a:off x="1503363" y="5180013"/>
            <a:ext cx="974725"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Absorption</a:t>
            </a:r>
          </a:p>
          <a:p>
            <a:pPr algn="ctr" fontAlgn="base">
              <a:spcBef>
                <a:spcPct val="50000"/>
              </a:spcBef>
              <a:spcAft>
                <a:spcPct val="0"/>
              </a:spcAft>
            </a:pPr>
            <a:r>
              <a:rPr lang="en-US" sz="1300">
                <a:solidFill>
                  <a:srgbClr val="000000"/>
                </a:solidFill>
              </a:rPr>
              <a:t>1-2 mg</a:t>
            </a:r>
          </a:p>
          <a:p>
            <a:pPr algn="ctr" fontAlgn="base">
              <a:spcBef>
                <a:spcPct val="50000"/>
              </a:spcBef>
              <a:spcAft>
                <a:spcPct val="0"/>
              </a:spcAft>
            </a:pPr>
            <a:r>
              <a:rPr lang="en-US" sz="1300">
                <a:solidFill>
                  <a:srgbClr val="000000"/>
                </a:solidFill>
              </a:rPr>
              <a:t>Daily</a:t>
            </a:r>
          </a:p>
        </p:txBody>
      </p:sp>
      <p:sp>
        <p:nvSpPr>
          <p:cNvPr id="49183" name="Text Box 31"/>
          <p:cNvSpPr txBox="1">
            <a:spLocks noChangeArrowheads="1"/>
          </p:cNvSpPr>
          <p:nvPr/>
        </p:nvSpPr>
        <p:spPr bwMode="auto">
          <a:xfrm>
            <a:off x="2319338" y="4892675"/>
            <a:ext cx="965200" cy="2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algn="ctr" fontAlgn="base">
              <a:spcBef>
                <a:spcPct val="50000"/>
              </a:spcBef>
              <a:spcAft>
                <a:spcPct val="0"/>
              </a:spcAft>
            </a:pPr>
            <a:r>
              <a:rPr lang="en-US" sz="1300">
                <a:solidFill>
                  <a:srgbClr val="000000"/>
                </a:solidFill>
              </a:rPr>
              <a:t>5 mg Daily</a:t>
            </a:r>
          </a:p>
        </p:txBody>
      </p:sp>
      <p:sp>
        <p:nvSpPr>
          <p:cNvPr id="1603616" name="Freeform 32"/>
          <p:cNvSpPr>
            <a:spLocks/>
          </p:cNvSpPr>
          <p:nvPr/>
        </p:nvSpPr>
        <p:spPr bwMode="auto">
          <a:xfrm>
            <a:off x="3400425" y="3063875"/>
            <a:ext cx="698500" cy="838200"/>
          </a:xfrm>
          <a:custGeom>
            <a:avLst/>
            <a:gdLst>
              <a:gd name="T0" fmla="*/ 0 w 480"/>
              <a:gd name="T1" fmla="*/ 2147483647 h 576"/>
              <a:gd name="T2" fmla="*/ 2147483647 w 480"/>
              <a:gd name="T3" fmla="*/ 2147483647 h 576"/>
              <a:gd name="T4" fmla="*/ 2147483647 w 480"/>
              <a:gd name="T5" fmla="*/ 2147483647 h 576"/>
              <a:gd name="T6" fmla="*/ 2147483647 w 480"/>
              <a:gd name="T7" fmla="*/ 2147483647 h 576"/>
              <a:gd name="T8" fmla="*/ 2147483647 w 480"/>
              <a:gd name="T9" fmla="*/ 0 h 576"/>
              <a:gd name="T10" fmla="*/ 0 60000 65536"/>
              <a:gd name="T11" fmla="*/ 0 60000 65536"/>
              <a:gd name="T12" fmla="*/ 0 60000 65536"/>
              <a:gd name="T13" fmla="*/ 0 60000 65536"/>
              <a:gd name="T14" fmla="*/ 0 60000 65536"/>
              <a:gd name="T15" fmla="*/ 0 w 480"/>
              <a:gd name="T16" fmla="*/ 0 h 576"/>
              <a:gd name="T17" fmla="*/ 480 w 480"/>
              <a:gd name="T18" fmla="*/ 576 h 576"/>
            </a:gdLst>
            <a:ahLst/>
            <a:cxnLst>
              <a:cxn ang="T10">
                <a:pos x="T0" y="T1"/>
              </a:cxn>
              <a:cxn ang="T11">
                <a:pos x="T2" y="T3"/>
              </a:cxn>
              <a:cxn ang="T12">
                <a:pos x="T4" y="T5"/>
              </a:cxn>
              <a:cxn ang="T13">
                <a:pos x="T6" y="T7"/>
              </a:cxn>
              <a:cxn ang="T14">
                <a:pos x="T8" y="T9"/>
              </a:cxn>
            </a:cxnLst>
            <a:rect l="T15" t="T16" r="T17" b="T18"/>
            <a:pathLst>
              <a:path w="480" h="576">
                <a:moveTo>
                  <a:pt x="0" y="576"/>
                </a:moveTo>
                <a:cubicBezTo>
                  <a:pt x="48" y="548"/>
                  <a:pt x="96" y="520"/>
                  <a:pt x="144" y="480"/>
                </a:cubicBezTo>
                <a:cubicBezTo>
                  <a:pt x="192" y="440"/>
                  <a:pt x="240" y="392"/>
                  <a:pt x="288" y="336"/>
                </a:cubicBezTo>
                <a:cubicBezTo>
                  <a:pt x="336" y="280"/>
                  <a:pt x="400" y="200"/>
                  <a:pt x="432" y="144"/>
                </a:cubicBezTo>
                <a:cubicBezTo>
                  <a:pt x="464" y="88"/>
                  <a:pt x="472" y="24"/>
                  <a:pt x="480" y="0"/>
                </a:cubicBezTo>
              </a:path>
            </a:pathLst>
          </a:custGeom>
          <a:noFill/>
          <a:ln w="76200" cmpd="sng">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1603617" name="Freeform 33"/>
          <p:cNvSpPr>
            <a:spLocks/>
          </p:cNvSpPr>
          <p:nvPr/>
        </p:nvSpPr>
        <p:spPr bwMode="auto">
          <a:xfrm>
            <a:off x="3409950" y="2330450"/>
            <a:ext cx="490538" cy="490538"/>
          </a:xfrm>
          <a:custGeom>
            <a:avLst/>
            <a:gdLst>
              <a:gd name="T0" fmla="*/ 2147483647 w 336"/>
              <a:gd name="T1" fmla="*/ 2147483647 h 336"/>
              <a:gd name="T2" fmla="*/ 2147483647 w 336"/>
              <a:gd name="T3" fmla="*/ 2147483647 h 336"/>
              <a:gd name="T4" fmla="*/ 2147483647 w 336"/>
              <a:gd name="T5" fmla="*/ 2147483647 h 336"/>
              <a:gd name="T6" fmla="*/ 0 w 336"/>
              <a:gd name="T7" fmla="*/ 0 h 336"/>
              <a:gd name="T8" fmla="*/ 0 60000 65536"/>
              <a:gd name="T9" fmla="*/ 0 60000 65536"/>
              <a:gd name="T10" fmla="*/ 0 60000 65536"/>
              <a:gd name="T11" fmla="*/ 0 60000 65536"/>
              <a:gd name="T12" fmla="*/ 0 w 336"/>
              <a:gd name="T13" fmla="*/ 0 h 336"/>
              <a:gd name="T14" fmla="*/ 336 w 336"/>
              <a:gd name="T15" fmla="*/ 336 h 336"/>
            </a:gdLst>
            <a:ahLst/>
            <a:cxnLst>
              <a:cxn ang="T8">
                <a:pos x="T0" y="T1"/>
              </a:cxn>
              <a:cxn ang="T9">
                <a:pos x="T2" y="T3"/>
              </a:cxn>
              <a:cxn ang="T10">
                <a:pos x="T4" y="T5"/>
              </a:cxn>
              <a:cxn ang="T11">
                <a:pos x="T6" y="T7"/>
              </a:cxn>
            </a:cxnLst>
            <a:rect l="T12" t="T13" r="T14" b="T15"/>
            <a:pathLst>
              <a:path w="336" h="336">
                <a:moveTo>
                  <a:pt x="336" y="336"/>
                </a:moveTo>
                <a:cubicBezTo>
                  <a:pt x="304" y="284"/>
                  <a:pt x="272" y="232"/>
                  <a:pt x="240" y="192"/>
                </a:cubicBezTo>
                <a:cubicBezTo>
                  <a:pt x="208" y="152"/>
                  <a:pt x="184" y="128"/>
                  <a:pt x="144" y="96"/>
                </a:cubicBezTo>
                <a:cubicBezTo>
                  <a:pt x="104" y="64"/>
                  <a:pt x="24" y="16"/>
                  <a:pt x="0" y="0"/>
                </a:cubicBezTo>
              </a:path>
            </a:pathLst>
          </a:custGeom>
          <a:noFill/>
          <a:ln w="76200" cmpd="sng">
            <a:solidFill>
              <a:srgbClr val="000000"/>
            </a:solidFill>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1603618" name="Line 34"/>
          <p:cNvSpPr>
            <a:spLocks noChangeShapeType="1"/>
          </p:cNvSpPr>
          <p:nvPr/>
        </p:nvSpPr>
        <p:spPr bwMode="auto">
          <a:xfrm flipV="1">
            <a:off x="1787525" y="4298950"/>
            <a:ext cx="571500" cy="204788"/>
          </a:xfrm>
          <a:prstGeom prst="line">
            <a:avLst/>
          </a:prstGeom>
          <a:noFill/>
          <a:ln w="63500">
            <a:solidFill>
              <a:srgbClr val="000000"/>
            </a:solidFill>
            <a:prstDash val="sysDot"/>
            <a:round/>
            <a:headEnd/>
            <a:tailEnd type="triangle" w="med" len="med"/>
          </a:ln>
          <a:extLst>
            <a:ext uri="{909E8E84-426E-40DD-AFC4-6F175D3DCCD1}">
              <a14:hiddenFill xmlns:a14="http://schemas.microsoft.com/office/drawing/2010/main">
                <a:noFill/>
              </a14:hiddenFill>
            </a:ext>
          </a:extLst>
        </p:spPr>
        <p:txBody>
          <a:bodyPr/>
          <a:lstStyle/>
          <a:p>
            <a:pPr fontAlgn="base">
              <a:spcBef>
                <a:spcPct val="50000"/>
              </a:spcBef>
              <a:spcAft>
                <a:spcPct val="0"/>
              </a:spcAft>
            </a:pPr>
            <a:endParaRPr lang="en-US" sz="800">
              <a:solidFill>
                <a:srgbClr val="FFFF00"/>
              </a:solidFill>
              <a:cs typeface="Arial" charset="0"/>
            </a:endParaRPr>
          </a:p>
        </p:txBody>
      </p:sp>
      <p:sp>
        <p:nvSpPr>
          <p:cNvPr id="49187" name="Rectangle 35"/>
          <p:cNvSpPr>
            <a:spLocks noChangeArrowheads="1"/>
          </p:cNvSpPr>
          <p:nvPr/>
        </p:nvSpPr>
        <p:spPr bwMode="auto">
          <a:xfrm>
            <a:off x="361950" y="6343650"/>
            <a:ext cx="81407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spAutoFit/>
          </a:bodyPr>
          <a:lstStyle/>
          <a:p>
            <a:pPr fontAlgn="base">
              <a:spcBef>
                <a:spcPct val="50000"/>
              </a:spcBef>
              <a:spcAft>
                <a:spcPct val="0"/>
              </a:spcAft>
            </a:pPr>
            <a:r>
              <a:rPr lang="en-US" sz="1100" b="1">
                <a:solidFill>
                  <a:srgbClr val="FFFF00"/>
                </a:solidFill>
                <a:cs typeface="Arial" charset="0"/>
              </a:rPr>
              <a:t>Hudson JQ, Comstock TJ. </a:t>
            </a:r>
            <a:r>
              <a:rPr lang="en-US" sz="1100" b="1" i="1">
                <a:solidFill>
                  <a:srgbClr val="FFFF00"/>
                </a:solidFill>
                <a:cs typeface="Arial" charset="0"/>
              </a:rPr>
              <a:t>Clin Ther</a:t>
            </a:r>
            <a:r>
              <a:rPr lang="en-US" sz="1100" b="1">
                <a:solidFill>
                  <a:srgbClr val="FFFF00"/>
                </a:solidFill>
                <a:cs typeface="Arial" charset="0"/>
              </a:rPr>
              <a:t>. 2001;23:1637-1671.</a:t>
            </a:r>
            <a:br>
              <a:rPr lang="en-US" sz="1100" b="1">
                <a:solidFill>
                  <a:srgbClr val="FFFF00"/>
                </a:solidFill>
                <a:cs typeface="Arial" charset="0"/>
              </a:rPr>
            </a:br>
            <a:r>
              <a:rPr lang="en-US" sz="1100" b="1">
                <a:solidFill>
                  <a:srgbClr val="FFFF00"/>
                </a:solidFill>
                <a:cs typeface="Arial" charset="0"/>
              </a:rPr>
              <a:t>Eschbach JW et al. </a:t>
            </a:r>
            <a:r>
              <a:rPr lang="en-US" sz="1100" b="1" i="1">
                <a:solidFill>
                  <a:srgbClr val="FFFF00"/>
                </a:solidFill>
                <a:cs typeface="Arial" charset="0"/>
              </a:rPr>
              <a:t>Kidney Int</a:t>
            </a:r>
            <a:r>
              <a:rPr lang="en-US" sz="1100" b="1">
                <a:solidFill>
                  <a:srgbClr val="FFFF00"/>
                </a:solidFill>
                <a:cs typeface="Arial" charset="0"/>
              </a:rPr>
              <a:t>. 1992;42:407-416</a:t>
            </a:r>
            <a:r>
              <a:rPr lang="en-US" sz="1600" b="1">
                <a:solidFill>
                  <a:srgbClr val="FFFF00"/>
                </a:solidFill>
                <a:cs typeface="Arial" charset="0"/>
              </a:rPr>
              <a:t>.</a:t>
            </a:r>
          </a:p>
        </p:txBody>
      </p:sp>
      <p:sp>
        <p:nvSpPr>
          <p:cNvPr id="49188" name="Text Box 143"/>
          <p:cNvSpPr txBox="1">
            <a:spLocks noChangeArrowheads="1"/>
          </p:cNvSpPr>
          <p:nvPr/>
        </p:nvSpPr>
        <p:spPr bwMode="auto">
          <a:xfrm>
            <a:off x="1093788" y="3770313"/>
            <a:ext cx="1905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b="1">
                <a:solidFill>
                  <a:srgbClr val="000000"/>
                </a:solidFill>
              </a:rPr>
              <a:t>Fe-Transferrin</a:t>
            </a:r>
          </a:p>
        </p:txBody>
      </p:sp>
      <p:sp>
        <p:nvSpPr>
          <p:cNvPr id="49189" name="Text Box 143"/>
          <p:cNvSpPr txBox="1">
            <a:spLocks noChangeArrowheads="1"/>
          </p:cNvSpPr>
          <p:nvPr/>
        </p:nvSpPr>
        <p:spPr bwMode="auto">
          <a:xfrm>
            <a:off x="1566863" y="5110163"/>
            <a:ext cx="1905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b="1">
                <a:solidFill>
                  <a:srgbClr val="000000"/>
                </a:solidFill>
              </a:rPr>
              <a:t>Fe-Transferrin</a:t>
            </a:r>
          </a:p>
        </p:txBody>
      </p:sp>
      <p:sp>
        <p:nvSpPr>
          <p:cNvPr id="49190" name="Text Box 143"/>
          <p:cNvSpPr txBox="1">
            <a:spLocks noChangeArrowheads="1"/>
          </p:cNvSpPr>
          <p:nvPr/>
        </p:nvSpPr>
        <p:spPr bwMode="auto">
          <a:xfrm>
            <a:off x="3113088" y="3259138"/>
            <a:ext cx="1905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b="1">
                <a:solidFill>
                  <a:srgbClr val="000000"/>
                </a:solidFill>
              </a:rPr>
              <a:t>Fe-Transferrin</a:t>
            </a:r>
          </a:p>
        </p:txBody>
      </p:sp>
      <p:sp>
        <p:nvSpPr>
          <p:cNvPr id="49191" name="Text Box 143"/>
          <p:cNvSpPr txBox="1">
            <a:spLocks noChangeArrowheads="1"/>
          </p:cNvSpPr>
          <p:nvPr/>
        </p:nvSpPr>
        <p:spPr bwMode="auto">
          <a:xfrm>
            <a:off x="2422525" y="3779838"/>
            <a:ext cx="1905000"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800">
                <a:solidFill>
                  <a:srgbClr val="FFFF00"/>
                </a:solidFill>
                <a:latin typeface="Arial" charset="0"/>
                <a:cs typeface="Arial" charset="0"/>
              </a:defRPr>
            </a:lvl1pPr>
            <a:lvl2pPr marL="742950" indent="-285750" eaLnBrk="0" hangingPunct="0">
              <a:defRPr sz="800">
                <a:solidFill>
                  <a:srgbClr val="FFFF00"/>
                </a:solidFill>
                <a:latin typeface="Arial" charset="0"/>
                <a:cs typeface="Arial" charset="0"/>
              </a:defRPr>
            </a:lvl2pPr>
            <a:lvl3pPr marL="1143000" indent="-228600" eaLnBrk="0" hangingPunct="0">
              <a:defRPr sz="800">
                <a:solidFill>
                  <a:srgbClr val="FFFF00"/>
                </a:solidFill>
                <a:latin typeface="Arial" charset="0"/>
                <a:cs typeface="Arial" charset="0"/>
              </a:defRPr>
            </a:lvl3pPr>
            <a:lvl4pPr marL="1600200" indent="-228600" eaLnBrk="0" hangingPunct="0">
              <a:defRPr sz="800">
                <a:solidFill>
                  <a:srgbClr val="FFFF00"/>
                </a:solidFill>
                <a:latin typeface="Arial" charset="0"/>
                <a:cs typeface="Arial" charset="0"/>
              </a:defRPr>
            </a:lvl4pPr>
            <a:lvl5pPr marL="2057400" indent="-228600" eaLnBrk="0" hangingPunct="0">
              <a:defRPr sz="800">
                <a:solidFill>
                  <a:srgbClr val="FFFF00"/>
                </a:solidFill>
                <a:latin typeface="Arial" charset="0"/>
                <a:cs typeface="Arial" charset="0"/>
              </a:defRPr>
            </a:lvl5pPr>
            <a:lvl6pPr marL="2514600" indent="-228600" eaLnBrk="0" fontAlgn="base" hangingPunct="0">
              <a:spcBef>
                <a:spcPct val="50000"/>
              </a:spcBef>
              <a:spcAft>
                <a:spcPct val="0"/>
              </a:spcAft>
              <a:defRPr sz="800">
                <a:solidFill>
                  <a:srgbClr val="FFFF00"/>
                </a:solidFill>
                <a:latin typeface="Arial" charset="0"/>
                <a:cs typeface="Arial" charset="0"/>
              </a:defRPr>
            </a:lvl6pPr>
            <a:lvl7pPr marL="2971800" indent="-228600" eaLnBrk="0" fontAlgn="base" hangingPunct="0">
              <a:spcBef>
                <a:spcPct val="50000"/>
              </a:spcBef>
              <a:spcAft>
                <a:spcPct val="0"/>
              </a:spcAft>
              <a:defRPr sz="800">
                <a:solidFill>
                  <a:srgbClr val="FFFF00"/>
                </a:solidFill>
                <a:latin typeface="Arial" charset="0"/>
                <a:cs typeface="Arial" charset="0"/>
              </a:defRPr>
            </a:lvl7pPr>
            <a:lvl8pPr marL="3429000" indent="-228600" eaLnBrk="0" fontAlgn="base" hangingPunct="0">
              <a:spcBef>
                <a:spcPct val="50000"/>
              </a:spcBef>
              <a:spcAft>
                <a:spcPct val="0"/>
              </a:spcAft>
              <a:defRPr sz="800">
                <a:solidFill>
                  <a:srgbClr val="FFFF00"/>
                </a:solidFill>
                <a:latin typeface="Arial" charset="0"/>
                <a:cs typeface="Arial" charset="0"/>
              </a:defRPr>
            </a:lvl8pPr>
            <a:lvl9pPr marL="3886200" indent="-228600" eaLnBrk="0" fontAlgn="base" hangingPunct="0">
              <a:spcBef>
                <a:spcPct val="50000"/>
              </a:spcBef>
              <a:spcAft>
                <a:spcPct val="0"/>
              </a:spcAft>
              <a:defRPr sz="800">
                <a:solidFill>
                  <a:srgbClr val="FFFF00"/>
                </a:solidFill>
                <a:latin typeface="Arial" charset="0"/>
                <a:cs typeface="Arial" charset="0"/>
              </a:defRPr>
            </a:lvl9pPr>
          </a:lstStyle>
          <a:p>
            <a:pPr eaLnBrk="1" fontAlgn="base" hangingPunct="1">
              <a:spcBef>
                <a:spcPct val="50000"/>
              </a:spcBef>
              <a:spcAft>
                <a:spcPct val="0"/>
              </a:spcAft>
            </a:pPr>
            <a:r>
              <a:rPr lang="en-US" b="1">
                <a:solidFill>
                  <a:srgbClr val="000000"/>
                </a:solidFill>
              </a:rPr>
              <a:t>Fe-Transferrin</a:t>
            </a:r>
          </a:p>
        </p:txBody>
      </p:sp>
    </p:spTree>
    <p:extLst>
      <p:ext uri="{BB962C8B-B14F-4D97-AF65-F5344CB8AC3E}">
        <p14:creationId xmlns:p14="http://schemas.microsoft.com/office/powerpoint/2010/main" val="225562299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grpId="0" nodeType="clickEffect">
                                  <p:stCondLst>
                                    <p:cond delay="0"/>
                                  </p:stCondLst>
                                  <p:childTnLst>
                                    <p:animScale>
                                      <p:cBhvr>
                                        <p:cTn id="6" dur="1000" fill="hold"/>
                                        <p:tgtEl>
                                          <p:spTgt spid="1603590"/>
                                        </p:tgtEl>
                                      </p:cBhvr>
                                      <p:by x="70000" y="70000"/>
                                    </p:animScale>
                                  </p:childTnLst>
                                </p:cTn>
                              </p:par>
                            </p:childTnLst>
                          </p:cTn>
                        </p:par>
                        <p:par>
                          <p:cTn id="7" fill="hold" nodeType="afterGroup">
                            <p:stCondLst>
                              <p:cond delay="1000"/>
                            </p:stCondLst>
                            <p:childTnLst>
                              <p:par>
                                <p:cTn id="8" presetID="22" presetClass="entr" presetSubtype="4" fill="hold" grpId="0" nodeType="afterEffect">
                                  <p:stCondLst>
                                    <p:cond delay="0"/>
                                  </p:stCondLst>
                                  <p:childTnLst>
                                    <p:set>
                                      <p:cBhvr>
                                        <p:cTn id="9" dur="1" fill="hold">
                                          <p:stCondLst>
                                            <p:cond delay="0"/>
                                          </p:stCondLst>
                                        </p:cTn>
                                        <p:tgtEl>
                                          <p:spTgt spid="1603616"/>
                                        </p:tgtEl>
                                        <p:attrNameLst>
                                          <p:attrName>style.visibility</p:attrName>
                                        </p:attrNameLst>
                                      </p:cBhvr>
                                      <p:to>
                                        <p:strVal val="visible"/>
                                      </p:to>
                                    </p:set>
                                    <p:animEffect transition="in" filter="wipe(down)">
                                      <p:cBhvr>
                                        <p:cTn id="10" dur="500"/>
                                        <p:tgtEl>
                                          <p:spTgt spid="1603616"/>
                                        </p:tgtEl>
                                      </p:cBhvr>
                                    </p:animEffect>
                                  </p:childTnLst>
                                </p:cTn>
                              </p:par>
                            </p:childTnLst>
                          </p:cTn>
                        </p:par>
                        <p:par>
                          <p:cTn id="11" fill="hold" nodeType="afterGroup">
                            <p:stCondLst>
                              <p:cond delay="1500"/>
                            </p:stCondLst>
                            <p:childTnLst>
                              <p:par>
                                <p:cTn id="12" presetID="22" presetClass="entr" presetSubtype="4" fill="hold" grpId="0" nodeType="afterEffect">
                                  <p:stCondLst>
                                    <p:cond delay="0"/>
                                  </p:stCondLst>
                                  <p:childTnLst>
                                    <p:set>
                                      <p:cBhvr>
                                        <p:cTn id="13" dur="1" fill="hold">
                                          <p:stCondLst>
                                            <p:cond delay="0"/>
                                          </p:stCondLst>
                                        </p:cTn>
                                        <p:tgtEl>
                                          <p:spTgt spid="1603617"/>
                                        </p:tgtEl>
                                        <p:attrNameLst>
                                          <p:attrName>style.visibility</p:attrName>
                                        </p:attrNameLst>
                                      </p:cBhvr>
                                      <p:to>
                                        <p:strVal val="visible"/>
                                      </p:to>
                                    </p:set>
                                    <p:animEffect transition="in" filter="wipe(down)">
                                      <p:cBhvr>
                                        <p:cTn id="14" dur="500"/>
                                        <p:tgtEl>
                                          <p:spTgt spid="1603617"/>
                                        </p:tgtEl>
                                      </p:cBhvr>
                                    </p:animEffect>
                                  </p:childTnLst>
                                </p:cTn>
                              </p:par>
                            </p:childTnLst>
                          </p:cTn>
                        </p:par>
                        <p:par>
                          <p:cTn id="15" fill="hold" nodeType="afterGroup">
                            <p:stCondLst>
                              <p:cond delay="2000"/>
                            </p:stCondLst>
                            <p:childTnLst>
                              <p:par>
                                <p:cTn id="16" presetID="6" presetClass="emph" presetSubtype="0" fill="hold" grpId="0" nodeType="afterEffect">
                                  <p:stCondLst>
                                    <p:cond delay="0"/>
                                  </p:stCondLst>
                                  <p:childTnLst>
                                    <p:animScale>
                                      <p:cBhvr>
                                        <p:cTn id="17" dur="1000" fill="hold"/>
                                        <p:tgtEl>
                                          <p:spTgt spid="1603589"/>
                                        </p:tgtEl>
                                      </p:cBhvr>
                                      <p:by x="120000" y="120000"/>
                                    </p:animScale>
                                  </p:childTnLst>
                                </p:cTn>
                              </p:par>
                            </p:childTnLst>
                          </p:cTn>
                        </p:par>
                        <p:par>
                          <p:cTn id="18" fill="hold" nodeType="afterGroup">
                            <p:stCondLst>
                              <p:cond delay="3000"/>
                            </p:stCondLst>
                            <p:childTnLst>
                              <p:par>
                                <p:cTn id="19" presetID="6" presetClass="emph" presetSubtype="0" fill="hold" grpId="0" nodeType="afterEffect">
                                  <p:stCondLst>
                                    <p:cond delay="0"/>
                                  </p:stCondLst>
                                  <p:childTnLst>
                                    <p:animScale>
                                      <p:cBhvr>
                                        <p:cTn id="20" dur="2000" fill="hold"/>
                                        <p:tgtEl>
                                          <p:spTgt spid="1603591"/>
                                        </p:tgtEl>
                                      </p:cBhvr>
                                      <p:by x="80000" y="80000"/>
                                    </p:animScale>
                                  </p:childTnLst>
                                </p:cTn>
                              </p:par>
                            </p:childTnLst>
                          </p:cTn>
                        </p:par>
                        <p:par>
                          <p:cTn id="21" fill="hold" nodeType="afterGroup">
                            <p:stCondLst>
                              <p:cond delay="5000"/>
                            </p:stCondLst>
                            <p:childTnLst>
                              <p:par>
                                <p:cTn id="22" presetID="22" presetClass="entr" presetSubtype="4" fill="hold" grpId="0" nodeType="afterEffect">
                                  <p:stCondLst>
                                    <p:cond delay="0"/>
                                  </p:stCondLst>
                                  <p:childTnLst>
                                    <p:set>
                                      <p:cBhvr>
                                        <p:cTn id="23" dur="1" fill="hold">
                                          <p:stCondLst>
                                            <p:cond delay="0"/>
                                          </p:stCondLst>
                                        </p:cTn>
                                        <p:tgtEl>
                                          <p:spTgt spid="1603618"/>
                                        </p:tgtEl>
                                        <p:attrNameLst>
                                          <p:attrName>style.visibility</p:attrName>
                                        </p:attrNameLst>
                                      </p:cBhvr>
                                      <p:to>
                                        <p:strVal val="visible"/>
                                      </p:to>
                                    </p:set>
                                    <p:animEffect transition="in" filter="wipe(down)">
                                      <p:cBhvr>
                                        <p:cTn id="24" dur="500"/>
                                        <p:tgtEl>
                                          <p:spTgt spid="1603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3589" grpId="0" animBg="1"/>
      <p:bldP spid="1603590" grpId="0" animBg="1"/>
      <p:bldP spid="1603591" grpId="0" animBg="1"/>
      <p:bldP spid="1603616" grpId="0" animBg="1"/>
      <p:bldP spid="1603617" grpId="0" animBg="1"/>
      <p:bldP spid="160361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2.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theme1.xml><?xml version="1.0" encoding="utf-8"?>
<a:theme xmlns:a="http://schemas.openxmlformats.org/drawingml/2006/main" name="6_Default Design">
  <a:themeElements>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6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6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6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6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6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6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6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6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200" b="0" i="0" u="none" strike="noStrike" cap="none" normalizeH="0" baseline="0" smtClean="0">
            <a:ln>
              <a:noFill/>
            </a:ln>
            <a:solidFill>
              <a:srgbClr val="FFFF00"/>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200" b="0" i="0" u="none" strike="noStrike" cap="none" normalizeH="0" baseline="0" smtClean="0">
            <a:ln>
              <a:noFill/>
            </a:ln>
            <a:solidFill>
              <a:srgbClr val="FFFF00"/>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2_Default Design">
  <a:themeElements>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Default Design">
  <a:themeElements>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200" b="0" i="0" u="none" strike="noStrike" cap="none" normalizeH="0" baseline="0" smtClean="0">
            <a:ln>
              <a:noFill/>
            </a:ln>
            <a:solidFill>
              <a:srgbClr val="FFFF00"/>
            </a:solidFill>
            <a:effectLst/>
            <a:latin typeface="Arial" pitchFamily="34" charset="0"/>
            <a:cs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200" b="0" i="0" u="none" strike="noStrike" cap="none" normalizeH="0" baseline="0" smtClean="0">
            <a:ln>
              <a:noFill/>
            </a:ln>
            <a:solidFill>
              <a:srgbClr val="FFFF00"/>
            </a:solidFill>
            <a:effectLst/>
            <a:latin typeface="Arial" pitchFamily="34" charset="0"/>
            <a:cs typeface="Arial" pitchFamily="34" charset="0"/>
          </a:defRPr>
        </a:defPPr>
      </a:lstStyle>
    </a:lnDef>
  </a:objectDefaults>
  <a:extraClrSchemeLst>
    <a:extraClrScheme>
      <a:clrScheme name="4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2222</Words>
  <Application>Microsoft Office PowerPoint</Application>
  <PresentationFormat>On-screen Show (4:3)</PresentationFormat>
  <Paragraphs>604</Paragraphs>
  <Slides>36</Slides>
  <Notes>28</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36</vt:i4>
      </vt:variant>
    </vt:vector>
  </HeadingPairs>
  <TitlesOfParts>
    <vt:vector size="41" baseType="lpstr">
      <vt:lpstr>6_Default Design</vt:lpstr>
      <vt:lpstr>Default Design</vt:lpstr>
      <vt:lpstr>12_Default Design</vt:lpstr>
      <vt:lpstr>4_Default Design</vt:lpstr>
      <vt:lpstr>Chart</vt:lpstr>
      <vt:lpstr>IRON DEFICIENCY ANEMIA</vt:lpstr>
      <vt:lpstr> </vt:lpstr>
      <vt:lpstr> </vt:lpstr>
      <vt:lpstr>Iron deficiency in the United States</vt:lpstr>
      <vt:lpstr> CAUSES OF IRON DEFICIENCY </vt:lpstr>
      <vt:lpstr>CAUSES OF IRON DEFICIENCY</vt:lpstr>
      <vt:lpstr>Unexplained iron deficiency: “Gastrointestinal sideropenia”</vt:lpstr>
      <vt:lpstr>Body Iron Distribution and Storage</vt:lpstr>
      <vt:lpstr> Iron Cycling </vt:lpstr>
      <vt:lpstr>Major Iron Compartments</vt:lpstr>
      <vt:lpstr>Iron Intake</vt:lpstr>
      <vt:lpstr>Effectors of Iron Absorption</vt:lpstr>
      <vt:lpstr>Proteins Regulating Iron Absorption</vt:lpstr>
      <vt:lpstr>Laboratory diagnosis of iron deficiency: Serum iron and transferrin (TIBC)</vt:lpstr>
      <vt:lpstr>PowerPoint Presentation</vt:lpstr>
      <vt:lpstr>Laboratory Diagnosis of Iron Deficiency Soluble Transferrin Receptor (sTfR)</vt:lpstr>
      <vt:lpstr>sTfR: Distinguish Iron Deficiency from Other Hypoproliferative Anemias</vt:lpstr>
      <vt:lpstr>Neurologic syndromes associated with iron deficiency</vt:lpstr>
      <vt:lpstr>Treatment With Iron: Principles</vt:lpstr>
      <vt:lpstr>Available Oral Iron Supplements</vt:lpstr>
      <vt:lpstr>Inadequate Response to Oral Iron</vt:lpstr>
      <vt:lpstr>PowerPoint Presentation</vt:lpstr>
      <vt:lpstr>IV Iron Agents are Spheroid Particles with an Iron Core and Carbohydrate Shell</vt:lpstr>
      <vt:lpstr>IV Iron Agents Differ by  Core Size and Shell Chemistry </vt:lpstr>
      <vt:lpstr>Plasma Kinetics of IV Iron Agents: Ionic Fe+3&gt;SFGC &gt; iron sucrose &gt;&gt; iron dextran</vt:lpstr>
      <vt:lpstr>Use of IV Iron Products</vt:lpstr>
      <vt:lpstr>Iron-Restricted Erythropoiesis</vt:lpstr>
      <vt:lpstr>Percent Hypochromic Red Cells (%HYPO)</vt:lpstr>
      <vt:lpstr>PowerPoint Presentation</vt:lpstr>
      <vt:lpstr>Classification of  Adverse Iron Reactions</vt:lpstr>
      <vt:lpstr>Serious IV Iron Reactions:   Three syndromes</vt:lpstr>
      <vt:lpstr>Iron Dextran: Boxed Warning due to the Risk of Anaphylaxis</vt:lpstr>
      <vt:lpstr>Incidence of Life-threatening Adverse Events (Anaphylaxis)</vt:lpstr>
      <vt:lpstr>Labile iron reactions</vt:lpstr>
      <vt:lpstr>PowerPoint Presentation</vt:lpstr>
      <vt:lpstr>Tolerability of IV iron products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IRON DEFICIENCY ANEMIA</dc:title>
  <dc:creator>Blossom79</dc:creator>
  <cp:lastModifiedBy>Blossom79</cp:lastModifiedBy>
  <cp:revision>2</cp:revision>
  <dcterms:created xsi:type="dcterms:W3CDTF">2012-02-09T05:52:37Z</dcterms:created>
  <dcterms:modified xsi:type="dcterms:W3CDTF">2012-02-09T06:04:36Z</dcterms:modified>
</cp:coreProperties>
</file>