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4" r:id="rId1"/>
  </p:sldMasterIdLst>
  <p:sldIdLst>
    <p:sldId id="256" r:id="rId2"/>
    <p:sldId id="257" r:id="rId3"/>
    <p:sldId id="309" r:id="rId4"/>
    <p:sldId id="258" r:id="rId5"/>
    <p:sldId id="307" r:id="rId6"/>
    <p:sldId id="308" r:id="rId7"/>
    <p:sldId id="303" r:id="rId8"/>
    <p:sldId id="304" r:id="rId9"/>
    <p:sldId id="305" r:id="rId10"/>
    <p:sldId id="306" r:id="rId11"/>
    <p:sldId id="259" r:id="rId12"/>
  </p:sldIdLst>
  <p:sldSz cx="12192000" cy="6858000"/>
  <p:notesSz cx="6858000" cy="9144000"/>
  <p:defaultTextStyle>
    <a:defPPr>
      <a:defRPr lang="ar-OM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040" autoAdjust="0"/>
    <p:restoredTop sz="94660"/>
  </p:normalViewPr>
  <p:slideViewPr>
    <p:cSldViewPr snapToGrid="0">
      <p:cViewPr varScale="1">
        <p:scale>
          <a:sx n="45" d="100"/>
          <a:sy n="45" d="100"/>
        </p:scale>
        <p:origin x="82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30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4A5F6-1F28-4828-96C2-D41F4673D6C4}" type="datetimeFigureOut">
              <a:rPr lang="ar-OM" smtClean="0"/>
              <a:t>22/08/1444</a:t>
            </a:fld>
            <a:endParaRPr lang="ar-OM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OM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F383DD57-71C2-457F-BB95-6CF047FA152A}" type="slidenum">
              <a:rPr lang="ar-OM" smtClean="0"/>
              <a:t>‹#›</a:t>
            </a:fld>
            <a:endParaRPr lang="ar-OM"/>
          </a:p>
        </p:txBody>
      </p:sp>
    </p:spTree>
    <p:extLst>
      <p:ext uri="{BB962C8B-B14F-4D97-AF65-F5344CB8AC3E}">
        <p14:creationId xmlns:p14="http://schemas.microsoft.com/office/powerpoint/2010/main" val="20825813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العنوان والتسمية ال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4A5F6-1F28-4828-96C2-D41F4673D6C4}" type="datetimeFigureOut">
              <a:rPr lang="ar-OM" smtClean="0"/>
              <a:t>22/08/1444</a:t>
            </a:fld>
            <a:endParaRPr lang="ar-OM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OM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383DD57-71C2-457F-BB95-6CF047FA152A}" type="slidenum">
              <a:rPr lang="ar-OM" smtClean="0"/>
              <a:t>‹#›</a:t>
            </a:fld>
            <a:endParaRPr lang="ar-OM"/>
          </a:p>
        </p:txBody>
      </p:sp>
    </p:spTree>
    <p:extLst>
      <p:ext uri="{BB962C8B-B14F-4D97-AF65-F5344CB8AC3E}">
        <p14:creationId xmlns:p14="http://schemas.microsoft.com/office/powerpoint/2010/main" val="6434908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اقتباس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4A5F6-1F28-4828-96C2-D41F4673D6C4}" type="datetimeFigureOut">
              <a:rPr lang="ar-OM" smtClean="0"/>
              <a:t>22/08/1444</a:t>
            </a:fld>
            <a:endParaRPr lang="ar-OM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OM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383DD57-71C2-457F-BB95-6CF047FA152A}" type="slidenum">
              <a:rPr lang="ar-OM" smtClean="0"/>
              <a:t>‹#›</a:t>
            </a:fld>
            <a:endParaRPr lang="ar-OM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2255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بطاقة اس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ar-SA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4A5F6-1F28-4828-96C2-D41F4673D6C4}" type="datetimeFigureOut">
              <a:rPr lang="ar-OM" smtClean="0"/>
              <a:t>22/08/1444</a:t>
            </a:fld>
            <a:endParaRPr lang="ar-OM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OM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383DD57-71C2-457F-BB95-6CF047FA152A}" type="slidenum">
              <a:rPr lang="ar-OM" smtClean="0"/>
              <a:t>‹#›</a:t>
            </a:fld>
            <a:endParaRPr lang="ar-OM"/>
          </a:p>
        </p:txBody>
      </p:sp>
    </p:spTree>
    <p:extLst>
      <p:ext uri="{BB962C8B-B14F-4D97-AF65-F5344CB8AC3E}">
        <p14:creationId xmlns:p14="http://schemas.microsoft.com/office/powerpoint/2010/main" val="170524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بطاقة اسم ذات اقتبا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ar-SA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4A5F6-1F28-4828-96C2-D41F4673D6C4}" type="datetimeFigureOut">
              <a:rPr lang="ar-OM" smtClean="0"/>
              <a:t>22/08/1444</a:t>
            </a:fld>
            <a:endParaRPr lang="ar-OM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OM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383DD57-71C2-457F-BB95-6CF047FA152A}" type="slidenum">
              <a:rPr lang="ar-OM" smtClean="0"/>
              <a:t>‹#›</a:t>
            </a:fld>
            <a:endParaRPr lang="ar-OM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840049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صواب أو خطأ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ar-SA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4A5F6-1F28-4828-96C2-D41F4673D6C4}" type="datetimeFigureOut">
              <a:rPr lang="ar-OM" smtClean="0"/>
              <a:t>22/08/1444</a:t>
            </a:fld>
            <a:endParaRPr lang="ar-OM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OM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383DD57-71C2-457F-BB95-6CF047FA152A}" type="slidenum">
              <a:rPr lang="ar-OM" smtClean="0"/>
              <a:t>‹#›</a:t>
            </a:fld>
            <a:endParaRPr lang="ar-OM"/>
          </a:p>
        </p:txBody>
      </p:sp>
    </p:spTree>
    <p:extLst>
      <p:ext uri="{BB962C8B-B14F-4D97-AF65-F5344CB8AC3E}">
        <p14:creationId xmlns:p14="http://schemas.microsoft.com/office/powerpoint/2010/main" val="9824190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4A5F6-1F28-4828-96C2-D41F4673D6C4}" type="datetimeFigureOut">
              <a:rPr lang="ar-OM" smtClean="0"/>
              <a:t>22/08/1444</a:t>
            </a:fld>
            <a:endParaRPr lang="ar-OM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OM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3DD57-71C2-457F-BB95-6CF047FA152A}" type="slidenum">
              <a:rPr lang="ar-OM" smtClean="0"/>
              <a:t>‹#›</a:t>
            </a:fld>
            <a:endParaRPr lang="ar-OM"/>
          </a:p>
        </p:txBody>
      </p:sp>
    </p:spTree>
    <p:extLst>
      <p:ext uri="{BB962C8B-B14F-4D97-AF65-F5344CB8AC3E}">
        <p14:creationId xmlns:p14="http://schemas.microsoft.com/office/powerpoint/2010/main" val="38900950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4A5F6-1F28-4828-96C2-D41F4673D6C4}" type="datetimeFigureOut">
              <a:rPr lang="ar-OM" smtClean="0"/>
              <a:t>22/08/1444</a:t>
            </a:fld>
            <a:endParaRPr lang="ar-OM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OM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3DD57-71C2-457F-BB95-6CF047FA152A}" type="slidenum">
              <a:rPr lang="ar-OM" smtClean="0"/>
              <a:t>‹#›</a:t>
            </a:fld>
            <a:endParaRPr lang="ar-OM"/>
          </a:p>
        </p:txBody>
      </p:sp>
    </p:spTree>
    <p:extLst>
      <p:ext uri="{BB962C8B-B14F-4D97-AF65-F5344CB8AC3E}">
        <p14:creationId xmlns:p14="http://schemas.microsoft.com/office/powerpoint/2010/main" val="2607738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4A5F6-1F28-4828-96C2-D41F4673D6C4}" type="datetimeFigureOut">
              <a:rPr lang="ar-OM" smtClean="0"/>
              <a:t>22/08/1444</a:t>
            </a:fld>
            <a:endParaRPr lang="ar-OM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OM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3DD57-71C2-457F-BB95-6CF047FA152A}" type="slidenum">
              <a:rPr lang="ar-OM" smtClean="0"/>
              <a:t>‹#›</a:t>
            </a:fld>
            <a:endParaRPr lang="ar-OM"/>
          </a:p>
        </p:txBody>
      </p:sp>
    </p:spTree>
    <p:extLst>
      <p:ext uri="{BB962C8B-B14F-4D97-AF65-F5344CB8AC3E}">
        <p14:creationId xmlns:p14="http://schemas.microsoft.com/office/powerpoint/2010/main" val="19895028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4A5F6-1F28-4828-96C2-D41F4673D6C4}" type="datetimeFigureOut">
              <a:rPr lang="ar-OM" smtClean="0"/>
              <a:t>22/08/1444</a:t>
            </a:fld>
            <a:endParaRPr lang="ar-OM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OM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383DD57-71C2-457F-BB95-6CF047FA152A}" type="slidenum">
              <a:rPr lang="ar-OM" smtClean="0"/>
              <a:t>‹#›</a:t>
            </a:fld>
            <a:endParaRPr lang="ar-OM"/>
          </a:p>
        </p:txBody>
      </p:sp>
    </p:spTree>
    <p:extLst>
      <p:ext uri="{BB962C8B-B14F-4D97-AF65-F5344CB8AC3E}">
        <p14:creationId xmlns:p14="http://schemas.microsoft.com/office/powerpoint/2010/main" val="27198828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4A5F6-1F28-4828-96C2-D41F4673D6C4}" type="datetimeFigureOut">
              <a:rPr lang="ar-OM" smtClean="0"/>
              <a:t>22/08/1444</a:t>
            </a:fld>
            <a:endParaRPr lang="ar-OM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OM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F383DD57-71C2-457F-BB95-6CF047FA152A}" type="slidenum">
              <a:rPr lang="ar-OM" smtClean="0"/>
              <a:t>‹#›</a:t>
            </a:fld>
            <a:endParaRPr lang="ar-OM"/>
          </a:p>
        </p:txBody>
      </p:sp>
    </p:spTree>
    <p:extLst>
      <p:ext uri="{BB962C8B-B14F-4D97-AF65-F5344CB8AC3E}">
        <p14:creationId xmlns:p14="http://schemas.microsoft.com/office/powerpoint/2010/main" val="42640689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4A5F6-1F28-4828-96C2-D41F4673D6C4}" type="datetimeFigureOut">
              <a:rPr lang="ar-OM" smtClean="0"/>
              <a:t>22/08/1444</a:t>
            </a:fld>
            <a:endParaRPr lang="ar-OM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OM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F383DD57-71C2-457F-BB95-6CF047FA152A}" type="slidenum">
              <a:rPr lang="ar-OM" smtClean="0"/>
              <a:t>‹#›</a:t>
            </a:fld>
            <a:endParaRPr lang="ar-OM"/>
          </a:p>
        </p:txBody>
      </p:sp>
    </p:spTree>
    <p:extLst>
      <p:ext uri="{BB962C8B-B14F-4D97-AF65-F5344CB8AC3E}">
        <p14:creationId xmlns:p14="http://schemas.microsoft.com/office/powerpoint/2010/main" val="7501155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4A5F6-1F28-4828-96C2-D41F4673D6C4}" type="datetimeFigureOut">
              <a:rPr lang="ar-OM" smtClean="0"/>
              <a:t>22/08/1444</a:t>
            </a:fld>
            <a:endParaRPr lang="ar-OM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OM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3DD57-71C2-457F-BB95-6CF047FA152A}" type="slidenum">
              <a:rPr lang="ar-OM" smtClean="0"/>
              <a:t>‹#›</a:t>
            </a:fld>
            <a:endParaRPr lang="ar-OM"/>
          </a:p>
        </p:txBody>
      </p:sp>
    </p:spTree>
    <p:extLst>
      <p:ext uri="{BB962C8B-B14F-4D97-AF65-F5344CB8AC3E}">
        <p14:creationId xmlns:p14="http://schemas.microsoft.com/office/powerpoint/2010/main" val="26196776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4A5F6-1F28-4828-96C2-D41F4673D6C4}" type="datetimeFigureOut">
              <a:rPr lang="ar-OM" smtClean="0"/>
              <a:t>22/08/1444</a:t>
            </a:fld>
            <a:endParaRPr lang="ar-OM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OM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3DD57-71C2-457F-BB95-6CF047FA152A}" type="slidenum">
              <a:rPr lang="ar-OM" smtClean="0"/>
              <a:t>‹#›</a:t>
            </a:fld>
            <a:endParaRPr lang="ar-OM"/>
          </a:p>
        </p:txBody>
      </p:sp>
    </p:spTree>
    <p:extLst>
      <p:ext uri="{BB962C8B-B14F-4D97-AF65-F5344CB8AC3E}">
        <p14:creationId xmlns:p14="http://schemas.microsoft.com/office/powerpoint/2010/main" val="8095563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4A5F6-1F28-4828-96C2-D41F4673D6C4}" type="datetimeFigureOut">
              <a:rPr lang="ar-OM" smtClean="0"/>
              <a:t>22/08/1444</a:t>
            </a:fld>
            <a:endParaRPr lang="ar-OM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OM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3DD57-71C2-457F-BB95-6CF047FA152A}" type="slidenum">
              <a:rPr lang="ar-OM" smtClean="0"/>
              <a:t>‹#›</a:t>
            </a:fld>
            <a:endParaRPr lang="ar-OM"/>
          </a:p>
        </p:txBody>
      </p:sp>
    </p:spTree>
    <p:extLst>
      <p:ext uri="{BB962C8B-B14F-4D97-AF65-F5344CB8AC3E}">
        <p14:creationId xmlns:p14="http://schemas.microsoft.com/office/powerpoint/2010/main" val="13991339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4A5F6-1F28-4828-96C2-D41F4673D6C4}" type="datetimeFigureOut">
              <a:rPr lang="ar-OM" smtClean="0"/>
              <a:t>22/08/1444</a:t>
            </a:fld>
            <a:endParaRPr lang="ar-OM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OM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383DD57-71C2-457F-BB95-6CF047FA152A}" type="slidenum">
              <a:rPr lang="ar-OM" smtClean="0"/>
              <a:t>‹#›</a:t>
            </a:fld>
            <a:endParaRPr lang="ar-OM"/>
          </a:p>
        </p:txBody>
      </p:sp>
    </p:spTree>
    <p:extLst>
      <p:ext uri="{BB962C8B-B14F-4D97-AF65-F5344CB8AC3E}">
        <p14:creationId xmlns:p14="http://schemas.microsoft.com/office/powerpoint/2010/main" val="1244754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E2BAB6-5184-4059-8649-187FF9044F5E}" type="datetimeFigureOut">
              <a:rPr lang="ar-SA" smtClean="0"/>
              <a:t>22/08/1444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040393E1-8FC9-46D6-8E90-70F4C1336C9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47892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  <p:sldLayoutId id="2147483688" r:id="rId14"/>
    <p:sldLayoutId id="2147483689" r:id="rId15"/>
    <p:sldLayoutId id="214748369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iveworksheets.com/2-nq1344816ga" TargetMode="External"/><Relationship Id="rId2" Type="http://schemas.openxmlformats.org/officeDocument/2006/relationships/image" Target="../media/image12.tmp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wordwall.net/ar/resource/13039691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wordwall.net/ar/resource/53896236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wordwall.net/ar/resource/13039691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wordwall.net/ar/resource/13040752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mp"/><Relationship Id="rId2" Type="http://schemas.openxmlformats.org/officeDocument/2006/relationships/slideLayout" Target="../slideLayouts/slideLayout7.xml"/><Relationship Id="rId1" Type="http://schemas.openxmlformats.org/officeDocument/2006/relationships/video" Target="https://www.youtube.com/embed/xFdcPs-dlbQ?feature=oembed" TargetMode="Externa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m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mp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iveworksheets.com/zk3374379sh" TargetMode="External"/><Relationship Id="rId2" Type="http://schemas.openxmlformats.org/officeDocument/2006/relationships/image" Target="../media/image10.tmp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tmp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>
            <a:extLst>
              <a:ext uri="{FF2B5EF4-FFF2-40B4-BE49-F238E27FC236}">
                <a16:creationId xmlns:a16="http://schemas.microsoft.com/office/drawing/2014/main" id="{9D8DD1CB-54D9-412A-AE49-057924D806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1999" cy="6529241"/>
          </a:xfrm>
          <a:prstGeom prst="rect">
            <a:avLst/>
          </a:prstGeom>
        </p:spPr>
      </p:pic>
      <p:sp>
        <p:nvSpPr>
          <p:cNvPr id="5" name="مستطيل 4">
            <a:extLst>
              <a:ext uri="{FF2B5EF4-FFF2-40B4-BE49-F238E27FC236}">
                <a16:creationId xmlns:a16="http://schemas.microsoft.com/office/drawing/2014/main" id="{CAD2B44D-E9FA-48FF-8776-28C3B575108B}"/>
              </a:ext>
            </a:extLst>
          </p:cNvPr>
          <p:cNvSpPr/>
          <p:nvPr/>
        </p:nvSpPr>
        <p:spPr>
          <a:xfrm>
            <a:off x="2224585" y="1259558"/>
            <a:ext cx="6687404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OM" sz="40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المادة: </a:t>
            </a:r>
            <a:r>
              <a:rPr lang="ar-OM" sz="40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اللغة العربية</a:t>
            </a:r>
            <a:endParaRPr lang="ar-OM" sz="40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  <a:p>
            <a:pPr algn="ctr"/>
            <a:r>
              <a:rPr lang="ar-OM" sz="4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عنوان الدرس: </a:t>
            </a:r>
            <a:endParaRPr lang="en-US" sz="40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algn="ctr"/>
            <a:r>
              <a:rPr lang="ar-OM" sz="4000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جدُّكَ وَالْبَحْرُ صَديقانِ</a:t>
            </a:r>
            <a:endParaRPr lang="ar-OM" sz="4000" b="1" dirty="0">
              <a:ln w="22225">
                <a:solidFill>
                  <a:schemeClr val="accent2"/>
                </a:solidFill>
                <a:prstDash val="solid"/>
              </a:ln>
              <a:solidFill>
                <a:srgbClr val="FF0000"/>
              </a:solidFill>
            </a:endParaRPr>
          </a:p>
          <a:p>
            <a:pPr algn="ctr"/>
            <a:r>
              <a:rPr lang="ar-OM" sz="40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المهارة: </a:t>
            </a:r>
            <a:r>
              <a:rPr lang="ar-OM" sz="40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النمط الإملائي</a:t>
            </a:r>
            <a:endParaRPr lang="ar-SA" sz="40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992181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>
            <a:extLst>
              <a:ext uri="{FF2B5EF4-FFF2-40B4-BE49-F238E27FC236}">
                <a16:creationId xmlns:a16="http://schemas.microsoft.com/office/drawing/2014/main" id="{93015930-12BB-4469-12D7-E53A14DED7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856" y="0"/>
            <a:ext cx="12043144" cy="6857999"/>
          </a:xfrm>
          <a:prstGeom prst="rect">
            <a:avLst/>
          </a:prstGeom>
        </p:spPr>
      </p:pic>
      <p:sp>
        <p:nvSpPr>
          <p:cNvPr id="4" name="مربع نص 3">
            <a:extLst>
              <a:ext uri="{FF2B5EF4-FFF2-40B4-BE49-F238E27FC236}">
                <a16:creationId xmlns:a16="http://schemas.microsoft.com/office/drawing/2014/main" id="{5C28E30C-9765-1770-E544-8527916D5326}"/>
              </a:ext>
            </a:extLst>
          </p:cNvPr>
          <p:cNvSpPr txBox="1"/>
          <p:nvPr/>
        </p:nvSpPr>
        <p:spPr>
          <a:xfrm>
            <a:off x="4550735" y="340242"/>
            <a:ext cx="19563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OM" sz="3600" b="1" dirty="0">
                <a:solidFill>
                  <a:srgbClr val="FF0000"/>
                </a:solidFill>
                <a:hlinkClick r:id="rId3"/>
              </a:rPr>
              <a:t>أصوب</a:t>
            </a:r>
            <a:r>
              <a:rPr lang="ar-OM" sz="3600" b="1" dirty="0">
                <a:solidFill>
                  <a:srgbClr val="FF0000"/>
                </a:solidFill>
              </a:rPr>
              <a:t> </a:t>
            </a:r>
            <a:endParaRPr lang="en-US" sz="3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321512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>
            <a:hlinkClick r:id="rId2"/>
            <a:extLst>
              <a:ext uri="{FF2B5EF4-FFF2-40B4-BE49-F238E27FC236}">
                <a16:creationId xmlns:a16="http://schemas.microsoft.com/office/drawing/2014/main" id="{57EF7D21-6283-4C82-B768-B4686D8B3C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7047186"/>
          </a:xfrm>
          <a:prstGeom prst="rect">
            <a:avLst/>
          </a:prstGeom>
        </p:spPr>
      </p:pic>
      <p:sp>
        <p:nvSpPr>
          <p:cNvPr id="2" name="سحابة 1">
            <a:extLst>
              <a:ext uri="{FF2B5EF4-FFF2-40B4-BE49-F238E27FC236}">
                <a16:creationId xmlns:a16="http://schemas.microsoft.com/office/drawing/2014/main" id="{17FB6CD8-CD8C-40F4-A2F5-74186DE15FE6}"/>
              </a:ext>
            </a:extLst>
          </p:cNvPr>
          <p:cNvSpPr/>
          <p:nvPr/>
        </p:nvSpPr>
        <p:spPr>
          <a:xfrm>
            <a:off x="9186532" y="228600"/>
            <a:ext cx="3274826" cy="2111188"/>
          </a:xfrm>
          <a:prstGeom prst="cloud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OM" sz="3600" b="1" i="1" dirty="0">
                <a:solidFill>
                  <a:srgbClr val="FF0000"/>
                </a:solidFill>
              </a:rPr>
              <a:t>التقويم الختامي</a:t>
            </a:r>
          </a:p>
        </p:txBody>
      </p:sp>
      <p:sp>
        <p:nvSpPr>
          <p:cNvPr id="4" name="مربع نص 3">
            <a:extLst>
              <a:ext uri="{FF2B5EF4-FFF2-40B4-BE49-F238E27FC236}">
                <a16:creationId xmlns:a16="http://schemas.microsoft.com/office/drawing/2014/main" id="{552E4AB0-E85B-D729-A481-BEF49CBA19F8}"/>
              </a:ext>
            </a:extLst>
          </p:cNvPr>
          <p:cNvSpPr txBox="1"/>
          <p:nvPr/>
        </p:nvSpPr>
        <p:spPr>
          <a:xfrm>
            <a:off x="999461" y="1403498"/>
            <a:ext cx="71876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OM" sz="3200" b="1" dirty="0">
                <a:solidFill>
                  <a:srgbClr val="00B0F0"/>
                </a:solidFill>
              </a:rPr>
              <a:t>هيا نلعب </a:t>
            </a:r>
            <a:r>
              <a:rPr lang="ar-OM" sz="3200" b="1" dirty="0">
                <a:solidFill>
                  <a:srgbClr val="00B0F0"/>
                </a:solidFill>
                <a:hlinkClick r:id="rId4"/>
              </a:rPr>
              <a:t>ونتعلم</a:t>
            </a:r>
            <a:endParaRPr lang="en-US" sz="3200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975817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>
            <a:extLst>
              <a:ext uri="{FF2B5EF4-FFF2-40B4-BE49-F238E27FC236}">
                <a16:creationId xmlns:a16="http://schemas.microsoft.com/office/drawing/2014/main" id="{2929B5AB-2258-4BD5-BCC3-8CCBB48558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4343"/>
            <a:ext cx="8861611" cy="3458648"/>
          </a:xfrm>
          <a:prstGeom prst="rect">
            <a:avLst/>
          </a:prstGeom>
        </p:spPr>
      </p:pic>
      <p:pic>
        <p:nvPicPr>
          <p:cNvPr id="3" name="صورة 2">
            <a:extLst>
              <a:ext uri="{FF2B5EF4-FFF2-40B4-BE49-F238E27FC236}">
                <a16:creationId xmlns:a16="http://schemas.microsoft.com/office/drawing/2014/main" id="{0D6B012C-83AF-4C8E-A066-43C762E4A7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371717"/>
            <a:ext cx="8861612" cy="3486284"/>
          </a:xfrm>
          <a:prstGeom prst="rect">
            <a:avLst/>
          </a:prstGeom>
        </p:spPr>
      </p:pic>
      <p:sp>
        <p:nvSpPr>
          <p:cNvPr id="4" name="مستطيل 3">
            <a:extLst>
              <a:ext uri="{FF2B5EF4-FFF2-40B4-BE49-F238E27FC236}">
                <a16:creationId xmlns:a16="http://schemas.microsoft.com/office/drawing/2014/main" id="{58AD6218-991B-4EB7-A457-5139B32B9025}"/>
              </a:ext>
            </a:extLst>
          </p:cNvPr>
          <p:cNvSpPr/>
          <p:nvPr/>
        </p:nvSpPr>
        <p:spPr>
          <a:xfrm>
            <a:off x="8556805" y="2026965"/>
            <a:ext cx="4123773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OM" sz="72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الأهداف:</a:t>
            </a:r>
            <a:endParaRPr lang="ar-SA" sz="72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5" name="مستطيل: زوايا مستديرة 4">
            <a:extLst>
              <a:ext uri="{FF2B5EF4-FFF2-40B4-BE49-F238E27FC236}">
                <a16:creationId xmlns:a16="http://schemas.microsoft.com/office/drawing/2014/main" id="{130BC39F-583C-470E-BBA2-62B32DF40C8A}"/>
              </a:ext>
            </a:extLst>
          </p:cNvPr>
          <p:cNvSpPr/>
          <p:nvPr/>
        </p:nvSpPr>
        <p:spPr>
          <a:xfrm>
            <a:off x="622300" y="133640"/>
            <a:ext cx="7543506" cy="1285454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1" anchor="ctr"/>
          <a:lstStyle/>
          <a:p>
            <a:r>
              <a:rPr lang="ar-OM" sz="2800" dirty="0">
                <a:solidFill>
                  <a:schemeClr val="tx1"/>
                </a:solidFill>
              </a:rPr>
              <a:t>1</a:t>
            </a:r>
            <a:r>
              <a:rPr lang="ar-OM" sz="3200" dirty="0">
                <a:solidFill>
                  <a:srgbClr val="7030A0"/>
                </a:solidFill>
              </a:rPr>
              <a:t> يقرأ الفقرة ويضع دائرة حول الكلمات المنونة والنون الساكنة .</a:t>
            </a:r>
            <a:r>
              <a:rPr lang="ar-OM" sz="1400" dirty="0"/>
              <a:t>.</a:t>
            </a:r>
          </a:p>
        </p:txBody>
      </p:sp>
      <p:sp>
        <p:nvSpPr>
          <p:cNvPr id="8" name="مستطيل: زوايا مستديرة 7">
            <a:extLst>
              <a:ext uri="{FF2B5EF4-FFF2-40B4-BE49-F238E27FC236}">
                <a16:creationId xmlns:a16="http://schemas.microsoft.com/office/drawing/2014/main" id="{660835FE-714D-406E-8B2C-E65DF85925EB}"/>
              </a:ext>
            </a:extLst>
          </p:cNvPr>
          <p:cNvSpPr/>
          <p:nvPr/>
        </p:nvSpPr>
        <p:spPr>
          <a:xfrm>
            <a:off x="838200" y="2661303"/>
            <a:ext cx="7574429" cy="614316"/>
          </a:xfrm>
          <a:prstGeom prst="round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1" anchor="ctr"/>
          <a:lstStyle/>
          <a:p>
            <a:r>
              <a:rPr lang="ar-OM" sz="3200" b="1" dirty="0">
                <a:solidFill>
                  <a:srgbClr val="002060"/>
                </a:solidFill>
              </a:rPr>
              <a:t>2 – يميز بين النون الساكنة والتنوين كتابة .</a:t>
            </a:r>
            <a:endParaRPr lang="ar-OM" sz="3200" dirty="0">
              <a:solidFill>
                <a:srgbClr val="002060"/>
              </a:solidFill>
            </a:endParaRPr>
          </a:p>
        </p:txBody>
      </p:sp>
      <p:sp>
        <p:nvSpPr>
          <p:cNvPr id="9" name="مستطيل: زوايا مستديرة 8">
            <a:extLst>
              <a:ext uri="{FF2B5EF4-FFF2-40B4-BE49-F238E27FC236}">
                <a16:creationId xmlns:a16="http://schemas.microsoft.com/office/drawing/2014/main" id="{3101AE27-3E69-4412-BF9A-E4A17CAA08AD}"/>
              </a:ext>
            </a:extLst>
          </p:cNvPr>
          <p:cNvSpPr/>
          <p:nvPr/>
        </p:nvSpPr>
        <p:spPr>
          <a:xfrm>
            <a:off x="1662951" y="2700150"/>
            <a:ext cx="6749677" cy="758499"/>
          </a:xfrm>
          <a:prstGeom prst="round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1" anchor="ctr"/>
          <a:lstStyle/>
          <a:p>
            <a:endParaRPr lang="ar-OM" sz="2400" b="1" dirty="0">
              <a:solidFill>
                <a:schemeClr val="tx1"/>
              </a:solidFill>
            </a:endParaRPr>
          </a:p>
        </p:txBody>
      </p:sp>
      <p:pic>
        <p:nvPicPr>
          <p:cNvPr id="12" name="صورة 11">
            <a:extLst>
              <a:ext uri="{FF2B5EF4-FFF2-40B4-BE49-F238E27FC236}">
                <a16:creationId xmlns:a16="http://schemas.microsoft.com/office/drawing/2014/main" id="{10983470-0247-404A-8335-B59B001AC62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5794" y="120160"/>
            <a:ext cx="1824318" cy="1824318"/>
          </a:xfrm>
          <a:prstGeom prst="rect">
            <a:avLst/>
          </a:prstGeom>
        </p:spPr>
      </p:pic>
      <p:sp>
        <p:nvSpPr>
          <p:cNvPr id="11" name="مربع نص 10"/>
          <p:cNvSpPr txBox="1"/>
          <p:nvPr/>
        </p:nvSpPr>
        <p:spPr>
          <a:xfrm>
            <a:off x="622300" y="3615486"/>
            <a:ext cx="779032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OM" sz="3200" b="1" dirty="0">
                <a:solidFill>
                  <a:srgbClr val="FF0000"/>
                </a:solidFill>
              </a:rPr>
              <a:t>3 – يستخدم النون الساكنة والتنوين استخداما صحيحا .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6" name="مربع نص 5">
            <a:extLst>
              <a:ext uri="{FF2B5EF4-FFF2-40B4-BE49-F238E27FC236}">
                <a16:creationId xmlns:a16="http://schemas.microsoft.com/office/drawing/2014/main" id="{F59EB452-6E09-16CE-7EBA-F02493A27C50}"/>
              </a:ext>
            </a:extLst>
          </p:cNvPr>
          <p:cNvSpPr txBox="1"/>
          <p:nvPr/>
        </p:nvSpPr>
        <p:spPr>
          <a:xfrm>
            <a:off x="0" y="4930530"/>
            <a:ext cx="85568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OM" sz="2800" b="1" dirty="0">
                <a:solidFill>
                  <a:srgbClr val="00B050"/>
                </a:solidFill>
              </a:rPr>
              <a:t>4 – يكتب التلميذ الفقرة الإملائية كتابة صحيحة .</a:t>
            </a:r>
            <a:endParaRPr lang="en-US" sz="28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255783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>
            <a:hlinkClick r:id="rId2"/>
            <a:extLst>
              <a:ext uri="{FF2B5EF4-FFF2-40B4-BE49-F238E27FC236}">
                <a16:creationId xmlns:a16="http://schemas.microsoft.com/office/drawing/2014/main" id="{57EF7D21-6283-4C82-B768-B4686D8B3C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7047186"/>
          </a:xfrm>
          <a:prstGeom prst="rect">
            <a:avLst/>
          </a:prstGeom>
        </p:spPr>
      </p:pic>
      <p:sp>
        <p:nvSpPr>
          <p:cNvPr id="2" name="سحابة 1">
            <a:extLst>
              <a:ext uri="{FF2B5EF4-FFF2-40B4-BE49-F238E27FC236}">
                <a16:creationId xmlns:a16="http://schemas.microsoft.com/office/drawing/2014/main" id="{17FB6CD8-CD8C-40F4-A2F5-74186DE15FE6}"/>
              </a:ext>
            </a:extLst>
          </p:cNvPr>
          <p:cNvSpPr/>
          <p:nvPr/>
        </p:nvSpPr>
        <p:spPr>
          <a:xfrm>
            <a:off x="9037674" y="228600"/>
            <a:ext cx="3010891" cy="2111188"/>
          </a:xfrm>
          <a:prstGeom prst="cloud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OM" sz="3600" b="1" i="1" dirty="0">
                <a:solidFill>
                  <a:srgbClr val="FF0000"/>
                </a:solidFill>
              </a:rPr>
              <a:t>التعلم القبلي</a:t>
            </a:r>
          </a:p>
        </p:txBody>
      </p:sp>
      <p:sp>
        <p:nvSpPr>
          <p:cNvPr id="4" name="مربع نص 3">
            <a:extLst>
              <a:ext uri="{FF2B5EF4-FFF2-40B4-BE49-F238E27FC236}">
                <a16:creationId xmlns:a16="http://schemas.microsoft.com/office/drawing/2014/main" id="{552E4AB0-E85B-D729-A481-BEF49CBA19F8}"/>
              </a:ext>
            </a:extLst>
          </p:cNvPr>
          <p:cNvSpPr txBox="1"/>
          <p:nvPr/>
        </p:nvSpPr>
        <p:spPr>
          <a:xfrm>
            <a:off x="999461" y="1403498"/>
            <a:ext cx="718761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OM" sz="3200" b="1" dirty="0">
                <a:solidFill>
                  <a:srgbClr val="00B0F0"/>
                </a:solidFill>
              </a:rPr>
              <a:t>ما الفرق بين همزة القطع وهمزة </a:t>
            </a:r>
            <a:r>
              <a:rPr lang="ar-OM" sz="3200" b="1" dirty="0">
                <a:solidFill>
                  <a:srgbClr val="00B0F0"/>
                </a:solidFill>
                <a:hlinkClick r:id="rId4"/>
              </a:rPr>
              <a:t>الوصل ؟ </a:t>
            </a:r>
            <a:endParaRPr lang="ar-OM" sz="3200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626728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 descr="لقطة الشاشة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" name="صورة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93477" y="0"/>
            <a:ext cx="2377646" cy="1280271"/>
          </a:xfrm>
          <a:prstGeom prst="rect">
            <a:avLst/>
          </a:prstGeom>
        </p:spPr>
      </p:pic>
      <p:pic>
        <p:nvPicPr>
          <p:cNvPr id="3" name="وسائط عبر الإنترنت 2" title="الجزء الرابع ، الفرق بين النون الساكنة والتنوين بأنواعه الثلاثة لمساعدة الاطفال في الاملاء">
            <a:hlinkClick r:id="" action="ppaction://media"/>
            <a:extLst>
              <a:ext uri="{FF2B5EF4-FFF2-40B4-BE49-F238E27FC236}">
                <a16:creationId xmlns:a16="http://schemas.microsoft.com/office/drawing/2014/main" id="{CE3E6678-0F5C-5F8D-C0EE-4B724A19DE11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5"/>
          <a:stretch>
            <a:fillRect/>
          </a:stretch>
        </p:blipFill>
        <p:spPr>
          <a:xfrm>
            <a:off x="0" y="1280271"/>
            <a:ext cx="12192000" cy="5577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76799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>
            <a:extLst>
              <a:ext uri="{FF2B5EF4-FFF2-40B4-BE49-F238E27FC236}">
                <a16:creationId xmlns:a16="http://schemas.microsoft.com/office/drawing/2014/main" id="{9D8DD1CB-54D9-412A-AE49-057924D806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1999" cy="6529241"/>
          </a:xfrm>
          <a:prstGeom prst="rect">
            <a:avLst/>
          </a:prstGeom>
        </p:spPr>
      </p:pic>
      <p:sp>
        <p:nvSpPr>
          <p:cNvPr id="5" name="مستطيل 4">
            <a:extLst>
              <a:ext uri="{FF2B5EF4-FFF2-40B4-BE49-F238E27FC236}">
                <a16:creationId xmlns:a16="http://schemas.microsoft.com/office/drawing/2014/main" id="{CAD2B44D-E9FA-48FF-8776-28C3B575108B}"/>
              </a:ext>
            </a:extLst>
          </p:cNvPr>
          <p:cNvSpPr/>
          <p:nvPr/>
        </p:nvSpPr>
        <p:spPr>
          <a:xfrm>
            <a:off x="2224585" y="1259558"/>
            <a:ext cx="6687404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OM" sz="4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عنوان الدرس: </a:t>
            </a:r>
            <a:endParaRPr lang="en-US" sz="40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algn="ctr"/>
            <a:r>
              <a:rPr lang="ar-OM" sz="4000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التميز بين النون الساكنة والتنوين</a:t>
            </a:r>
            <a:endParaRPr lang="ar-OM" sz="4000" b="1" dirty="0">
              <a:ln w="22225">
                <a:solidFill>
                  <a:schemeClr val="accent2"/>
                </a:solidFill>
                <a:prstDash val="solid"/>
              </a:ln>
              <a:solidFill>
                <a:srgbClr val="FF0000"/>
              </a:solidFill>
            </a:endParaRPr>
          </a:p>
          <a:p>
            <a:pPr algn="ctr"/>
            <a:r>
              <a:rPr lang="ar-OM" sz="40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المهارة: </a:t>
            </a:r>
            <a:r>
              <a:rPr lang="ar-OM" sz="40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النمط الإملائي</a:t>
            </a:r>
            <a:endParaRPr lang="ar-SA" sz="40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1530276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>
            <a:extLst>
              <a:ext uri="{FF2B5EF4-FFF2-40B4-BE49-F238E27FC236}">
                <a16:creationId xmlns:a16="http://schemas.microsoft.com/office/drawing/2014/main" id="{9D8DD1CB-54D9-412A-AE49-057924D806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1999" cy="6529241"/>
          </a:xfrm>
          <a:prstGeom prst="rect">
            <a:avLst/>
          </a:prstGeom>
        </p:spPr>
      </p:pic>
      <p:sp>
        <p:nvSpPr>
          <p:cNvPr id="6" name="مربع نص 5">
            <a:extLst>
              <a:ext uri="{FF2B5EF4-FFF2-40B4-BE49-F238E27FC236}">
                <a16:creationId xmlns:a16="http://schemas.microsoft.com/office/drawing/2014/main" id="{57E522CC-36B0-C174-2F8A-05640E3ED633}"/>
              </a:ext>
            </a:extLst>
          </p:cNvPr>
          <p:cNvSpPr txBox="1"/>
          <p:nvPr/>
        </p:nvSpPr>
        <p:spPr>
          <a:xfrm>
            <a:off x="2849525" y="1976483"/>
            <a:ext cx="6081823" cy="7230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OM" sz="4000" b="1" i="0" u="none" strike="noStrike" kern="1200" cap="none" spc="0" normalizeH="0" baseline="0" noProof="0">
                <a:ln w="22225">
                  <a:solidFill>
                    <a:srgbClr val="DE7E18"/>
                  </a:solidFill>
                  <a:prstDash val="solid"/>
                </a:ln>
                <a:solidFill>
                  <a:srgbClr val="DE7E18">
                    <a:lumMod val="40000"/>
                    <a:lumOff val="60000"/>
                  </a:srgb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Tahoma" panose="020B0604030504040204" pitchFamily="34" charset="0"/>
              </a:rPr>
              <a:t>عنوان الدرس: </a:t>
            </a:r>
            <a:endParaRPr kumimoji="0" lang="en-US" sz="4000" b="1" i="0" u="none" strike="noStrike" kern="1200" cap="none" spc="0" normalizeH="0" baseline="0" noProof="0" dirty="0">
              <a:ln w="22225">
                <a:solidFill>
                  <a:srgbClr val="DE7E18"/>
                </a:solidFill>
                <a:prstDash val="solid"/>
              </a:ln>
              <a:solidFill>
                <a:srgbClr val="DE7E18">
                  <a:lumMod val="40000"/>
                  <a:lumOff val="60000"/>
                </a:srgb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pic>
        <p:nvPicPr>
          <p:cNvPr id="5" name="صورة 4">
            <a:extLst>
              <a:ext uri="{FF2B5EF4-FFF2-40B4-BE49-F238E27FC236}">
                <a16:creationId xmlns:a16="http://schemas.microsoft.com/office/drawing/2014/main" id="{267EAC49-3D08-19C8-85FE-EF6901EA226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7656" y="2849525"/>
            <a:ext cx="7655442" cy="2041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13606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ربع نص 8">
            <a:extLst>
              <a:ext uri="{FF2B5EF4-FFF2-40B4-BE49-F238E27FC236}">
                <a16:creationId xmlns:a16="http://schemas.microsoft.com/office/drawing/2014/main" id="{21547DBC-1D20-80D0-728E-3F4DB75CBB91}"/>
              </a:ext>
            </a:extLst>
          </p:cNvPr>
          <p:cNvSpPr txBox="1"/>
          <p:nvPr/>
        </p:nvSpPr>
        <p:spPr>
          <a:xfrm>
            <a:off x="9484242" y="6687877"/>
            <a:ext cx="3402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√</a:t>
            </a:r>
          </a:p>
        </p:txBody>
      </p:sp>
      <p:pic>
        <p:nvPicPr>
          <p:cNvPr id="3" name="صورة 2">
            <a:extLst>
              <a:ext uri="{FF2B5EF4-FFF2-40B4-BE49-F238E27FC236}">
                <a16:creationId xmlns:a16="http://schemas.microsoft.com/office/drawing/2014/main" id="{66745D57-4C9A-E99A-FF73-82658E4CE2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122" y="-1"/>
            <a:ext cx="12021878" cy="7057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487142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>
            <a:extLst>
              <a:ext uri="{FF2B5EF4-FFF2-40B4-BE49-F238E27FC236}">
                <a16:creationId xmlns:a16="http://schemas.microsoft.com/office/drawing/2014/main" id="{CCA769EF-8BE4-1876-BDBF-5A64B6E9C2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مربع نص 5">
            <a:extLst>
              <a:ext uri="{FF2B5EF4-FFF2-40B4-BE49-F238E27FC236}">
                <a16:creationId xmlns:a16="http://schemas.microsoft.com/office/drawing/2014/main" id="{FB56048C-038C-23E7-C3FF-C56A6318AA66}"/>
              </a:ext>
            </a:extLst>
          </p:cNvPr>
          <p:cNvSpPr txBox="1"/>
          <p:nvPr/>
        </p:nvSpPr>
        <p:spPr>
          <a:xfrm>
            <a:off x="4316819" y="170121"/>
            <a:ext cx="22328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OM" sz="3600" b="1" dirty="0">
                <a:solidFill>
                  <a:srgbClr val="FF0000"/>
                </a:solidFill>
                <a:hlinkClick r:id="rId3"/>
              </a:rPr>
              <a:t>أصنف : - </a:t>
            </a:r>
            <a:endParaRPr lang="en-US" sz="3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748252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>
            <a:extLst>
              <a:ext uri="{FF2B5EF4-FFF2-40B4-BE49-F238E27FC236}">
                <a16:creationId xmlns:a16="http://schemas.microsoft.com/office/drawing/2014/main" id="{34225319-6914-5688-2642-2D9529812F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856" y="0"/>
            <a:ext cx="1204314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900729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ربطة">
  <a:themeElements>
    <a:clrScheme name="ربطة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ربطة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ربطة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1074</TotalTime>
  <Words>89</Words>
  <Application>Microsoft Office PowerPoint</Application>
  <PresentationFormat>شاشة عريضة</PresentationFormat>
  <Paragraphs>20</Paragraphs>
  <Slides>11</Slides>
  <Notes>0</Notes>
  <HiddenSlides>0</HiddenSlides>
  <MMClips>1</MMClips>
  <ScaleCrop>false</ScaleCrop>
  <HeadingPairs>
    <vt:vector size="6" baseType="variant">
      <vt:variant>
        <vt:lpstr>الخطوط المستخدمة</vt:lpstr>
      </vt:variant>
      <vt:variant>
        <vt:i4>3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11</vt:i4>
      </vt:variant>
    </vt:vector>
  </HeadingPairs>
  <TitlesOfParts>
    <vt:vector size="15" baseType="lpstr">
      <vt:lpstr>Arial</vt:lpstr>
      <vt:lpstr>Century Gothic</vt:lpstr>
      <vt:lpstr>Wingdings 3</vt:lpstr>
      <vt:lpstr>ربطة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Sheikha Alsaidi</dc:creator>
  <cp:lastModifiedBy>عفاف بشير يعقوب على</cp:lastModifiedBy>
  <cp:revision>50</cp:revision>
  <dcterms:created xsi:type="dcterms:W3CDTF">2021-03-07T04:37:55Z</dcterms:created>
  <dcterms:modified xsi:type="dcterms:W3CDTF">2023-03-14T19:16:18Z</dcterms:modified>
</cp:coreProperties>
</file>