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notesSlides/notesSlide43.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94" r:id="rId3"/>
    <p:sldId id="257" r:id="rId4"/>
    <p:sldId id="258" r:id="rId5"/>
    <p:sldId id="299" r:id="rId6"/>
    <p:sldId id="264" r:id="rId7"/>
    <p:sldId id="259" r:id="rId8"/>
    <p:sldId id="261" r:id="rId9"/>
    <p:sldId id="273" r:id="rId10"/>
    <p:sldId id="262" r:id="rId11"/>
    <p:sldId id="295" r:id="rId12"/>
    <p:sldId id="293" r:id="rId13"/>
    <p:sldId id="274" r:id="rId14"/>
    <p:sldId id="280" r:id="rId15"/>
    <p:sldId id="281" r:id="rId16"/>
    <p:sldId id="282" r:id="rId17"/>
    <p:sldId id="283" r:id="rId18"/>
    <p:sldId id="284" r:id="rId19"/>
    <p:sldId id="285" r:id="rId20"/>
    <p:sldId id="286" r:id="rId21"/>
    <p:sldId id="287" r:id="rId22"/>
    <p:sldId id="288" r:id="rId23"/>
    <p:sldId id="290" r:id="rId24"/>
    <p:sldId id="289" r:id="rId25"/>
    <p:sldId id="263" r:id="rId26"/>
    <p:sldId id="275" r:id="rId27"/>
    <p:sldId id="296" r:id="rId28"/>
    <p:sldId id="297" r:id="rId29"/>
    <p:sldId id="291" r:id="rId30"/>
    <p:sldId id="298" r:id="rId31"/>
    <p:sldId id="300" r:id="rId32"/>
    <p:sldId id="301" r:id="rId33"/>
    <p:sldId id="302" r:id="rId34"/>
    <p:sldId id="303" r:id="rId35"/>
    <p:sldId id="304" r:id="rId36"/>
    <p:sldId id="305" r:id="rId37"/>
    <p:sldId id="306" r:id="rId38"/>
    <p:sldId id="267" r:id="rId39"/>
    <p:sldId id="268" r:id="rId40"/>
    <p:sldId id="270" r:id="rId41"/>
    <p:sldId id="269" r:id="rId42"/>
    <p:sldId id="271" r:id="rId43"/>
    <p:sldId id="27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473F49-FFCE-4D0E-84AA-6678F8FECA2B}" type="datetimeFigureOut">
              <a:rPr lang="en-US" smtClean="0"/>
              <a:pPr/>
              <a:t>11/16/2011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4B2A56-9728-44B5-957B-8FCF0AB42AF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54B2A56-9728-44B5-957B-8FCF0AB42AF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9AAB13-0570-423E-A958-03F96BA879C4}"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130A39-77E8-42DC-81C1-2E53D2B6CE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9AAB13-0570-423E-A958-03F96BA879C4}" type="datetimeFigureOut">
              <a:rPr lang="en-US" smtClean="0"/>
              <a:pPr/>
              <a:t>11/16/2011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30A39-77E8-42DC-81C1-2E53D2B6CE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4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Kekerasan.JPG"/>
          <p:cNvPicPr>
            <a:picLocks noChangeAspect="1"/>
          </p:cNvPicPr>
          <p:nvPr/>
        </p:nvPicPr>
        <p:blipFill>
          <a:blip r:embed="rId3"/>
          <a:stretch>
            <a:fillRect/>
          </a:stretch>
        </p:blipFill>
        <p:spPr>
          <a:xfrm>
            <a:off x="0" y="0"/>
            <a:ext cx="9144000" cy="6858000"/>
          </a:xfrm>
          <a:prstGeom prst="rect">
            <a:avLst/>
          </a:prstGeom>
        </p:spPr>
      </p:pic>
      <p:sp>
        <p:nvSpPr>
          <p:cNvPr id="10" name="Rectangle 9"/>
          <p:cNvSpPr/>
          <p:nvPr/>
        </p:nvSpPr>
        <p:spPr>
          <a:xfrm>
            <a:off x="6553200" y="152400"/>
            <a:ext cx="25908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FFFF00"/>
                </a:solidFill>
              </a:rPr>
              <a:t>ILMU POLITIK</a:t>
            </a:r>
            <a:endParaRPr lang="en-US" sz="3200" b="1" dirty="0">
              <a:solidFill>
                <a:srgbClr val="FFFF00"/>
              </a:solidFill>
            </a:endParaRPr>
          </a:p>
        </p:txBody>
      </p:sp>
      <p:sp>
        <p:nvSpPr>
          <p:cNvPr id="11" name="Rectangle 10"/>
          <p:cNvSpPr/>
          <p:nvPr/>
        </p:nvSpPr>
        <p:spPr>
          <a:xfrm>
            <a:off x="152400" y="3048000"/>
            <a:ext cx="56388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chemeClr val="bg1"/>
                </a:solidFill>
              </a:rPr>
              <a:t>KONFLIK</a:t>
            </a:r>
            <a:r>
              <a:rPr lang="en-US" sz="4000" b="1" dirty="0" smtClean="0">
                <a:solidFill>
                  <a:srgbClr val="C00000"/>
                </a:solidFill>
              </a:rPr>
              <a:t> </a:t>
            </a:r>
            <a:r>
              <a:rPr lang="en-US" sz="4000" b="1" dirty="0" smtClean="0">
                <a:solidFill>
                  <a:srgbClr val="FFFF00"/>
                </a:solidFill>
              </a:rPr>
              <a:t>&amp;</a:t>
            </a:r>
            <a:r>
              <a:rPr lang="en-US" sz="4000" b="1" dirty="0" smtClean="0">
                <a:solidFill>
                  <a:srgbClr val="C00000"/>
                </a:solidFill>
              </a:rPr>
              <a:t> </a:t>
            </a:r>
            <a:r>
              <a:rPr lang="en-US" sz="4000" b="1" dirty="0" smtClean="0">
                <a:solidFill>
                  <a:srgbClr val="FF0000"/>
                </a:solidFill>
              </a:rPr>
              <a:t>KEKERASAN</a:t>
            </a:r>
            <a:endParaRPr lang="en-US" sz="40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t0.gstatic.com/images?q=tbn:ANd9GcR7a0QlIkGOzo_3yokJPgwINn9He3VYQTpko20ZLJuwKWtmoCcQaLF61l5Q"/>
          <p:cNvPicPr>
            <a:picLocks noChangeAspect="1" noChangeArrowheads="1"/>
          </p:cNvPicPr>
          <p:nvPr/>
        </p:nvPicPr>
        <p:blipFill>
          <a:blip r:embed="rId3">
            <a:duotone>
              <a:prstClr val="black"/>
              <a:schemeClr val="accent3">
                <a:tint val="45000"/>
                <a:satMod val="400000"/>
              </a:schemeClr>
            </a:duotone>
            <a:lum bright="-20000"/>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990600"/>
            <a:ext cx="9144000" cy="838200"/>
          </a:xfrm>
          <a:solidFill>
            <a:srgbClr val="0070C0">
              <a:alpha val="85000"/>
            </a:srgbClr>
          </a:solidFill>
        </p:spPr>
        <p:txBody>
          <a:bodyPr/>
          <a:lstStyle/>
          <a:p>
            <a:r>
              <a:rPr lang="en-US" b="1" dirty="0" smtClean="0">
                <a:solidFill>
                  <a:schemeClr val="bg1"/>
                </a:solidFill>
              </a:rPr>
              <a:t>KESENJANGAN </a:t>
            </a:r>
            <a:r>
              <a:rPr lang="en-US" b="1" dirty="0" smtClean="0">
                <a:solidFill>
                  <a:srgbClr val="FFFF00"/>
                </a:solidFill>
              </a:rPr>
              <a:t>KEKUASAAN</a:t>
            </a:r>
            <a:endParaRPr lang="en-US" b="1" dirty="0">
              <a:solidFill>
                <a:srgbClr val="FFFF00"/>
              </a:solidFill>
            </a:endParaRPr>
          </a:p>
        </p:txBody>
      </p:sp>
      <p:sp>
        <p:nvSpPr>
          <p:cNvPr id="3" name="Content Placeholder 2"/>
          <p:cNvSpPr>
            <a:spLocks noGrp="1"/>
          </p:cNvSpPr>
          <p:nvPr>
            <p:ph idx="1"/>
          </p:nvPr>
        </p:nvSpPr>
        <p:spPr>
          <a:xfrm>
            <a:off x="0" y="2590800"/>
            <a:ext cx="9144000" cy="3352800"/>
          </a:xfrm>
          <a:solidFill>
            <a:srgbClr val="FF0000">
              <a:alpha val="76000"/>
            </a:srgbClr>
          </a:solidFill>
        </p:spPr>
        <p:txBody>
          <a:bodyPr anchor="ctr">
            <a:normAutofit/>
          </a:bodyPr>
          <a:lstStyle/>
          <a:p>
            <a:pPr>
              <a:lnSpc>
                <a:spcPct val="120000"/>
              </a:lnSpc>
            </a:pPr>
            <a:r>
              <a:rPr lang="id-ID" b="1" dirty="0" smtClean="0">
                <a:solidFill>
                  <a:srgbClr val="FFFF00"/>
                </a:solidFill>
              </a:rPr>
              <a:t>GLOBAL:</a:t>
            </a:r>
            <a:r>
              <a:rPr lang="id-ID" dirty="0" smtClean="0">
                <a:solidFill>
                  <a:schemeClr val="bg1"/>
                </a:solidFill>
              </a:rPr>
              <a:t> Kesenjangan Hubungan antar negara yakni terdapat pihak tertentu yg berhasrat “unjuk kekuatan” dengan alasan kebanggaan nasionalisme, perluasan pengaruh ideologi atau rasa keunggulan pengetahuan dibanding entitas politik yang lain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838200"/>
          </a:xfrm>
          <a:solidFill>
            <a:srgbClr val="FFFF00"/>
          </a:solidFill>
        </p:spPr>
        <p:txBody>
          <a:bodyPr/>
          <a:lstStyle/>
          <a:p>
            <a:r>
              <a:rPr lang="en-US" b="1" dirty="0" smtClean="0"/>
              <a:t>GLOBAL CASE</a:t>
            </a:r>
            <a:endParaRPr lang="en-US" b="1" dirty="0"/>
          </a:p>
        </p:txBody>
      </p:sp>
      <p:sp>
        <p:nvSpPr>
          <p:cNvPr id="3" name="Content Placeholder 2"/>
          <p:cNvSpPr>
            <a:spLocks noGrp="1"/>
          </p:cNvSpPr>
          <p:nvPr>
            <p:ph idx="1"/>
          </p:nvPr>
        </p:nvSpPr>
        <p:spPr>
          <a:xfrm>
            <a:off x="228600" y="1295400"/>
            <a:ext cx="6324600" cy="5334000"/>
          </a:xfrm>
          <a:solidFill>
            <a:srgbClr val="0070C0"/>
          </a:solidFill>
        </p:spPr>
        <p:txBody>
          <a:bodyPr anchor="ctr">
            <a:noAutofit/>
          </a:bodyPr>
          <a:lstStyle/>
          <a:p>
            <a:r>
              <a:rPr lang="id-ID" dirty="0" smtClean="0">
                <a:solidFill>
                  <a:schemeClr val="bg1"/>
                </a:solidFill>
              </a:rPr>
              <a:t>Invasi Jerman, Italia &amp; Jepang </a:t>
            </a:r>
            <a:r>
              <a:rPr lang="id-ID" dirty="0" smtClean="0">
                <a:solidFill>
                  <a:schemeClr val="bg1"/>
                </a:solidFill>
              </a:rPr>
              <a:t>pada perang dunia kedua</a:t>
            </a:r>
          </a:p>
          <a:p>
            <a:r>
              <a:rPr lang="id-ID" dirty="0" smtClean="0">
                <a:solidFill>
                  <a:schemeClr val="bg1"/>
                </a:solidFill>
              </a:rPr>
              <a:t>Pada tahun 1980, Uni Soviet mengirimkan tentara ke Afganistan utk mendukung pemerintahan komunis yg tengah berkuasa sedangkan Amerika mengirim bantuan dan dukungan militer terhadap kaum </a:t>
            </a:r>
            <a:r>
              <a:rPr lang="id-ID" dirty="0" smtClean="0">
                <a:solidFill>
                  <a:schemeClr val="bg1"/>
                </a:solidFill>
              </a:rPr>
              <a:t>pemberontak</a:t>
            </a:r>
            <a:endParaRPr lang="id-ID" dirty="0" smtClean="0">
              <a:solidFill>
                <a:schemeClr val="bg1"/>
              </a:solidFill>
            </a:endParaRPr>
          </a:p>
        </p:txBody>
      </p:sp>
      <p:pic>
        <p:nvPicPr>
          <p:cNvPr id="4" name="Picture 6" descr="http://www.jewishvirtuallibrary.org/images/hitler1.jpg"/>
          <p:cNvPicPr>
            <a:picLocks noChangeAspect="1" noChangeArrowheads="1"/>
          </p:cNvPicPr>
          <p:nvPr/>
        </p:nvPicPr>
        <p:blipFill>
          <a:blip r:embed="rId3"/>
          <a:srcRect/>
          <a:stretch>
            <a:fillRect/>
          </a:stretch>
        </p:blipFill>
        <p:spPr bwMode="auto">
          <a:xfrm>
            <a:off x="6705600" y="1295400"/>
            <a:ext cx="2209800" cy="1600200"/>
          </a:xfrm>
          <a:prstGeom prst="rect">
            <a:avLst/>
          </a:prstGeom>
          <a:noFill/>
          <a:ln w="9525">
            <a:noFill/>
            <a:miter lim="800000"/>
            <a:headEnd/>
            <a:tailEnd/>
          </a:ln>
        </p:spPr>
      </p:pic>
      <p:pic>
        <p:nvPicPr>
          <p:cNvPr id="5" name="Picture 4" descr="http://getfreeartikel.files.wordpress.com/2011/06/benito-mussolini.jpg"/>
          <p:cNvPicPr>
            <a:picLocks noChangeAspect="1" noChangeArrowheads="1"/>
          </p:cNvPicPr>
          <p:nvPr/>
        </p:nvPicPr>
        <p:blipFill>
          <a:blip r:embed="rId4"/>
          <a:srcRect/>
          <a:stretch>
            <a:fillRect/>
          </a:stretch>
        </p:blipFill>
        <p:spPr bwMode="auto">
          <a:xfrm>
            <a:off x="6781800" y="3200400"/>
            <a:ext cx="2133600" cy="1620617"/>
          </a:xfrm>
          <a:prstGeom prst="rect">
            <a:avLst/>
          </a:prstGeom>
          <a:noFill/>
          <a:ln w="9525">
            <a:noFill/>
            <a:miter lim="800000"/>
            <a:headEnd/>
            <a:tailEnd/>
          </a:ln>
        </p:spPr>
      </p:pic>
      <p:pic>
        <p:nvPicPr>
          <p:cNvPr id="6" name="Picture 3" descr="russian-army-withdrawing-from-afghanistan"/>
          <p:cNvPicPr>
            <a:picLocks noChangeAspect="1" noChangeArrowheads="1"/>
          </p:cNvPicPr>
          <p:nvPr/>
        </p:nvPicPr>
        <p:blipFill>
          <a:blip r:embed="rId5"/>
          <a:srcRect/>
          <a:stretch>
            <a:fillRect/>
          </a:stretch>
        </p:blipFill>
        <p:spPr bwMode="auto">
          <a:xfrm>
            <a:off x="6781800" y="5029200"/>
            <a:ext cx="2180384" cy="1600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violence.JPG"/>
          <p:cNvPicPr>
            <a:picLocks noChangeAspect="1"/>
          </p:cNvPicPr>
          <p:nvPr/>
        </p:nvPicPr>
        <p:blipFill>
          <a:blip r:embed="rId3">
            <a:lum bright="-23000"/>
          </a:blip>
          <a:stretch>
            <a:fillRect/>
          </a:stretch>
        </p:blipFill>
        <p:spPr>
          <a:xfrm>
            <a:off x="0" y="0"/>
            <a:ext cx="9144000" cy="6858000"/>
          </a:xfrm>
          <a:prstGeom prst="rect">
            <a:avLst/>
          </a:prstGeom>
        </p:spPr>
      </p:pic>
      <p:sp>
        <p:nvSpPr>
          <p:cNvPr id="2" name="Title 1"/>
          <p:cNvSpPr>
            <a:spLocks noGrp="1"/>
          </p:cNvSpPr>
          <p:nvPr>
            <p:ph type="title"/>
          </p:nvPr>
        </p:nvSpPr>
        <p:spPr>
          <a:xfrm>
            <a:off x="0" y="304800"/>
            <a:ext cx="9144000" cy="792162"/>
          </a:xfrm>
          <a:solidFill>
            <a:srgbClr val="FF0000"/>
          </a:solidFill>
        </p:spPr>
        <p:txBody>
          <a:bodyPr/>
          <a:lstStyle/>
          <a:p>
            <a:r>
              <a:rPr lang="en-US" b="1" dirty="0" smtClean="0"/>
              <a:t>KESENJANGAN </a:t>
            </a:r>
            <a:r>
              <a:rPr lang="en-US" b="1" dirty="0" smtClean="0">
                <a:solidFill>
                  <a:schemeClr val="bg1"/>
                </a:solidFill>
              </a:rPr>
              <a:t>KEKUASAAN</a:t>
            </a:r>
            <a:endParaRPr lang="en-US" b="1" dirty="0">
              <a:solidFill>
                <a:schemeClr val="bg1"/>
              </a:solidFill>
            </a:endParaRPr>
          </a:p>
        </p:txBody>
      </p:sp>
      <p:sp>
        <p:nvSpPr>
          <p:cNvPr id="3" name="Content Placeholder 2"/>
          <p:cNvSpPr>
            <a:spLocks noGrp="1"/>
          </p:cNvSpPr>
          <p:nvPr>
            <p:ph idx="1"/>
          </p:nvPr>
        </p:nvSpPr>
        <p:spPr>
          <a:xfrm>
            <a:off x="0" y="1447800"/>
            <a:ext cx="9144000" cy="5029199"/>
          </a:xfrm>
          <a:solidFill>
            <a:schemeClr val="accent1">
              <a:lumMod val="60000"/>
              <a:lumOff val="40000"/>
              <a:alpha val="68000"/>
            </a:schemeClr>
          </a:solidFill>
        </p:spPr>
        <p:txBody>
          <a:bodyPr anchor="ctr">
            <a:normAutofit fontScale="85000" lnSpcReduction="10000"/>
          </a:bodyPr>
          <a:lstStyle/>
          <a:p>
            <a:pPr>
              <a:lnSpc>
                <a:spcPct val="120000"/>
              </a:lnSpc>
            </a:pPr>
            <a:r>
              <a:rPr lang="id-ID" b="1" dirty="0" smtClean="0"/>
              <a:t>REGIONAL: </a:t>
            </a:r>
            <a:r>
              <a:rPr lang="id-ID" dirty="0" smtClean="0"/>
              <a:t>Kesenjangan hubungan antara penguasa dgn rakyat berupa deprivasi tehadap hak-hak masyarakat sipil atau ketidakpuasan masyarakat terhadap jalannya pemerintahan yg memicu frustasi. Bentuknya seperti:</a:t>
            </a:r>
          </a:p>
          <a:p>
            <a:pPr lvl="1">
              <a:lnSpc>
                <a:spcPct val="120000"/>
              </a:lnSpc>
            </a:pPr>
            <a:r>
              <a:rPr lang="id-ID" dirty="0" smtClean="0"/>
              <a:t>Diskriminasi terhadap kelompok marginal &amp; terisolir</a:t>
            </a:r>
          </a:p>
          <a:p>
            <a:pPr lvl="1">
              <a:lnSpc>
                <a:spcPct val="120000"/>
              </a:lnSpc>
            </a:pPr>
            <a:r>
              <a:rPr lang="id-ID" dirty="0" smtClean="0"/>
              <a:t>Pengabaian hak utk memilih &amp; dipilih</a:t>
            </a:r>
          </a:p>
          <a:p>
            <a:pPr lvl="1">
              <a:lnSpc>
                <a:spcPct val="120000"/>
              </a:lnSpc>
            </a:pPr>
            <a:r>
              <a:rPr lang="id-ID" dirty="0" smtClean="0"/>
              <a:t>Pembatasan hak kebebasan berbicara &amp; berekspresi</a:t>
            </a:r>
          </a:p>
          <a:p>
            <a:pPr lvl="1">
              <a:lnSpc>
                <a:spcPct val="120000"/>
              </a:lnSpc>
            </a:pPr>
            <a:r>
              <a:rPr lang="id-ID" dirty="0" smtClean="0"/>
              <a:t>Penghilangan hak utk berserikat &amp; berkumpul</a:t>
            </a:r>
          </a:p>
          <a:p>
            <a:pPr lvl="1">
              <a:lnSpc>
                <a:spcPct val="120000"/>
              </a:lnSpc>
            </a:pPr>
            <a:r>
              <a:rPr lang="id-ID" dirty="0" smtClean="0"/>
              <a:t>Pelecehan terhadap hak untuk memperoleh perlakuan yg adil di hadapan hukum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762000"/>
          </a:xfrm>
          <a:solidFill>
            <a:srgbClr val="002060"/>
          </a:solidFill>
        </p:spPr>
        <p:txBody>
          <a:bodyPr/>
          <a:lstStyle/>
          <a:p>
            <a:r>
              <a:rPr lang="en-US" b="1" dirty="0" smtClean="0">
                <a:solidFill>
                  <a:schemeClr val="bg1"/>
                </a:solidFill>
              </a:rPr>
              <a:t>REGIONAL CASE</a:t>
            </a:r>
            <a:endParaRPr lang="en-US" b="1" dirty="0">
              <a:solidFill>
                <a:srgbClr val="FF0000"/>
              </a:solidFill>
            </a:endParaRPr>
          </a:p>
        </p:txBody>
      </p:sp>
      <p:sp>
        <p:nvSpPr>
          <p:cNvPr id="3" name="Content Placeholder 2"/>
          <p:cNvSpPr>
            <a:spLocks noGrp="1"/>
          </p:cNvSpPr>
          <p:nvPr>
            <p:ph idx="1"/>
          </p:nvPr>
        </p:nvSpPr>
        <p:spPr>
          <a:xfrm>
            <a:off x="103032" y="1066800"/>
            <a:ext cx="6297768" cy="5410199"/>
          </a:xfrm>
          <a:solidFill>
            <a:srgbClr val="FFFF00"/>
          </a:solidFill>
        </p:spPr>
        <p:txBody>
          <a:bodyPr anchor="ctr">
            <a:noAutofit/>
          </a:bodyPr>
          <a:lstStyle/>
          <a:p>
            <a:r>
              <a:rPr lang="id-ID" sz="3600" dirty="0" smtClean="0"/>
              <a:t>Protes </a:t>
            </a:r>
            <a:r>
              <a:rPr lang="id-ID" sz="3600" dirty="0" smtClean="0"/>
              <a:t>Mahasiswa China pada 1989</a:t>
            </a:r>
          </a:p>
          <a:p>
            <a:r>
              <a:rPr lang="id-ID" sz="3600" dirty="0" smtClean="0"/>
              <a:t>Kasus </a:t>
            </a:r>
            <a:r>
              <a:rPr lang="id-ID" sz="3600" dirty="0" smtClean="0"/>
              <a:t>Mumia </a:t>
            </a:r>
            <a:r>
              <a:rPr lang="id-ID" sz="3600" dirty="0" smtClean="0"/>
              <a:t>Abu </a:t>
            </a:r>
            <a:r>
              <a:rPr lang="id-ID" sz="3600" dirty="0" smtClean="0"/>
              <a:t>Jamal di Amerika tahun 1981</a:t>
            </a:r>
            <a:endParaRPr lang="id-ID" sz="3600" dirty="0" smtClean="0"/>
          </a:p>
          <a:p>
            <a:r>
              <a:rPr lang="id-ID" sz="3600" dirty="0" smtClean="0"/>
              <a:t>Kasus Serangan FBI kepada penduduk berkulit merah di </a:t>
            </a:r>
            <a:r>
              <a:rPr lang="id-ID" sz="3600" dirty="0" smtClean="0"/>
              <a:t>Pine Ridge Reservation pada </a:t>
            </a:r>
            <a:r>
              <a:rPr lang="id-ID" sz="3600" dirty="0" smtClean="0"/>
              <a:t>awal tahun </a:t>
            </a:r>
            <a:r>
              <a:rPr lang="id-ID" sz="3600" dirty="0" smtClean="0"/>
              <a:t>1970</a:t>
            </a:r>
            <a:r>
              <a:rPr lang="id-ID" sz="3600" dirty="0" smtClean="0"/>
              <a:t> &amp; 1970</a:t>
            </a:r>
            <a:endParaRPr lang="id-ID" sz="3600" dirty="0" smtClean="0"/>
          </a:p>
        </p:txBody>
      </p:sp>
      <p:pic>
        <p:nvPicPr>
          <p:cNvPr id="7" name="Picture 3" descr="051201_tiananmen-square_ex"/>
          <p:cNvPicPr>
            <a:picLocks noChangeAspect="1" noChangeArrowheads="1"/>
          </p:cNvPicPr>
          <p:nvPr/>
        </p:nvPicPr>
        <p:blipFill>
          <a:blip r:embed="rId3"/>
          <a:srcRect/>
          <a:stretch>
            <a:fillRect/>
          </a:stretch>
        </p:blipFill>
        <p:spPr bwMode="auto">
          <a:xfrm>
            <a:off x="6781800" y="1066800"/>
            <a:ext cx="2209800" cy="1600200"/>
          </a:xfrm>
          <a:prstGeom prst="rect">
            <a:avLst/>
          </a:prstGeom>
          <a:noFill/>
          <a:ln w="9525">
            <a:noFill/>
            <a:miter lim="800000"/>
            <a:headEnd/>
            <a:tailEnd/>
          </a:ln>
        </p:spPr>
      </p:pic>
      <p:pic>
        <p:nvPicPr>
          <p:cNvPr id="26626" name="Picture 2" descr="http://mikeely.files.wordpress.com/2011/10/mumia-abu-jamal.jpg"/>
          <p:cNvPicPr>
            <a:picLocks noChangeAspect="1" noChangeArrowheads="1"/>
          </p:cNvPicPr>
          <p:nvPr/>
        </p:nvPicPr>
        <p:blipFill>
          <a:blip r:embed="rId4"/>
          <a:srcRect/>
          <a:stretch>
            <a:fillRect/>
          </a:stretch>
        </p:blipFill>
        <p:spPr bwMode="auto">
          <a:xfrm>
            <a:off x="6759061" y="2971800"/>
            <a:ext cx="2243270" cy="1600200"/>
          </a:xfrm>
          <a:prstGeom prst="rect">
            <a:avLst/>
          </a:prstGeom>
          <a:noFill/>
        </p:spPr>
      </p:pic>
      <p:pic>
        <p:nvPicPr>
          <p:cNvPr id="26628" name="Picture 4" descr="http://cdn.dipity.com/uploads/events/1c37a2e417949a38ef03aa70e792f34c.jpg"/>
          <p:cNvPicPr>
            <a:picLocks noChangeAspect="1" noChangeArrowheads="1"/>
          </p:cNvPicPr>
          <p:nvPr/>
        </p:nvPicPr>
        <p:blipFill>
          <a:blip r:embed="rId5"/>
          <a:srcRect/>
          <a:stretch>
            <a:fillRect/>
          </a:stretch>
        </p:blipFill>
        <p:spPr bwMode="auto">
          <a:xfrm>
            <a:off x="6705600" y="4876800"/>
            <a:ext cx="2286000" cy="16002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images.nyamuklagi.multiply.com/image/frFUOYAgeDvcFdybM1xHig/photos/1M/300x300/4023/CDocuments-and-SettingsuserDesktopJALUR-SENANG-SENANGMULTIPLYNEXT-NEWSPKI-MADIUNmadiun-2.jp?et=vjf5irbsaW6CBRPnD7Kt2w&amp;nmid=0"/>
          <p:cNvPicPr>
            <a:picLocks noChangeAspect="1" noChangeArrowheads="1"/>
          </p:cNvPicPr>
          <p:nvPr/>
        </p:nvPicPr>
        <p:blipFill>
          <a:blip r:embed="rId3">
            <a:lum bright="-14000" contrast="-3000"/>
          </a:blip>
          <a:srcRect/>
          <a:stretch>
            <a:fillRect/>
          </a:stretch>
        </p:blipFill>
        <p:spPr bwMode="auto">
          <a:xfrm>
            <a:off x="0" y="0"/>
            <a:ext cx="9119676" cy="6858000"/>
          </a:xfrm>
          <a:prstGeom prst="rect">
            <a:avLst/>
          </a:prstGeom>
          <a:noFill/>
        </p:spPr>
      </p:pic>
      <p:sp>
        <p:nvSpPr>
          <p:cNvPr id="2" name="Title 1"/>
          <p:cNvSpPr>
            <a:spLocks noGrp="1"/>
          </p:cNvSpPr>
          <p:nvPr>
            <p:ph type="title"/>
          </p:nvPr>
        </p:nvSpPr>
        <p:spPr>
          <a:xfrm>
            <a:off x="0" y="5257800"/>
            <a:ext cx="9144000" cy="792162"/>
          </a:xfrm>
          <a:solidFill>
            <a:srgbClr val="FF0000"/>
          </a:solidFill>
        </p:spPr>
        <p:txBody>
          <a:bodyPr/>
          <a:lstStyle/>
          <a:p>
            <a:r>
              <a:rPr lang="en-US" b="1" dirty="0" smtClean="0"/>
              <a:t>MADIUN 1948</a:t>
            </a:r>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4" descr="http://images.nyamuklagi.multiply.com/image/8URP+7DUGpaNW3nql6OFbA/photos/1M/300x300/4013/CDocuments-and-SettingsuserDesktopJALUR-SENANG-SENANGMULTIPLYNEXT-NEWSPKI-MADIUNklv00106049?et=yU7h6nmzO2xP7xOJq3mKcw&amp;nmid=0"/>
          <p:cNvPicPr>
            <a:picLocks noChangeAspect="1" noChangeArrowheads="1"/>
          </p:cNvPicPr>
          <p:nvPr/>
        </p:nvPicPr>
        <p:blipFill>
          <a:blip r:embed="rId3">
            <a:lum bright="-12000" contrast="16000"/>
          </a:blip>
          <a:srcRect/>
          <a:stretch>
            <a:fillRect/>
          </a:stretch>
        </p:blipFill>
        <p:spPr bwMode="auto">
          <a:xfrm>
            <a:off x="0" y="0"/>
            <a:ext cx="9144000" cy="6858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6" descr="http://images.nyamuklagi.multiply.com/image/PLN6vt5ajuUA-DsZ6UPjHg/photos/1M/300x300/4014/CDocuments-and-SettingsuserDesktopJALUR-SENANG-SENANGMULTIPLYNEXT-NEWSPKI-MADIUNklv00106049?et=1pcDVUtpVQPtvM8LW9z02Q&amp;nmid=0"/>
          <p:cNvPicPr>
            <a:picLocks noChangeAspect="1" noChangeArrowheads="1"/>
          </p:cNvPicPr>
          <p:nvPr/>
        </p:nvPicPr>
        <p:blipFill>
          <a:blip r:embed="rId3">
            <a:lum bright="-14000" contrast="31000"/>
          </a:blip>
          <a:srcRect/>
          <a:stretch>
            <a:fillRect/>
          </a:stretch>
        </p:blipFill>
        <p:spPr bwMode="auto">
          <a:xfrm>
            <a:off x="0" y="0"/>
            <a:ext cx="9144000"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8" descr="http://images.nyamuklagi.multiply.com/image/4-sBq7vFIUmjKcjVPjKUfQ/photos/1M/300x300/4015/CDocuments-and-SettingsuserDesktopJALUR-SENANG-SENANGMULTIPLYNEXT-NEWSPKI-MADIUNklv00106049?et=V737u1JP%2CKrZxzppp2a5Zg&amp;nmid=0"/>
          <p:cNvPicPr>
            <a:picLocks noChangeAspect="1" noChangeArrowheads="1"/>
          </p:cNvPicPr>
          <p:nvPr/>
        </p:nvPicPr>
        <p:blipFill>
          <a:blip r:embed="rId3">
            <a:lum bright="-6000" contrast="21000"/>
          </a:blip>
          <a:srcRect/>
          <a:stretch>
            <a:fillRect/>
          </a:stretch>
        </p:blipFill>
        <p:spPr bwMode="auto">
          <a:xfrm>
            <a:off x="0" y="0"/>
            <a:ext cx="9144000" cy="6858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10" descr="http://images.nyamuklagi.multiply.com/image/yNqEp7QFE7Cfrfi6X5XB6w/photos/1M/300x300/4016/CDocuments-and-SettingsuserDesktopJALUR-SENANG-SENANGMULTIPLYNEXT-NEWSPKI-MADIUNklv00106050?et=F22yPXeHzlUeHPoyNM3CEg&amp;nmid=0"/>
          <p:cNvPicPr>
            <a:picLocks noChangeAspect="1" noChangeArrowheads="1"/>
          </p:cNvPicPr>
          <p:nvPr/>
        </p:nvPicPr>
        <p:blipFill>
          <a:blip r:embed="rId3">
            <a:lum bright="-7000" contrast="12000"/>
          </a:blip>
          <a:srcRect/>
          <a:stretch>
            <a:fillRect/>
          </a:stretch>
        </p:blipFill>
        <p:spPr bwMode="auto">
          <a:xfrm>
            <a:off x="1" y="-1"/>
            <a:ext cx="4495799" cy="6858001"/>
          </a:xfrm>
          <a:prstGeom prst="rect">
            <a:avLst/>
          </a:prstGeom>
          <a:noFill/>
        </p:spPr>
      </p:pic>
      <p:pic>
        <p:nvPicPr>
          <p:cNvPr id="5" name="Picture 12" descr="http://images.nyamuklagi.multiply.com/image/oYjbnxGNdUWE-IxGmhH+oA/photos/1M/300x300/4017/CDocuments-and-SettingsuserDesktopJALUR-SENANG-SENANGMULTIPLYNEXT-NEWSPKI-MADIUNklv00106050?et=r33PaxmDTIIRu18h7mifOQ&amp;nmid=0"/>
          <p:cNvPicPr>
            <a:picLocks noChangeAspect="1" noChangeArrowheads="1"/>
          </p:cNvPicPr>
          <p:nvPr/>
        </p:nvPicPr>
        <p:blipFill>
          <a:blip r:embed="rId4">
            <a:lum bright="-14000" contrast="28000"/>
          </a:blip>
          <a:srcRect/>
          <a:stretch>
            <a:fillRect/>
          </a:stretch>
        </p:blipFill>
        <p:spPr bwMode="auto">
          <a:xfrm>
            <a:off x="4495800" y="0"/>
            <a:ext cx="4648200" cy="6858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16" descr="http://images.nyamuklagi.multiply.com/image/YOoq9+63obV+dh0KyXsViA/photos/1M/300x300/4020/CDocuments-and-SettingsuserDesktopJALUR-SENANG-SENANGMULTIPLYNEXT-NEWSPKI-MADIUNPKI.JPG?et=0dJ7Zw9AkRWvssclZrws2Q&amp;nmid=0"/>
          <p:cNvPicPr>
            <a:picLocks noChangeAspect="1" noChangeArrowheads="1"/>
          </p:cNvPicPr>
          <p:nvPr/>
        </p:nvPicPr>
        <p:blipFill>
          <a:blip r:embed="rId3">
            <a:lum bright="-18000" contrast="17000"/>
          </a:blip>
          <a:srcRect/>
          <a:stretch>
            <a:fillRect/>
          </a:stretch>
        </p:blipFill>
        <p:spPr bwMode="auto">
          <a:xfrm>
            <a:off x="0" y="10535"/>
            <a:ext cx="9144000" cy="684746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8" name="Picture 8" descr="http://multiply.com/mu/tranparamole/image/j6r9xpoIsPJ4Y787bI4BTg/photos/1M/300x300/1140/460-0-10000000-0-0-0-0-0-a.jpg?et=Bec50K1mLVdVGgQQ1ut3nw&amp;nmid=0"/>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4" name="Rectangle 3"/>
          <p:cNvSpPr/>
          <p:nvPr/>
        </p:nvSpPr>
        <p:spPr>
          <a:xfrm>
            <a:off x="0" y="990600"/>
            <a:ext cx="9144000" cy="5105400"/>
          </a:xfrm>
          <a:prstGeom prst="rect">
            <a:avLst/>
          </a:prstGeom>
          <a:solidFill>
            <a:schemeClr val="tx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000" b="1" dirty="0" smtClean="0">
                <a:solidFill>
                  <a:srgbClr val="FFFF00"/>
                </a:solidFill>
              </a:rPr>
              <a:t>HARI INI SETIDAKNYA TERDAPAT 55 PERTIKAIAN ANTAR ETNIS YG MENYEBABKAN 38 JUTA JIWA TERUSIR DARI NEGARA TERMPAT TINGGALNYA &amp; 7 JUTA NYAWA MELAYANG</a:t>
            </a:r>
          </a:p>
          <a:p>
            <a:pPr algn="r"/>
            <a:endParaRPr lang="en-US" sz="3000" b="1" dirty="0" smtClean="0">
              <a:solidFill>
                <a:srgbClr val="FFFF00"/>
              </a:solidFill>
            </a:endParaRPr>
          </a:p>
          <a:p>
            <a:pPr algn="r"/>
            <a:r>
              <a:rPr lang="en-US" sz="3000" b="1" dirty="0" smtClean="0">
                <a:solidFill>
                  <a:srgbClr val="FFFF00"/>
                </a:solidFill>
              </a:rPr>
              <a:t>DARAH MENGALIR DARI YUGOSLAVIA, CZEKOSLOVAKIA, SOMALIA, ZAIRE HINGGA RWANDA; DARI BERKAS NEGARA UNI SOVIET HINGGA SUDAN; DARI IRAK HINGGA KE AFGANISTAN DAN DARI SRILANGKA HINGGA KE TEMPAT DI SEKITAR ANDA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14" descr="http://images.nyamuklagi.multiply.com/image/iFmtxy6xI7AK6uUlpxt6-A/photos/1M/300x300/4018/CDocuments-and-SettingsuserDesktopJALUR-SENANG-SENANGMULTIPLYNEXT-NEWSPKI-MADIUNklv00106050?et=2%2CqPJFqd2VcSPqZSXGqfrw&amp;nmid=0"/>
          <p:cNvPicPr>
            <a:picLocks noChangeAspect="1" noChangeArrowheads="1"/>
          </p:cNvPicPr>
          <p:nvPr/>
        </p:nvPicPr>
        <p:blipFill>
          <a:blip r:embed="rId3">
            <a:lum bright="-19000" contrast="-9000"/>
          </a:blip>
          <a:srcRect/>
          <a:stretch>
            <a:fillRect/>
          </a:stretch>
        </p:blipFill>
        <p:spPr bwMode="auto">
          <a:xfrm>
            <a:off x="0" y="0"/>
            <a:ext cx="9144000" cy="6858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20" descr="http://images.nyamuklagi.multiply.com/image/rm79vtSNAeFDG6fMpI9RxA/photos/1M/300x300/4021/CDocuments-and-SettingsuserDesktopJALUR-SENANG-SENANGMULTIPLYNEXT-NEWSPKI-MADIUNklv00106050?et=tJb7vkQqizD4L%2C4eQUGfjw&amp;nmid=0"/>
          <p:cNvPicPr>
            <a:picLocks noChangeAspect="1" noChangeArrowheads="1"/>
          </p:cNvPicPr>
          <p:nvPr/>
        </p:nvPicPr>
        <p:blipFill>
          <a:blip r:embed="rId3">
            <a:lum bright="-11000" contrast="9000"/>
          </a:blip>
          <a:srcRect/>
          <a:stretch>
            <a:fillRect/>
          </a:stretch>
        </p:blipFill>
        <p:spPr bwMode="auto">
          <a:xfrm>
            <a:off x="0" y="-1"/>
            <a:ext cx="4724400" cy="6858001"/>
          </a:xfrm>
          <a:prstGeom prst="rect">
            <a:avLst/>
          </a:prstGeom>
          <a:noFill/>
        </p:spPr>
      </p:pic>
      <p:pic>
        <p:nvPicPr>
          <p:cNvPr id="5" name="Picture 18" descr="http://images.nyamuklagi.multiply.com/image/bhrloPiHBuNMysa-Q-eoIg/photos/1M/300x300/4019/CDocuments-and-SettingsuserDesktopJALUR-SENANG-SENANGMULTIPLYNEXT-NEWSPKI-MADIUNklv00106050?et=D%2BXfvqvq6iDKAVW3%2BF8HZA&amp;nmid=0"/>
          <p:cNvPicPr>
            <a:picLocks noChangeAspect="1" noChangeArrowheads="1"/>
          </p:cNvPicPr>
          <p:nvPr/>
        </p:nvPicPr>
        <p:blipFill>
          <a:blip r:embed="rId4">
            <a:lum bright="-7000" contrast="14000"/>
          </a:blip>
          <a:srcRect/>
          <a:stretch>
            <a:fillRect/>
          </a:stretch>
        </p:blipFill>
        <p:spPr bwMode="auto">
          <a:xfrm>
            <a:off x="4724400" y="0"/>
            <a:ext cx="4457700" cy="6858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2" descr="http://images.nyamuklagi.multiply.com/image/Jivdqkrd1+WCEefRq9yscA/photos/1M/300x300/4022/CDocuments-and-SettingsuserDesktopJALUR-SENANG-SENANGMULTIPLYNEXT-NEWSPKI-MADIUNklv00106051?et=PhCMd2u8D6mpLp16vr8%2CPA&amp;nmid=0"/>
          <p:cNvPicPr>
            <a:picLocks noChangeAspect="1" noChangeArrowheads="1"/>
          </p:cNvPicPr>
          <p:nvPr/>
        </p:nvPicPr>
        <p:blipFill>
          <a:blip r:embed="rId3">
            <a:lum bright="-12000"/>
          </a:blip>
          <a:srcRect/>
          <a:stretch>
            <a:fillRect/>
          </a:stretch>
        </p:blipFill>
        <p:spPr bwMode="auto">
          <a:xfrm>
            <a:off x="0" y="0"/>
            <a:ext cx="9143996"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4994" name="Picture 2" descr="pembantaian-pki.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4514" name="Picture 2" descr="http://1.bp.blogspot.com/_F86kCX_GXqw/TD64_WPrDkI/AAAAAAAAAD0/hy7C2uGPiFk/s1600/jaman+gestapo+PKI.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r214082_828024"/>
          <p:cNvPicPr>
            <a:picLocks noChangeAspect="1" noChangeArrowheads="1"/>
          </p:cNvPicPr>
          <p:nvPr/>
        </p:nvPicPr>
        <p:blipFill>
          <a:blip r:embed="rId3">
            <a:duotone>
              <a:prstClr val="black"/>
              <a:srgbClr val="D9C3A5">
                <a:tint val="50000"/>
                <a:satMod val="180000"/>
              </a:srgbClr>
            </a:duotone>
            <a:lum bright="-20000" contrast="40000"/>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2819400"/>
            <a:ext cx="9144000" cy="715962"/>
          </a:xfrm>
          <a:solidFill>
            <a:srgbClr val="FF0000"/>
          </a:solidFill>
        </p:spPr>
        <p:txBody>
          <a:bodyPr>
            <a:noAutofit/>
          </a:bodyPr>
          <a:lstStyle/>
          <a:p>
            <a:r>
              <a:rPr lang="en-US" b="1" dirty="0" smtClean="0"/>
              <a:t>KESENJANGAN </a:t>
            </a:r>
            <a:r>
              <a:rPr lang="en-US" b="1" dirty="0" smtClean="0">
                <a:solidFill>
                  <a:schemeClr val="bg1"/>
                </a:solidFill>
              </a:rPr>
              <a:t>KULTURAL</a:t>
            </a:r>
            <a:endParaRPr lang="en-US" b="1" dirty="0">
              <a:solidFill>
                <a:schemeClr val="bg1"/>
              </a:solidFill>
            </a:endParaRPr>
          </a:p>
        </p:txBody>
      </p:sp>
      <p:sp>
        <p:nvSpPr>
          <p:cNvPr id="3" name="Content Placeholder 2"/>
          <p:cNvSpPr>
            <a:spLocks noGrp="1"/>
          </p:cNvSpPr>
          <p:nvPr>
            <p:ph idx="1"/>
          </p:nvPr>
        </p:nvSpPr>
        <p:spPr>
          <a:xfrm>
            <a:off x="0" y="3733800"/>
            <a:ext cx="9144000" cy="1600200"/>
          </a:xfrm>
          <a:solidFill>
            <a:srgbClr val="002060"/>
          </a:solidFill>
        </p:spPr>
        <p:txBody>
          <a:bodyPr>
            <a:normAutofit/>
          </a:bodyPr>
          <a:lstStyle/>
          <a:p>
            <a:r>
              <a:rPr lang="id-ID" dirty="0" smtClean="0">
                <a:solidFill>
                  <a:schemeClr val="bg1"/>
                </a:solidFill>
              </a:rPr>
              <a:t>Bertumbuhnya persepsi superioritas &amp; perilaku tidak toleran yang dilatarbelakangi perbedaan Suku, Agama, Ras, atau antar kelompok</a:t>
            </a:r>
            <a:endParaRPr lang="id-ID"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92162"/>
          </a:xfrm>
          <a:solidFill>
            <a:srgbClr val="002060">
              <a:alpha val="76000"/>
            </a:srgbClr>
          </a:solidFill>
        </p:spPr>
        <p:txBody>
          <a:bodyPr/>
          <a:lstStyle/>
          <a:p>
            <a:r>
              <a:rPr lang="en-US" b="1" dirty="0" smtClean="0">
                <a:solidFill>
                  <a:schemeClr val="bg1"/>
                </a:solidFill>
              </a:rPr>
              <a:t>CONTOH</a:t>
            </a:r>
            <a:r>
              <a:rPr lang="en-US" b="1" dirty="0" smtClean="0"/>
              <a:t> </a:t>
            </a:r>
            <a:r>
              <a:rPr lang="en-US" b="1" dirty="0" smtClean="0">
                <a:solidFill>
                  <a:srgbClr val="FFFF00"/>
                </a:solidFill>
              </a:rPr>
              <a:t>KASUS</a:t>
            </a:r>
            <a:endParaRPr lang="en-US" b="1" dirty="0">
              <a:solidFill>
                <a:srgbClr val="FFFF00"/>
              </a:solidFill>
            </a:endParaRPr>
          </a:p>
        </p:txBody>
      </p:sp>
      <p:sp>
        <p:nvSpPr>
          <p:cNvPr id="3" name="Content Placeholder 2"/>
          <p:cNvSpPr>
            <a:spLocks noGrp="1"/>
          </p:cNvSpPr>
          <p:nvPr>
            <p:ph idx="1"/>
          </p:nvPr>
        </p:nvSpPr>
        <p:spPr>
          <a:xfrm>
            <a:off x="64395" y="1232079"/>
            <a:ext cx="4419600" cy="5410200"/>
          </a:xfrm>
          <a:solidFill>
            <a:srgbClr val="FF0000">
              <a:alpha val="83000"/>
            </a:srgbClr>
          </a:solidFill>
        </p:spPr>
        <p:txBody>
          <a:bodyPr anchor="ctr">
            <a:normAutofit fontScale="62500" lnSpcReduction="20000"/>
          </a:bodyPr>
          <a:lstStyle/>
          <a:p>
            <a:pPr>
              <a:lnSpc>
                <a:spcPct val="120000"/>
              </a:lnSpc>
            </a:pPr>
            <a:r>
              <a:rPr lang="id-ID" dirty="0" smtClean="0">
                <a:solidFill>
                  <a:schemeClr val="bg1"/>
                </a:solidFill>
              </a:rPr>
              <a:t>Konflik antara suku huttu &amp; tutsi di Rwanda pada pertengahan 1990an</a:t>
            </a:r>
          </a:p>
          <a:p>
            <a:pPr>
              <a:lnSpc>
                <a:spcPct val="120000"/>
              </a:lnSpc>
            </a:pPr>
            <a:r>
              <a:rPr lang="id-ID" dirty="0" smtClean="0">
                <a:solidFill>
                  <a:schemeClr val="bg1"/>
                </a:solidFill>
              </a:rPr>
              <a:t>Konflik antara Israel dan negara-negara Arab</a:t>
            </a:r>
          </a:p>
          <a:p>
            <a:pPr>
              <a:lnSpc>
                <a:spcPct val="120000"/>
              </a:lnSpc>
            </a:pPr>
            <a:r>
              <a:rPr lang="id-ID" dirty="0" smtClean="0">
                <a:solidFill>
                  <a:schemeClr val="bg1"/>
                </a:solidFill>
              </a:rPr>
              <a:t>Perbedaan Agama dan Kultur yg memicu konflik di India pada 1930an dan 1940an </a:t>
            </a:r>
            <a:r>
              <a:rPr lang="id-ID" dirty="0" smtClean="0">
                <a:solidFill>
                  <a:schemeClr val="bg1"/>
                </a:solidFill>
                <a:sym typeface="Wingdings" pitchFamily="2" charset="2"/>
              </a:rPr>
              <a:t>Munculnya Bangladesh &amp; Pakistan</a:t>
            </a:r>
            <a:endParaRPr lang="id-ID" dirty="0" smtClean="0">
              <a:solidFill>
                <a:schemeClr val="bg1"/>
              </a:solidFill>
            </a:endParaRPr>
          </a:p>
          <a:p>
            <a:pPr>
              <a:lnSpc>
                <a:spcPct val="120000"/>
              </a:lnSpc>
            </a:pPr>
            <a:r>
              <a:rPr lang="id-ID" dirty="0" smtClean="0">
                <a:solidFill>
                  <a:schemeClr val="bg1"/>
                </a:solidFill>
              </a:rPr>
              <a:t>Konflik antara Protestan dan Katolik di Irlandia Utara pada tahun 1980an dan 1990an</a:t>
            </a:r>
          </a:p>
          <a:p>
            <a:pPr>
              <a:lnSpc>
                <a:spcPct val="120000"/>
              </a:lnSpc>
            </a:pPr>
            <a:r>
              <a:rPr lang="id-ID" dirty="0" smtClean="0">
                <a:solidFill>
                  <a:schemeClr val="bg1"/>
                </a:solidFill>
              </a:rPr>
              <a:t>Perang saudara di kawasan bekas negara Yugoslavia pada tahun 1990an</a:t>
            </a:r>
          </a:p>
          <a:p>
            <a:pPr>
              <a:lnSpc>
                <a:spcPct val="120000"/>
              </a:lnSpc>
            </a:pPr>
            <a:r>
              <a:rPr lang="id-ID" dirty="0" smtClean="0">
                <a:solidFill>
                  <a:schemeClr val="bg1"/>
                </a:solidFill>
              </a:rPr>
              <a:t>Kerusuhan antar geng di Inggris pada tahun 1990an hingga sekarang</a:t>
            </a:r>
            <a:endParaRPr lang="id-ID" dirty="0">
              <a:solidFill>
                <a:schemeClr val="bg1"/>
              </a:solidFill>
            </a:endParaRPr>
          </a:p>
        </p:txBody>
      </p:sp>
      <p:pic>
        <p:nvPicPr>
          <p:cNvPr id="6" name="Picture 3" descr="ah1tank"/>
          <p:cNvPicPr>
            <a:picLocks noChangeAspect="1" noChangeArrowheads="1"/>
          </p:cNvPicPr>
          <p:nvPr/>
        </p:nvPicPr>
        <p:blipFill>
          <a:blip r:embed="rId3"/>
          <a:srcRect/>
          <a:stretch>
            <a:fillRect/>
          </a:stretch>
        </p:blipFill>
        <p:spPr bwMode="auto">
          <a:xfrm>
            <a:off x="4572000" y="2819400"/>
            <a:ext cx="1994464" cy="2286000"/>
          </a:xfrm>
          <a:prstGeom prst="rect">
            <a:avLst/>
          </a:prstGeom>
          <a:noFill/>
          <a:ln w="9525">
            <a:noFill/>
            <a:miter lim="800000"/>
            <a:headEnd/>
            <a:tailEnd/>
          </a:ln>
        </p:spPr>
      </p:pic>
      <p:pic>
        <p:nvPicPr>
          <p:cNvPr id="7" name="Picture 5" descr="18790"/>
          <p:cNvPicPr>
            <a:picLocks noChangeAspect="1" noChangeArrowheads="1"/>
          </p:cNvPicPr>
          <p:nvPr/>
        </p:nvPicPr>
        <p:blipFill>
          <a:blip r:embed="rId4"/>
          <a:srcRect/>
          <a:stretch>
            <a:fillRect/>
          </a:stretch>
        </p:blipFill>
        <p:spPr bwMode="auto">
          <a:xfrm>
            <a:off x="6705600" y="1219200"/>
            <a:ext cx="2286000" cy="1609952"/>
          </a:xfrm>
          <a:prstGeom prst="rect">
            <a:avLst/>
          </a:prstGeom>
          <a:noFill/>
          <a:ln w="9525">
            <a:noFill/>
            <a:miter lim="800000"/>
            <a:headEnd/>
            <a:tailEnd/>
          </a:ln>
        </p:spPr>
      </p:pic>
      <p:pic>
        <p:nvPicPr>
          <p:cNvPr id="8" name="Picture 7" descr="omaghbombingPA_468x507"/>
          <p:cNvPicPr>
            <a:picLocks noChangeAspect="1" noChangeArrowheads="1"/>
          </p:cNvPicPr>
          <p:nvPr/>
        </p:nvPicPr>
        <p:blipFill>
          <a:blip r:embed="rId5"/>
          <a:srcRect l="3572" b="33968"/>
          <a:stretch>
            <a:fillRect/>
          </a:stretch>
        </p:blipFill>
        <p:spPr bwMode="auto">
          <a:xfrm>
            <a:off x="6705600" y="2971800"/>
            <a:ext cx="2288420" cy="1752600"/>
          </a:xfrm>
          <a:prstGeom prst="rect">
            <a:avLst/>
          </a:prstGeom>
          <a:noFill/>
          <a:ln w="9525">
            <a:noFill/>
            <a:miter lim="800000"/>
            <a:headEnd/>
            <a:tailEnd/>
          </a:ln>
        </p:spPr>
      </p:pic>
      <p:pic>
        <p:nvPicPr>
          <p:cNvPr id="9" name="Picture 7" descr="610x"/>
          <p:cNvPicPr>
            <a:picLocks noChangeAspect="1" noChangeArrowheads="1"/>
          </p:cNvPicPr>
          <p:nvPr/>
        </p:nvPicPr>
        <p:blipFill>
          <a:blip r:embed="rId6"/>
          <a:srcRect/>
          <a:stretch>
            <a:fillRect/>
          </a:stretch>
        </p:blipFill>
        <p:spPr bwMode="auto">
          <a:xfrm>
            <a:off x="6705600" y="4903632"/>
            <a:ext cx="2286000" cy="1757746"/>
          </a:xfrm>
          <a:prstGeom prst="rect">
            <a:avLst/>
          </a:prstGeom>
          <a:noFill/>
          <a:ln w="9525">
            <a:noFill/>
            <a:miter lim="800000"/>
            <a:headEnd/>
            <a:tailEnd/>
          </a:ln>
        </p:spPr>
      </p:pic>
      <p:pic>
        <p:nvPicPr>
          <p:cNvPr id="22530" name="Picture 2" descr="http://beritaterkinigratis.com/wp-content/uploads/2011/08/wpid-119208london-rusuh-mobil-polisi-dan-gedung-dibakar-para-demonstran300225.jpg"/>
          <p:cNvPicPr>
            <a:picLocks noChangeAspect="1" noChangeArrowheads="1"/>
          </p:cNvPicPr>
          <p:nvPr/>
        </p:nvPicPr>
        <p:blipFill>
          <a:blip r:embed="rId7"/>
          <a:srcRect/>
          <a:stretch>
            <a:fillRect/>
          </a:stretch>
        </p:blipFill>
        <p:spPr bwMode="auto">
          <a:xfrm>
            <a:off x="4572000" y="5181600"/>
            <a:ext cx="1981200" cy="1485900"/>
          </a:xfrm>
          <a:prstGeom prst="rect">
            <a:avLst/>
          </a:prstGeom>
          <a:noFill/>
        </p:spPr>
      </p:pic>
      <p:pic>
        <p:nvPicPr>
          <p:cNvPr id="4" name="Picture 3" descr="article-0-022815680000044D-455_468x302"/>
          <p:cNvPicPr>
            <a:picLocks noChangeAspect="1" noChangeArrowheads="1"/>
          </p:cNvPicPr>
          <p:nvPr/>
        </p:nvPicPr>
        <p:blipFill>
          <a:blip r:embed="rId8"/>
          <a:srcRect/>
          <a:stretch>
            <a:fillRect/>
          </a:stretch>
        </p:blipFill>
        <p:spPr bwMode="auto">
          <a:xfrm>
            <a:off x="4623516" y="1219200"/>
            <a:ext cx="1930400" cy="144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airwavestar.com/wp-content/uploads/2011/09/Kronologi-Kerusuhan-Ambon-Foto-2011.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5334000"/>
            <a:ext cx="9144000" cy="685800"/>
          </a:xfrm>
          <a:solidFill>
            <a:srgbClr val="FF0000"/>
          </a:solidFill>
        </p:spPr>
        <p:txBody>
          <a:bodyPr>
            <a:normAutofit fontScale="90000"/>
          </a:bodyPr>
          <a:lstStyle/>
          <a:p>
            <a:r>
              <a:rPr lang="en-US" b="1" dirty="0" smtClean="0"/>
              <a:t>KERUSUHAN AMBON 1999 &amp; 2011</a:t>
            </a:r>
            <a:endParaRPr lang="en-US"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http://www.fica.org/hr/poso/7.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5181600"/>
            <a:ext cx="9144000" cy="685800"/>
          </a:xfrm>
          <a:solidFill>
            <a:srgbClr val="FF0000"/>
          </a:solidFill>
        </p:spPr>
        <p:txBody>
          <a:bodyPr>
            <a:normAutofit fontScale="90000"/>
          </a:bodyPr>
          <a:lstStyle/>
          <a:p>
            <a:r>
              <a:rPr lang="en-US" b="1" dirty="0" smtClean="0"/>
              <a:t>KERUSUHAN POSO 1998 &amp; 2000</a:t>
            </a:r>
            <a:endParaRPr lang="en-US"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http://www.mediaindonesia.com/spaw/uploads/images/article/image/20110206_115011_ahmadiyah2.jpg"/>
          <p:cNvPicPr>
            <a:picLocks noChangeAspect="1" noChangeArrowheads="1"/>
          </p:cNvPicPr>
          <p:nvPr/>
        </p:nvPicPr>
        <p:blipFill>
          <a:blip r:embed="rId3"/>
          <a:srcRect/>
          <a:stretch>
            <a:fillRect/>
          </a:stretch>
        </p:blipFill>
        <p:spPr bwMode="auto">
          <a:xfrm>
            <a:off x="4470400" y="3352800"/>
            <a:ext cx="4673600" cy="3505200"/>
          </a:xfrm>
          <a:prstGeom prst="rect">
            <a:avLst/>
          </a:prstGeom>
          <a:noFill/>
        </p:spPr>
      </p:pic>
      <p:grpSp>
        <p:nvGrpSpPr>
          <p:cNvPr id="8" name="Group 7"/>
          <p:cNvGrpSpPr/>
          <p:nvPr/>
        </p:nvGrpSpPr>
        <p:grpSpPr>
          <a:xfrm>
            <a:off x="0" y="0"/>
            <a:ext cx="9144000" cy="6858000"/>
            <a:chOff x="0" y="0"/>
            <a:chExt cx="9144000" cy="6858000"/>
          </a:xfrm>
        </p:grpSpPr>
        <p:pic>
          <p:nvPicPr>
            <p:cNvPr id="91140" name="Picture 4" descr="http://www.tribunnews.com/foto/bank/images/FPI-bubarkan-Ahmadiyah.jpg"/>
            <p:cNvPicPr>
              <a:picLocks noChangeAspect="1" noChangeArrowheads="1"/>
            </p:cNvPicPr>
            <p:nvPr/>
          </p:nvPicPr>
          <p:blipFill>
            <a:blip r:embed="rId4"/>
            <a:srcRect/>
            <a:stretch>
              <a:fillRect/>
            </a:stretch>
          </p:blipFill>
          <p:spPr bwMode="auto">
            <a:xfrm>
              <a:off x="4419600" y="0"/>
              <a:ext cx="4724400" cy="3352800"/>
            </a:xfrm>
            <a:prstGeom prst="rect">
              <a:avLst/>
            </a:prstGeom>
            <a:noFill/>
          </p:spPr>
        </p:pic>
        <p:pic>
          <p:nvPicPr>
            <p:cNvPr id="91142" name="Picture 6" descr="https://lh6.googleusercontent.com/-XI33ffYgx1s/TW5r_Dwj8CI/AAAAAAAAAiA/-NIXg8M0ryU/Ahmadiyah+Bikin+Agama+Baru+atau+Dikriminalisasikan.jpg"/>
            <p:cNvPicPr>
              <a:picLocks noChangeAspect="1" noChangeArrowheads="1"/>
            </p:cNvPicPr>
            <p:nvPr/>
          </p:nvPicPr>
          <p:blipFill>
            <a:blip r:embed="rId5"/>
            <a:srcRect/>
            <a:stretch>
              <a:fillRect/>
            </a:stretch>
          </p:blipFill>
          <p:spPr bwMode="auto">
            <a:xfrm>
              <a:off x="0" y="0"/>
              <a:ext cx="4495800" cy="4495800"/>
            </a:xfrm>
            <a:prstGeom prst="rect">
              <a:avLst/>
            </a:prstGeom>
            <a:noFill/>
          </p:spPr>
        </p:pic>
        <p:pic>
          <p:nvPicPr>
            <p:cNvPr id="91144" name="Picture 8" descr="http://www.beritabatavia.com/gambar/7016ahmadiyah%20bogor.jpg"/>
            <p:cNvPicPr>
              <a:picLocks noChangeAspect="1" noChangeArrowheads="1"/>
            </p:cNvPicPr>
            <p:nvPr/>
          </p:nvPicPr>
          <p:blipFill>
            <a:blip r:embed="rId6"/>
            <a:srcRect/>
            <a:stretch>
              <a:fillRect/>
            </a:stretch>
          </p:blipFill>
          <p:spPr bwMode="auto">
            <a:xfrm>
              <a:off x="0" y="3493307"/>
              <a:ext cx="4495800" cy="3364693"/>
            </a:xfrm>
            <a:prstGeom prst="rect">
              <a:avLst/>
            </a:prstGeom>
            <a:noFill/>
          </p:spPr>
        </p:pic>
      </p:grpSp>
      <p:sp>
        <p:nvSpPr>
          <p:cNvPr id="2" name="Title 1"/>
          <p:cNvSpPr>
            <a:spLocks noGrp="1"/>
          </p:cNvSpPr>
          <p:nvPr>
            <p:ph type="title"/>
          </p:nvPr>
        </p:nvSpPr>
        <p:spPr>
          <a:xfrm>
            <a:off x="0" y="3124200"/>
            <a:ext cx="9144000" cy="685800"/>
          </a:xfrm>
          <a:solidFill>
            <a:schemeClr val="tx1"/>
          </a:solidFill>
        </p:spPr>
        <p:txBody>
          <a:bodyPr>
            <a:normAutofit fontScale="90000"/>
          </a:bodyPr>
          <a:lstStyle/>
          <a:p>
            <a:r>
              <a:rPr lang="en-US" b="1" dirty="0" smtClean="0">
                <a:solidFill>
                  <a:schemeClr val="accent2"/>
                </a:solidFill>
              </a:rPr>
              <a:t>AHMADIYAH 2011</a:t>
            </a:r>
            <a:endParaRPr lang="en-US" b="1" dirty="0">
              <a:solidFill>
                <a:schemeClr val="accen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ccrg.info/Nanking.jpg"/>
          <p:cNvPicPr>
            <a:picLocks noChangeAspect="1" noChangeArrowheads="1"/>
          </p:cNvPicPr>
          <p:nvPr/>
        </p:nvPicPr>
        <p:blipFill>
          <a:blip r:embed="rId3">
            <a:biLevel thresh="50000"/>
            <a:lum bright="-30000" contrast="40000"/>
          </a:blip>
          <a:srcRect/>
          <a:stretch>
            <a:fillRect/>
          </a:stretch>
        </p:blipFill>
        <p:spPr bwMode="auto">
          <a:xfrm>
            <a:off x="0" y="0"/>
            <a:ext cx="9173026" cy="6858000"/>
          </a:xfrm>
          <a:prstGeom prst="rect">
            <a:avLst/>
          </a:prstGeom>
          <a:noFill/>
        </p:spPr>
      </p:pic>
      <p:sp>
        <p:nvSpPr>
          <p:cNvPr id="2" name="Title 1"/>
          <p:cNvSpPr>
            <a:spLocks noGrp="1"/>
          </p:cNvSpPr>
          <p:nvPr>
            <p:ph type="title"/>
          </p:nvPr>
        </p:nvSpPr>
        <p:spPr>
          <a:xfrm>
            <a:off x="0" y="1828800"/>
            <a:ext cx="9144000" cy="868362"/>
          </a:xfrm>
          <a:solidFill>
            <a:schemeClr val="tx1">
              <a:alpha val="80000"/>
            </a:schemeClr>
          </a:solidFill>
        </p:spPr>
        <p:txBody>
          <a:bodyPr>
            <a:noAutofit/>
          </a:bodyPr>
          <a:lstStyle/>
          <a:p>
            <a:r>
              <a:rPr lang="en-US" sz="5400" b="1" dirty="0" smtClean="0">
                <a:solidFill>
                  <a:srgbClr val="FF0000"/>
                </a:solidFill>
              </a:rPr>
              <a:t>KONFLIK</a:t>
            </a:r>
            <a:endParaRPr lang="en-US" sz="5400" b="1" dirty="0">
              <a:solidFill>
                <a:srgbClr val="FF0000"/>
              </a:solidFill>
            </a:endParaRPr>
          </a:p>
        </p:txBody>
      </p:sp>
      <p:sp>
        <p:nvSpPr>
          <p:cNvPr id="3" name="Content Placeholder 2"/>
          <p:cNvSpPr>
            <a:spLocks noGrp="1"/>
          </p:cNvSpPr>
          <p:nvPr>
            <p:ph idx="1"/>
          </p:nvPr>
        </p:nvSpPr>
        <p:spPr>
          <a:xfrm>
            <a:off x="0" y="2971800"/>
            <a:ext cx="9144000" cy="2667000"/>
          </a:xfrm>
          <a:solidFill>
            <a:srgbClr val="C00000">
              <a:alpha val="91000"/>
            </a:srgbClr>
          </a:solidFill>
        </p:spPr>
        <p:txBody>
          <a:bodyPr anchor="ctr">
            <a:normAutofit/>
          </a:bodyPr>
          <a:lstStyle/>
          <a:p>
            <a:r>
              <a:rPr lang="id-ID" dirty="0" smtClean="0">
                <a:solidFill>
                  <a:srgbClr val="FFFF00"/>
                </a:solidFill>
              </a:rPr>
              <a:t>Konflik merupakan </a:t>
            </a:r>
            <a:r>
              <a:rPr lang="id-ID" b="1" dirty="0" smtClean="0"/>
              <a:t>situasi perselisihan</a:t>
            </a:r>
            <a:r>
              <a:rPr lang="id-ID" dirty="0" smtClean="0"/>
              <a:t> </a:t>
            </a:r>
            <a:r>
              <a:rPr lang="id-ID" dirty="0" smtClean="0">
                <a:solidFill>
                  <a:srgbClr val="FFFF00"/>
                </a:solidFill>
              </a:rPr>
              <a:t>antara dua pihak atau lebih sehubungan dengan :</a:t>
            </a:r>
          </a:p>
          <a:p>
            <a:pPr lvl="1"/>
            <a:r>
              <a:rPr lang="id-ID" b="1" dirty="0" smtClean="0"/>
              <a:t>Pertentangan</a:t>
            </a:r>
            <a:r>
              <a:rPr lang="id-ID" dirty="0" smtClean="0"/>
              <a:t> </a:t>
            </a:r>
            <a:r>
              <a:rPr lang="id-ID" b="1" dirty="0" smtClean="0"/>
              <a:t>Kebutuhan</a:t>
            </a:r>
          </a:p>
          <a:p>
            <a:pPr lvl="1"/>
            <a:r>
              <a:rPr lang="id-ID" b="1" dirty="0" smtClean="0"/>
              <a:t>Persaingan Nilai Hidup </a:t>
            </a:r>
          </a:p>
          <a:p>
            <a:pPr lvl="1"/>
            <a:r>
              <a:rPr lang="id-ID" b="1" dirty="0" smtClean="0"/>
              <a:t>Perbedaan Kepentingan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0"/>
            <a:ext cx="9144001" cy="6858000"/>
            <a:chOff x="0" y="0"/>
            <a:chExt cx="9144001" cy="6858000"/>
          </a:xfrm>
        </p:grpSpPr>
        <p:pic>
          <p:nvPicPr>
            <p:cNvPr id="87042" name="Picture 2" descr="http://lh6.ggpht.com/-Oah1KOyjPX8/S8GWS4QBSnI/AAAAAAAAAL8/QFmYKQzIqDQ/035.jpg"/>
            <p:cNvPicPr>
              <a:picLocks noChangeAspect="1" noChangeArrowheads="1"/>
            </p:cNvPicPr>
            <p:nvPr/>
          </p:nvPicPr>
          <p:blipFill>
            <a:blip r:embed="rId3"/>
            <a:srcRect/>
            <a:stretch>
              <a:fillRect/>
            </a:stretch>
          </p:blipFill>
          <p:spPr bwMode="auto">
            <a:xfrm>
              <a:off x="1" y="1"/>
              <a:ext cx="4191000" cy="3429000"/>
            </a:xfrm>
            <a:prstGeom prst="rect">
              <a:avLst/>
            </a:prstGeom>
            <a:noFill/>
          </p:spPr>
        </p:pic>
        <p:pic>
          <p:nvPicPr>
            <p:cNvPr id="87044" name="Picture 4" descr="http://image.tempointeraktif.com/?id=41310&amp;width=274"/>
            <p:cNvPicPr>
              <a:picLocks noChangeAspect="1" noChangeArrowheads="1"/>
            </p:cNvPicPr>
            <p:nvPr/>
          </p:nvPicPr>
          <p:blipFill>
            <a:blip r:embed="rId4"/>
            <a:srcRect/>
            <a:stretch>
              <a:fillRect/>
            </a:stretch>
          </p:blipFill>
          <p:spPr bwMode="auto">
            <a:xfrm>
              <a:off x="4191001" y="3416085"/>
              <a:ext cx="4953000" cy="3441915"/>
            </a:xfrm>
            <a:prstGeom prst="rect">
              <a:avLst/>
            </a:prstGeom>
            <a:noFill/>
          </p:spPr>
        </p:pic>
        <p:pic>
          <p:nvPicPr>
            <p:cNvPr id="87046" name="Picture 6" descr="http://www.tempo.co.id/hg/photostock/2005/02/04/s_32d17602.jpg"/>
            <p:cNvPicPr>
              <a:picLocks noChangeAspect="1" noChangeArrowheads="1"/>
            </p:cNvPicPr>
            <p:nvPr/>
          </p:nvPicPr>
          <p:blipFill>
            <a:blip r:embed="rId5"/>
            <a:srcRect/>
            <a:stretch>
              <a:fillRect/>
            </a:stretch>
          </p:blipFill>
          <p:spPr bwMode="auto">
            <a:xfrm>
              <a:off x="0" y="3429000"/>
              <a:ext cx="4191000" cy="3429000"/>
            </a:xfrm>
            <a:prstGeom prst="rect">
              <a:avLst/>
            </a:prstGeom>
            <a:noFill/>
          </p:spPr>
        </p:pic>
        <p:pic>
          <p:nvPicPr>
            <p:cNvPr id="87048" name="Picture 8" descr="http://www.tempo.co.id/hg/photostock/2005/04/05/s_32d17604.jpg"/>
            <p:cNvPicPr>
              <a:picLocks noChangeAspect="1" noChangeArrowheads="1"/>
            </p:cNvPicPr>
            <p:nvPr/>
          </p:nvPicPr>
          <p:blipFill>
            <a:blip r:embed="rId6"/>
            <a:srcRect/>
            <a:stretch>
              <a:fillRect/>
            </a:stretch>
          </p:blipFill>
          <p:spPr bwMode="auto">
            <a:xfrm>
              <a:off x="4191000" y="0"/>
              <a:ext cx="4953000" cy="3429000"/>
            </a:xfrm>
            <a:prstGeom prst="rect">
              <a:avLst/>
            </a:prstGeom>
            <a:noFill/>
          </p:spPr>
        </p:pic>
      </p:grpSp>
      <p:sp>
        <p:nvSpPr>
          <p:cNvPr id="9" name="Title 1"/>
          <p:cNvSpPr>
            <a:spLocks noGrp="1"/>
          </p:cNvSpPr>
          <p:nvPr>
            <p:ph type="title"/>
          </p:nvPr>
        </p:nvSpPr>
        <p:spPr>
          <a:xfrm>
            <a:off x="0" y="2743200"/>
            <a:ext cx="9144000" cy="685800"/>
          </a:xfrm>
          <a:solidFill>
            <a:schemeClr val="tx1"/>
          </a:solidFill>
        </p:spPr>
        <p:txBody>
          <a:bodyPr>
            <a:normAutofit/>
          </a:bodyPr>
          <a:lstStyle/>
          <a:p>
            <a:r>
              <a:rPr lang="en-US" sz="3600" b="1" dirty="0" smtClean="0">
                <a:solidFill>
                  <a:schemeClr val="accent2"/>
                </a:solidFill>
              </a:rPr>
              <a:t>KERUSUHAN BERNUANSA ETNIS SAMPIT 2001</a:t>
            </a:r>
            <a:endParaRPr lang="en-US" sz="3600" b="1" dirty="0">
              <a:solidFill>
                <a:schemeClr val="accent2"/>
              </a:solidFill>
            </a:endParaRPr>
          </a:p>
        </p:txBody>
      </p:sp>
      <p:sp>
        <p:nvSpPr>
          <p:cNvPr id="10" name="Rectangle 9"/>
          <p:cNvSpPr/>
          <p:nvPr/>
        </p:nvSpPr>
        <p:spPr>
          <a:xfrm>
            <a:off x="1524000" y="457200"/>
            <a:ext cx="990600" cy="1295400"/>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9090" name="Picture 2" descr="http://t2.gstatic.com/images?q=tbn:ANd9GcRrg9tFZQS82eb4KI49tKfhCTlNLsoHfzlXs4bnePWLJJs0YrH4E2GX11Vc"/>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5" name="Title 1"/>
          <p:cNvSpPr txBox="1">
            <a:spLocks/>
          </p:cNvSpPr>
          <p:nvPr/>
        </p:nvSpPr>
        <p:spPr>
          <a:xfrm>
            <a:off x="0" y="2971800"/>
            <a:ext cx="9144000" cy="609600"/>
          </a:xfrm>
          <a:prstGeom prst="rect">
            <a:avLst/>
          </a:prstGeom>
          <a:solidFill>
            <a:schemeClr val="tx1"/>
          </a:solidFill>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accent2"/>
                </a:solidFill>
                <a:effectLst/>
                <a:uLnTx/>
                <a:uFillTx/>
                <a:latin typeface="+mj-lt"/>
                <a:ea typeface="+mj-ea"/>
                <a:cs typeface="+mj-cs"/>
              </a:rPr>
              <a:t>KERUSUHAN BERNUANSA ETNIS TARAKAN 2010</a:t>
            </a:r>
            <a:endParaRPr kumimoji="0" lang="en-US" sz="4400" b="1" i="0" u="none" strike="noStrike" kern="1200" cap="none" spc="0" normalizeH="0" baseline="0" noProof="0" dirty="0">
              <a:ln>
                <a:noFill/>
              </a:ln>
              <a:solidFill>
                <a:schemeClr val="accent2"/>
              </a:solidFill>
              <a:effectLst/>
              <a:uLnTx/>
              <a:uFillTx/>
              <a:latin typeface="+mj-lt"/>
              <a:ea typeface="+mj-ea"/>
              <a:cs typeface="+mj-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762000"/>
          </a:xfrm>
          <a:solidFill>
            <a:srgbClr val="FF0000"/>
          </a:solidFill>
        </p:spPr>
        <p:txBody>
          <a:bodyPr/>
          <a:lstStyle/>
          <a:p>
            <a:r>
              <a:rPr lang="id-ID" b="1" dirty="0" smtClean="0"/>
              <a:t>ANTI CINA DI INDONESIA</a:t>
            </a:r>
            <a:endParaRPr lang="id-ID" b="1" dirty="0"/>
          </a:p>
        </p:txBody>
      </p:sp>
      <p:sp>
        <p:nvSpPr>
          <p:cNvPr id="3" name="Content Placeholder 2"/>
          <p:cNvSpPr>
            <a:spLocks noGrp="1"/>
          </p:cNvSpPr>
          <p:nvPr>
            <p:ph idx="1"/>
          </p:nvPr>
        </p:nvSpPr>
        <p:spPr>
          <a:xfrm>
            <a:off x="0" y="1600200"/>
            <a:ext cx="9144000" cy="4525963"/>
          </a:xfrm>
          <a:solidFill>
            <a:srgbClr val="FFFF00"/>
          </a:solidFill>
        </p:spPr>
        <p:txBody>
          <a:bodyPr anchor="ctr">
            <a:normAutofit fontScale="62500" lnSpcReduction="20000"/>
          </a:bodyPr>
          <a:lstStyle/>
          <a:p>
            <a:pPr>
              <a:lnSpc>
                <a:spcPct val="120000"/>
              </a:lnSpc>
            </a:pPr>
            <a:r>
              <a:rPr lang="id-ID" dirty="0" smtClean="0"/>
              <a:t>Bandung : 10 Mei 1963</a:t>
            </a:r>
            <a:br>
              <a:rPr lang="id-ID" dirty="0" smtClean="0"/>
            </a:br>
            <a:r>
              <a:rPr lang="id-ID" dirty="0" smtClean="0"/>
              <a:t>Kerusuhan anti suku peranakan tionghoa terbesar di Jawa Barat.</a:t>
            </a:r>
            <a:r>
              <a:rPr lang="en-US" dirty="0" smtClean="0"/>
              <a:t> </a:t>
            </a:r>
            <a:r>
              <a:rPr lang="id-ID" dirty="0" smtClean="0"/>
              <a:t>Awalnya, terjadi keributan di kampus ITB antara mahasiswa pribumi dan non-pri.</a:t>
            </a:r>
            <a:r>
              <a:rPr lang="en-US" dirty="0" smtClean="0"/>
              <a:t> </a:t>
            </a:r>
            <a:r>
              <a:rPr lang="id-ID" dirty="0" smtClean="0"/>
              <a:t>Keributan itu lantas berubah menjadi kerusuhan yang menjalar ke mana-mana, bahkan ke kota-kota lain seperti Yogyakarta, Malang, Surabaya, dan Medan.</a:t>
            </a:r>
          </a:p>
          <a:p>
            <a:pPr>
              <a:lnSpc>
                <a:spcPct val="120000"/>
              </a:lnSpc>
            </a:pPr>
            <a:r>
              <a:rPr lang="id-ID" dirty="0" smtClean="0"/>
              <a:t>Pekalongan : 31 Desember 1972</a:t>
            </a:r>
            <a:br>
              <a:rPr lang="id-ID" dirty="0" smtClean="0"/>
            </a:br>
            <a:r>
              <a:rPr lang="id-ID" dirty="0" smtClean="0"/>
              <a:t>Terjadi keributan antara orang-orang arab dan suku peranakan tionghoa.</a:t>
            </a:r>
            <a:r>
              <a:rPr lang="en-US" dirty="0" smtClean="0"/>
              <a:t> </a:t>
            </a:r>
            <a:r>
              <a:rPr lang="id-ID" dirty="0" smtClean="0"/>
              <a:t>Awalnya, perkelahian yang berujung terbunuhnya seorang pemuda suku peranakan tionghoa. Keributan terjadi saat acara pemakaman.</a:t>
            </a:r>
          </a:p>
          <a:p>
            <a:pPr>
              <a:lnSpc>
                <a:spcPct val="120000"/>
              </a:lnSpc>
            </a:pPr>
            <a:r>
              <a:rPr lang="id-ID" dirty="0" smtClean="0"/>
              <a:t>Palu : 27 Juni 1973</a:t>
            </a:r>
            <a:br>
              <a:rPr lang="id-ID" dirty="0" smtClean="0"/>
            </a:br>
            <a:r>
              <a:rPr lang="id-ID" dirty="0" smtClean="0"/>
              <a:t>Sekelompok pemuda muslim menghancurkan toko suku peranakan tionghoa. Kerusuhan muncul karena pemilik toko itu memakai kertas yang bertuliskan huruf Arab sebagai pembungkus dagangan.</a:t>
            </a:r>
            <a:endParaRPr lang="id-ID"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9144000" cy="4525963"/>
          </a:xfrm>
          <a:solidFill>
            <a:srgbClr val="FFFF00"/>
          </a:solidFill>
        </p:spPr>
        <p:txBody>
          <a:bodyPr anchor="ctr">
            <a:normAutofit fontScale="70000" lnSpcReduction="20000"/>
          </a:bodyPr>
          <a:lstStyle/>
          <a:p>
            <a:pPr>
              <a:lnSpc>
                <a:spcPct val="120000"/>
              </a:lnSpc>
            </a:pPr>
            <a:r>
              <a:rPr lang="id-ID" dirty="0" smtClean="0"/>
              <a:t>Bandung : 5 Agustus 1973</a:t>
            </a:r>
            <a:br>
              <a:rPr lang="id-ID" dirty="0" smtClean="0"/>
            </a:br>
            <a:r>
              <a:rPr lang="id-ID" dirty="0" smtClean="0"/>
              <a:t>Dimulai dari serempetan sebuah gerobak dengan mobil VW yang berbuntut perkelahian. Kebetulan penumpang mobil adalah orang-orang suku peranakan tionghoa. </a:t>
            </a:r>
          </a:p>
          <a:p>
            <a:pPr>
              <a:lnSpc>
                <a:spcPct val="120000"/>
              </a:lnSpc>
            </a:pPr>
            <a:r>
              <a:rPr lang="id-ID" dirty="0" smtClean="0"/>
              <a:t>Ujung-Pandang : April 1980</a:t>
            </a:r>
            <a:br>
              <a:rPr lang="id-ID" dirty="0" smtClean="0"/>
            </a:br>
            <a:r>
              <a:rPr lang="id-ID" dirty="0" smtClean="0"/>
              <a:t>Suharti, seorang pembantu rumah-tangga meninggal mendadak. Kemudian beredar desas-desus : Ia mati karena dianiaya majikannya suku peranakan tionghoa. Ratusan rumah dan toko milik suku peranakan tionghoa dirusak.</a:t>
            </a:r>
          </a:p>
          <a:p>
            <a:pPr>
              <a:lnSpc>
                <a:spcPct val="120000"/>
              </a:lnSpc>
            </a:pPr>
            <a:r>
              <a:rPr lang="id-ID" dirty="0" smtClean="0"/>
              <a:t>Medan : 12 April 1980</a:t>
            </a:r>
            <a:br>
              <a:rPr lang="id-ID" dirty="0" smtClean="0"/>
            </a:br>
            <a:r>
              <a:rPr lang="id-ID" dirty="0" smtClean="0"/>
              <a:t>Sekelompok mahasiswa USU bersepeda motor keliling kota, sambil memekikkan teriakan anti suku peranakan tionghoa. Kerusuhan itu bermula dari perkelahian.</a:t>
            </a:r>
            <a:endParaRPr lang="id-ID" dirty="0" smtClean="0"/>
          </a:p>
        </p:txBody>
      </p:sp>
      <p:sp>
        <p:nvSpPr>
          <p:cNvPr id="4" name="Title 1"/>
          <p:cNvSpPr txBox="1">
            <a:spLocks/>
          </p:cNvSpPr>
          <p:nvPr/>
        </p:nvSpPr>
        <p:spPr>
          <a:xfrm>
            <a:off x="0" y="381000"/>
            <a:ext cx="9144000" cy="762000"/>
          </a:xfrm>
          <a:prstGeom prst="rect">
            <a:avLst/>
          </a:prstGeom>
          <a:solidFill>
            <a:srgbClr val="FF0000"/>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1" i="0" u="none" strike="noStrike" kern="1200" cap="none" spc="0" normalizeH="0" baseline="0" noProof="0" dirty="0" smtClean="0">
                <a:ln>
                  <a:noFill/>
                </a:ln>
                <a:solidFill>
                  <a:schemeClr val="tx1"/>
                </a:solidFill>
                <a:effectLst/>
                <a:uLnTx/>
                <a:uFillTx/>
                <a:latin typeface="+mj-lt"/>
                <a:ea typeface="+mj-ea"/>
                <a:cs typeface="+mj-cs"/>
              </a:rPr>
              <a:t>ANTI CINA DI INDONESIA</a:t>
            </a:r>
            <a:endParaRPr kumimoji="0" lang="id-ID" sz="4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9144000" cy="4571999"/>
          </a:xfrm>
          <a:solidFill>
            <a:srgbClr val="FFFF00"/>
          </a:solidFill>
        </p:spPr>
        <p:txBody>
          <a:bodyPr anchor="ctr">
            <a:noAutofit/>
          </a:bodyPr>
          <a:lstStyle/>
          <a:p>
            <a:r>
              <a:rPr lang="id-ID" sz="2100" dirty="0" smtClean="0"/>
              <a:t>Solo : 20 November 1980</a:t>
            </a:r>
            <a:br>
              <a:rPr lang="id-ID" sz="2100" dirty="0" smtClean="0"/>
            </a:br>
            <a:r>
              <a:rPr lang="id-ID" sz="2100" dirty="0" smtClean="0"/>
              <a:t>Kerusuhan melanda kota Solo dan merembet ke kota-kota lain di Jawa Tengah. Bermula dari perkelahian pelajar SGO, antara Pipit Supriyadi dan Kicak (seorang pemuda suku peranakan tionghoa). Perkelahian itu lantas berubah menjadi perusakan dan pembakaran toko-toko suku peranakan tionghoa.</a:t>
            </a:r>
          </a:p>
          <a:p>
            <a:r>
              <a:rPr lang="id-ID" sz="2100" dirty="0" smtClean="0"/>
              <a:t>Surabaya : September 1986</a:t>
            </a:r>
            <a:br>
              <a:rPr lang="id-ID" sz="2100" dirty="0" smtClean="0"/>
            </a:br>
            <a:r>
              <a:rPr lang="id-ID" sz="2100" dirty="0" smtClean="0"/>
              <a:t>Pembantu rumah tangga dianiaya oleh majikannya suku peranakan tionghoa. Kejadian itu memancing kemarahan masyarakat Surabaya. Mereka melempari mobil dan toko-toko milik suku peranakan tionghoa.</a:t>
            </a:r>
          </a:p>
          <a:p>
            <a:r>
              <a:rPr lang="id-ID" sz="2100" dirty="0" smtClean="0"/>
              <a:t>Purwakarta : 1 November 1995</a:t>
            </a:r>
            <a:br>
              <a:rPr lang="id-ID" sz="2100" dirty="0" smtClean="0"/>
            </a:br>
            <a:r>
              <a:rPr lang="id-ID" sz="2100" dirty="0" smtClean="0"/>
              <a:t>Lia Yulianawati, seorang gadis muslim, ditampar petugas toko karena dituduh mencuri cokelat. Hal ini kemudian memicu kerusuhan dan pembakaran toko-toko milik orang tionghia</a:t>
            </a:r>
            <a:endParaRPr lang="id-ID" sz="2100" dirty="0" smtClean="0"/>
          </a:p>
        </p:txBody>
      </p:sp>
      <p:sp>
        <p:nvSpPr>
          <p:cNvPr id="4" name="Title 1"/>
          <p:cNvSpPr txBox="1">
            <a:spLocks/>
          </p:cNvSpPr>
          <p:nvPr/>
        </p:nvSpPr>
        <p:spPr>
          <a:xfrm>
            <a:off x="0" y="381000"/>
            <a:ext cx="9144000" cy="762000"/>
          </a:xfrm>
          <a:prstGeom prst="rect">
            <a:avLst/>
          </a:prstGeom>
          <a:solidFill>
            <a:srgbClr val="FF0000"/>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1" i="0" u="none" strike="noStrike" kern="1200" cap="none" spc="0" normalizeH="0" baseline="0" noProof="0" dirty="0" smtClean="0">
                <a:ln>
                  <a:noFill/>
                </a:ln>
                <a:solidFill>
                  <a:schemeClr val="tx1"/>
                </a:solidFill>
                <a:effectLst/>
                <a:uLnTx/>
                <a:uFillTx/>
                <a:latin typeface="+mj-lt"/>
                <a:ea typeface="+mj-ea"/>
                <a:cs typeface="+mj-cs"/>
              </a:rPr>
              <a:t>ANTI CINA DI INDONESIA</a:t>
            </a:r>
            <a:endParaRPr kumimoji="0" lang="id-ID" sz="4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9144000" cy="4525963"/>
          </a:xfrm>
          <a:solidFill>
            <a:srgbClr val="FFFF00"/>
          </a:solidFill>
        </p:spPr>
        <p:txBody>
          <a:bodyPr anchor="ctr">
            <a:normAutofit fontScale="85000" lnSpcReduction="20000"/>
          </a:bodyPr>
          <a:lstStyle/>
          <a:p>
            <a:pPr>
              <a:lnSpc>
                <a:spcPct val="120000"/>
              </a:lnSpc>
            </a:pPr>
            <a:r>
              <a:rPr lang="id-ID" dirty="0" smtClean="0"/>
              <a:t>Pekalongan : 24 November 1995</a:t>
            </a:r>
            <a:br>
              <a:rPr lang="id-ID" dirty="0" smtClean="0"/>
            </a:br>
            <a:r>
              <a:rPr lang="id-ID" dirty="0" smtClean="0"/>
              <a:t>Mulanya Yoe Sing Yung, pedagang kelontong, menyobek kitab suci Alquran. Akibat ulah penderita gangguan jiwa itu, masyarakat muslim marah dan menghancurkan toko-toko suku peranakan tionghoa.</a:t>
            </a:r>
          </a:p>
          <a:p>
            <a:pPr>
              <a:lnSpc>
                <a:spcPct val="120000"/>
              </a:lnSpc>
            </a:pPr>
            <a:r>
              <a:rPr lang="id-ID" dirty="0" smtClean="0"/>
              <a:t>Bandung : 14 Januari 1996</a:t>
            </a:r>
            <a:br>
              <a:rPr lang="id-ID" dirty="0" smtClean="0"/>
            </a:br>
            <a:r>
              <a:rPr lang="id-ID" dirty="0" smtClean="0"/>
              <a:t>Massa mengamuk seusai pertunjukan musik Iwan Fals. Mereka melempari toko-toko suku peranakan tionghoa. Pemicunya, mereka kecewa tak bisa masuk pertunjukan karena tak punya karcis.</a:t>
            </a:r>
            <a:endParaRPr lang="id-ID" dirty="0" smtClean="0"/>
          </a:p>
        </p:txBody>
      </p:sp>
      <p:sp>
        <p:nvSpPr>
          <p:cNvPr id="4" name="Title 1"/>
          <p:cNvSpPr txBox="1">
            <a:spLocks/>
          </p:cNvSpPr>
          <p:nvPr/>
        </p:nvSpPr>
        <p:spPr>
          <a:xfrm>
            <a:off x="0" y="381000"/>
            <a:ext cx="9144000" cy="762000"/>
          </a:xfrm>
          <a:prstGeom prst="rect">
            <a:avLst/>
          </a:prstGeom>
          <a:solidFill>
            <a:srgbClr val="FF0000"/>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1" i="0" u="none" strike="noStrike" kern="1200" cap="none" spc="0" normalizeH="0" baseline="0" noProof="0" dirty="0" smtClean="0">
                <a:ln>
                  <a:noFill/>
                </a:ln>
                <a:solidFill>
                  <a:schemeClr val="tx1"/>
                </a:solidFill>
                <a:effectLst/>
                <a:uLnTx/>
                <a:uFillTx/>
                <a:latin typeface="+mj-lt"/>
                <a:ea typeface="+mj-ea"/>
                <a:cs typeface="+mj-cs"/>
              </a:rPr>
              <a:t>ANTI CINA DI INDONESIA</a:t>
            </a:r>
            <a:endParaRPr kumimoji="0" lang="id-ID" sz="4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9144000" cy="4648199"/>
          </a:xfrm>
          <a:solidFill>
            <a:srgbClr val="FFFF00"/>
          </a:solidFill>
        </p:spPr>
        <p:txBody>
          <a:bodyPr>
            <a:noAutofit/>
          </a:bodyPr>
          <a:lstStyle/>
          <a:p>
            <a:pPr>
              <a:lnSpc>
                <a:spcPct val="120000"/>
              </a:lnSpc>
            </a:pPr>
            <a:r>
              <a:rPr lang="id-ID" sz="2400" dirty="0" smtClean="0"/>
              <a:t>Rengasdengklok : 30 Januari 1997</a:t>
            </a:r>
            <a:br>
              <a:rPr lang="id-ID" sz="2400" dirty="0" smtClean="0"/>
            </a:br>
            <a:r>
              <a:rPr lang="id-ID" sz="2400" dirty="0" smtClean="0"/>
              <a:t>Mula-mula ada seorang suku peranakan tionghoa yang merasa terganggu oleh suara beduk Subuh. Percekcokan terjadi. Ujung-ujungnya, kalangan muslim mengamuk, menghancurkan rumah dan toko suku peranakan tionghoa.</a:t>
            </a:r>
          </a:p>
          <a:p>
            <a:pPr>
              <a:lnSpc>
                <a:spcPct val="120000"/>
              </a:lnSpc>
            </a:pPr>
            <a:r>
              <a:rPr lang="id-ID" sz="2400" dirty="0" smtClean="0"/>
              <a:t>Ujung-Pandang : 15 September 1997</a:t>
            </a:r>
            <a:br>
              <a:rPr lang="id-ID" sz="2400" dirty="0" smtClean="0"/>
            </a:br>
            <a:r>
              <a:rPr lang="id-ID" sz="2400" dirty="0" smtClean="0"/>
              <a:t>Benny Karre, suku peranakan tionghoa dan pengidap penyakit jiwa</a:t>
            </a:r>
            <a:r>
              <a:rPr lang="en-US" sz="2400" dirty="0" smtClean="0"/>
              <a:t> </a:t>
            </a:r>
            <a:r>
              <a:rPr lang="id-ID" sz="2400" dirty="0" smtClean="0"/>
              <a:t>membacok seorang anak pribumi, kerusuhan berbau rasial pun meledak, toko-toko suku peranakan tionghoa dibakar dan dihancurkan.</a:t>
            </a:r>
            <a:endParaRPr lang="id-ID" sz="2400" dirty="0" smtClean="0"/>
          </a:p>
        </p:txBody>
      </p:sp>
      <p:sp>
        <p:nvSpPr>
          <p:cNvPr id="4" name="Title 1"/>
          <p:cNvSpPr txBox="1">
            <a:spLocks/>
          </p:cNvSpPr>
          <p:nvPr/>
        </p:nvSpPr>
        <p:spPr>
          <a:xfrm>
            <a:off x="0" y="381000"/>
            <a:ext cx="9144000" cy="762000"/>
          </a:xfrm>
          <a:prstGeom prst="rect">
            <a:avLst/>
          </a:prstGeom>
          <a:solidFill>
            <a:srgbClr val="FF0000"/>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1" i="0" u="none" strike="noStrike" kern="1200" cap="none" spc="0" normalizeH="0" baseline="0" noProof="0" dirty="0" smtClean="0">
                <a:ln>
                  <a:noFill/>
                </a:ln>
                <a:solidFill>
                  <a:schemeClr val="tx1"/>
                </a:solidFill>
                <a:effectLst/>
                <a:uLnTx/>
                <a:uFillTx/>
                <a:latin typeface="+mj-lt"/>
                <a:ea typeface="+mj-ea"/>
                <a:cs typeface="+mj-cs"/>
              </a:rPr>
              <a:t>ANTI CINA DI INDONESIA</a:t>
            </a:r>
            <a:endParaRPr kumimoji="0" lang="id-ID" sz="4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5638800" cy="6400800"/>
          </a:xfrm>
          <a:solidFill>
            <a:srgbClr val="FFFF00"/>
          </a:solidFill>
        </p:spPr>
        <p:txBody>
          <a:bodyPr>
            <a:noAutofit/>
          </a:bodyPr>
          <a:lstStyle/>
          <a:p>
            <a:pPr>
              <a:lnSpc>
                <a:spcPct val="120000"/>
              </a:lnSpc>
            </a:pPr>
            <a:r>
              <a:rPr lang="id-ID" sz="1400" dirty="0" smtClean="0"/>
              <a:t>Bapak Iwan Firman pd tahun 1998 bekerja sebagai karyawan elektronik di Glodok dengan menarik tagihan di Bekasi. Saat perjalanan pulang ke Jakarta ia melihat situasi yg sgt mengerikan, mobil-mobil yang dijungkirbalikkan dan dibakar massa. Ruko-ruko dipinggir jalanan berada dalam lautan api. Tubuhnya menggigil ketakutan. Saat melintasi STM Poncol Cempaka Putih, segerombolan massa menghadang jalannya dan ia buru-buru membanting stir sepeda motornya. Namun sekelompok massa lain telah menghadang dari arah belakang. Ia bergegas turun dari sepeda motornya dan berusaha melarikan diri. Sebagian gerombolan itu mengejarnya dan salah seorang berhasil menarik bajunya. Mereka menghajar tubuhnya disertai umpatan, “</a:t>
            </a:r>
            <a:r>
              <a:rPr lang="id-ID" sz="1400" b="1" dirty="0" smtClean="0"/>
              <a:t>Yang namanya Cina di Jakarta akan dihabisi.” </a:t>
            </a:r>
            <a:r>
              <a:rPr lang="id-ID" sz="1400" dirty="0" smtClean="0"/>
              <a:t>Mereka menginjak-injak tubuhnya. Perendahan kemanusiaan berlanjut ketika mereka menyeret tubuhnya ke arah sepeda motornya. Darah keluar dari mulut, hidung, dan telinga Pak Iwan. Mereka membuka saluran bensin sepeda motornya, mengguyur, lalu menyulut tubuhnya. Ia masih mengingat para pelaku kekerasan terhadapnya sebelum ia tak sadarkan diri. Mereka berambut cepak dan berpakaian preman dan jeans. Aksi pembakaran oleh sekelompok orang yang tidak bertanggung jawab merusak tubuhnya. Ia kehilangan beberapa jari tangan dan telinganya. Ia tak bisa menggunakan kedua telapak tangannya untuk memegang sesuatu secara leluasa seperti kita. Ia mengalami beberapa kali operasi untuk memperbaiki kerusakan tubuhnya. </a:t>
            </a:r>
            <a:endParaRPr lang="id-ID" sz="1400" dirty="0"/>
          </a:p>
        </p:txBody>
      </p:sp>
      <p:pic>
        <p:nvPicPr>
          <p:cNvPr id="93188" name="Picture 4" descr="http://cikarangonline.com/wp-content/uploads/2010/06/hidupku.jpg"/>
          <p:cNvPicPr>
            <a:picLocks noChangeAspect="1" noChangeArrowheads="1"/>
          </p:cNvPicPr>
          <p:nvPr/>
        </p:nvPicPr>
        <p:blipFill>
          <a:blip r:embed="rId3"/>
          <a:srcRect/>
          <a:stretch>
            <a:fillRect/>
          </a:stretch>
        </p:blipFill>
        <p:spPr bwMode="auto">
          <a:xfrm>
            <a:off x="6019800" y="3505200"/>
            <a:ext cx="2971800" cy="2228852"/>
          </a:xfrm>
          <a:prstGeom prst="rect">
            <a:avLst/>
          </a:prstGeom>
          <a:noFill/>
        </p:spPr>
      </p:pic>
      <p:sp>
        <p:nvSpPr>
          <p:cNvPr id="6" name="Title 1"/>
          <p:cNvSpPr txBox="1">
            <a:spLocks/>
          </p:cNvSpPr>
          <p:nvPr/>
        </p:nvSpPr>
        <p:spPr>
          <a:xfrm>
            <a:off x="5931795" y="2743200"/>
            <a:ext cx="3048000" cy="609600"/>
          </a:xfrm>
          <a:prstGeom prst="rect">
            <a:avLst/>
          </a:prstGeom>
          <a:solidFill>
            <a:srgbClr val="FF0000"/>
          </a:solidFill>
        </p:spPr>
        <p:txBody>
          <a:bodyPr vert="horz" lIns="91440" tIns="45720" rIns="91440" bIns="45720" rtlCol="0" anchor="ctr">
            <a:normAutofit fontScale="4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4400" b="1" i="0" u="none" strike="noStrike" kern="1200" cap="none" spc="0" normalizeH="0" baseline="0" noProof="0" dirty="0" smtClean="0">
                <a:ln>
                  <a:noFill/>
                </a:ln>
                <a:solidFill>
                  <a:schemeClr val="tx1"/>
                </a:solidFill>
                <a:effectLst/>
                <a:uLnTx/>
                <a:uFillTx/>
                <a:latin typeface="+mj-lt"/>
                <a:ea typeface="+mj-ea"/>
                <a:cs typeface="+mj-cs"/>
              </a:rPr>
              <a:t>ANTI CINA DI INDONESIA</a:t>
            </a:r>
            <a:endParaRPr kumimoji="0" lang="id-ID" sz="4400" b="1"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zoriah.net/photos/uncategorized/2008/06/25/zoriah_iraq_war_baghdad_ak47_iraqi_.jpg"/>
          <p:cNvPicPr>
            <a:picLocks noChangeAspect="1" noChangeArrowheads="1"/>
          </p:cNvPicPr>
          <p:nvPr/>
        </p:nvPicPr>
        <p:blipFill>
          <a:blip r:embed="rId3">
            <a:grayscl/>
            <a:lum bright="-24000" contrast="24000"/>
          </a:blip>
          <a:srcRect/>
          <a:stretch>
            <a:fillRect/>
          </a:stretch>
        </p:blipFill>
        <p:spPr bwMode="auto">
          <a:xfrm>
            <a:off x="0" y="0"/>
            <a:ext cx="9158310" cy="6858000"/>
          </a:xfrm>
          <a:prstGeom prst="rect">
            <a:avLst/>
          </a:prstGeom>
          <a:noFill/>
        </p:spPr>
      </p:pic>
      <p:sp>
        <p:nvSpPr>
          <p:cNvPr id="2" name="Title 1"/>
          <p:cNvSpPr>
            <a:spLocks noGrp="1"/>
          </p:cNvSpPr>
          <p:nvPr>
            <p:ph type="title"/>
          </p:nvPr>
        </p:nvSpPr>
        <p:spPr>
          <a:xfrm>
            <a:off x="0" y="1828800"/>
            <a:ext cx="9144000" cy="762000"/>
          </a:xfrm>
          <a:solidFill>
            <a:srgbClr val="FFFF00">
              <a:alpha val="78000"/>
            </a:srgbClr>
          </a:solidFill>
        </p:spPr>
        <p:txBody>
          <a:bodyPr>
            <a:normAutofit/>
          </a:bodyPr>
          <a:lstStyle/>
          <a:p>
            <a:r>
              <a:rPr lang="en-US" b="1" dirty="0" smtClean="0"/>
              <a:t>MENGATASI </a:t>
            </a:r>
            <a:r>
              <a:rPr lang="en-US" b="1" dirty="0" smtClean="0">
                <a:solidFill>
                  <a:srgbClr val="FF0000"/>
                </a:solidFill>
              </a:rPr>
              <a:t>KONFLIK</a:t>
            </a:r>
            <a:endParaRPr lang="en-US" b="1" dirty="0">
              <a:solidFill>
                <a:srgbClr val="FF0000"/>
              </a:solidFill>
            </a:endParaRPr>
          </a:p>
        </p:txBody>
      </p:sp>
      <p:sp>
        <p:nvSpPr>
          <p:cNvPr id="3" name="Content Placeholder 2"/>
          <p:cNvSpPr>
            <a:spLocks noGrp="1"/>
          </p:cNvSpPr>
          <p:nvPr>
            <p:ph idx="1"/>
          </p:nvPr>
        </p:nvSpPr>
        <p:spPr>
          <a:xfrm>
            <a:off x="0" y="3048000"/>
            <a:ext cx="9144000" cy="2209800"/>
          </a:xfrm>
          <a:solidFill>
            <a:srgbClr val="002060">
              <a:alpha val="86000"/>
            </a:srgbClr>
          </a:solidFill>
        </p:spPr>
        <p:txBody>
          <a:bodyPr/>
          <a:lstStyle/>
          <a:p>
            <a:r>
              <a:rPr lang="id-ID" dirty="0" smtClean="0">
                <a:solidFill>
                  <a:schemeClr val="bg1"/>
                </a:solidFill>
              </a:rPr>
              <a:t>Terdapat tiga metode untuk mengatasi konflik:</a:t>
            </a:r>
          </a:p>
          <a:p>
            <a:pPr lvl="1"/>
            <a:r>
              <a:rPr lang="en-US" b="1" dirty="0" smtClean="0">
                <a:solidFill>
                  <a:srgbClr val="FF0000"/>
                </a:solidFill>
              </a:rPr>
              <a:t>PENYELESAIAN</a:t>
            </a:r>
            <a:r>
              <a:rPr lang="id-ID" b="1" dirty="0" smtClean="0">
                <a:solidFill>
                  <a:srgbClr val="FF0000"/>
                </a:solidFill>
              </a:rPr>
              <a:t> KONFLIK</a:t>
            </a:r>
            <a:r>
              <a:rPr lang="en-US" b="1" dirty="0" smtClean="0">
                <a:solidFill>
                  <a:srgbClr val="FF0000"/>
                </a:solidFill>
              </a:rPr>
              <a:t> (</a:t>
            </a:r>
            <a:r>
              <a:rPr lang="en-US" b="1" i="1" dirty="0" smtClean="0">
                <a:solidFill>
                  <a:srgbClr val="FF0000"/>
                </a:solidFill>
              </a:rPr>
              <a:t>CONFLICT RESOLUTION</a:t>
            </a:r>
            <a:r>
              <a:rPr lang="en-US" b="1" dirty="0" smtClean="0">
                <a:solidFill>
                  <a:srgbClr val="FF0000"/>
                </a:solidFill>
              </a:rPr>
              <a:t>)</a:t>
            </a:r>
            <a:endParaRPr lang="id-ID" b="1" dirty="0" smtClean="0">
              <a:solidFill>
                <a:srgbClr val="FF0000"/>
              </a:solidFill>
            </a:endParaRPr>
          </a:p>
          <a:p>
            <a:pPr lvl="1"/>
            <a:r>
              <a:rPr lang="en-US" b="1" dirty="0" smtClean="0">
                <a:solidFill>
                  <a:srgbClr val="FF0000"/>
                </a:solidFill>
              </a:rPr>
              <a:t>PEMBASMIAN </a:t>
            </a:r>
            <a:r>
              <a:rPr lang="id-ID" b="1" dirty="0" smtClean="0">
                <a:solidFill>
                  <a:srgbClr val="FF0000"/>
                </a:solidFill>
              </a:rPr>
              <a:t>KONFLIK</a:t>
            </a:r>
          </a:p>
          <a:p>
            <a:pPr lvl="1"/>
            <a:r>
              <a:rPr lang="en-US" b="1" dirty="0" smtClean="0">
                <a:solidFill>
                  <a:srgbClr val="FF0000"/>
                </a:solidFill>
              </a:rPr>
              <a:t>PENGATURAN</a:t>
            </a:r>
            <a:r>
              <a:rPr lang="id-ID" b="1" dirty="0" smtClean="0">
                <a:solidFill>
                  <a:srgbClr val="FF0000"/>
                </a:solidFill>
              </a:rPr>
              <a:t> KONFLIK</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matanews.com/wp-content/uploads/diplomat.jpg"/>
          <p:cNvPicPr>
            <a:picLocks noChangeAspect="1" noChangeArrowheads="1"/>
          </p:cNvPicPr>
          <p:nvPr/>
        </p:nvPicPr>
        <p:blipFill>
          <a:blip r:embed="rId3">
            <a:duotone>
              <a:prstClr val="black"/>
              <a:schemeClr val="tx2">
                <a:tint val="45000"/>
                <a:satMod val="400000"/>
              </a:schemeClr>
            </a:duotone>
            <a:lum bright="-24000" contrast="-2000"/>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1752600"/>
            <a:ext cx="9144000" cy="884238"/>
          </a:xfrm>
          <a:solidFill>
            <a:srgbClr val="FF0000">
              <a:alpha val="83000"/>
            </a:srgbClr>
          </a:solidFill>
        </p:spPr>
        <p:txBody>
          <a:bodyPr/>
          <a:lstStyle/>
          <a:p>
            <a:r>
              <a:rPr lang="en-US" b="1" dirty="0" smtClean="0">
                <a:solidFill>
                  <a:schemeClr val="bg1"/>
                </a:solidFill>
              </a:rPr>
              <a:t>PENYELESAIAN</a:t>
            </a:r>
            <a:r>
              <a:rPr lang="en-US" b="1" dirty="0" smtClean="0"/>
              <a:t> KONFLIK</a:t>
            </a:r>
            <a:endParaRPr lang="en-US" b="1" dirty="0"/>
          </a:p>
        </p:txBody>
      </p:sp>
      <p:sp>
        <p:nvSpPr>
          <p:cNvPr id="3" name="Content Placeholder 2"/>
          <p:cNvSpPr>
            <a:spLocks noGrp="1"/>
          </p:cNvSpPr>
          <p:nvPr>
            <p:ph idx="1"/>
          </p:nvPr>
        </p:nvSpPr>
        <p:spPr>
          <a:xfrm>
            <a:off x="0" y="2895600"/>
            <a:ext cx="9144000" cy="2133600"/>
          </a:xfrm>
          <a:solidFill>
            <a:schemeClr val="bg2">
              <a:lumMod val="10000"/>
              <a:alpha val="69000"/>
            </a:schemeClr>
          </a:solidFill>
        </p:spPr>
        <p:txBody>
          <a:bodyPr>
            <a:normAutofit/>
          </a:bodyPr>
          <a:lstStyle/>
          <a:p>
            <a:r>
              <a:rPr lang="id-ID" dirty="0" smtClean="0">
                <a:solidFill>
                  <a:schemeClr val="bg1"/>
                </a:solidFill>
              </a:rPr>
              <a:t>Merujuk pada penyebab terjadinya konflik daripada manifestasi konflik </a:t>
            </a:r>
            <a:r>
              <a:rPr lang="id-ID" dirty="0" smtClean="0">
                <a:solidFill>
                  <a:schemeClr val="bg1"/>
                </a:solidFill>
                <a:sym typeface="Wingdings" pitchFamily="2" charset="2"/>
              </a:rPr>
              <a:t> konflik akan selalu ada dlm kehidupan manusia tetapi bisa dicarikan penyelesaiannya</a:t>
            </a:r>
            <a:endParaRPr lang="id-ID"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762000"/>
          </a:xfrm>
          <a:solidFill>
            <a:srgbClr val="C00000">
              <a:alpha val="83000"/>
            </a:srgbClr>
          </a:solidFill>
        </p:spPr>
        <p:txBody>
          <a:bodyPr/>
          <a:lstStyle/>
          <a:p>
            <a:r>
              <a:rPr lang="en-US" b="1" dirty="0" smtClean="0"/>
              <a:t>MAKNA </a:t>
            </a:r>
            <a:r>
              <a:rPr lang="en-US" b="1" dirty="0" smtClean="0">
                <a:solidFill>
                  <a:schemeClr val="bg1"/>
                </a:solidFill>
              </a:rPr>
              <a:t>KONFLIK</a:t>
            </a:r>
            <a:endParaRPr lang="en-US" b="1" dirty="0">
              <a:solidFill>
                <a:schemeClr val="bg1"/>
              </a:solidFill>
            </a:endParaRPr>
          </a:p>
        </p:txBody>
      </p:sp>
      <p:sp>
        <p:nvSpPr>
          <p:cNvPr id="3" name="Content Placeholder 2"/>
          <p:cNvSpPr>
            <a:spLocks noGrp="1"/>
          </p:cNvSpPr>
          <p:nvPr>
            <p:ph idx="1"/>
          </p:nvPr>
        </p:nvSpPr>
        <p:spPr>
          <a:xfrm>
            <a:off x="2743200" y="2209800"/>
            <a:ext cx="6400800" cy="3810000"/>
          </a:xfrm>
          <a:solidFill>
            <a:srgbClr val="FFFF00">
              <a:alpha val="82000"/>
            </a:srgbClr>
          </a:solidFill>
        </p:spPr>
        <p:txBody>
          <a:bodyPr anchor="ctr">
            <a:normAutofit/>
          </a:bodyPr>
          <a:lstStyle/>
          <a:p>
            <a:r>
              <a:rPr lang="id-ID" dirty="0" smtClean="0"/>
              <a:t>Menurut Ralf Dahrendorf, konflik memiliki dua makna:</a:t>
            </a:r>
          </a:p>
          <a:p>
            <a:pPr lvl="1"/>
            <a:r>
              <a:rPr lang="id-ID" dirty="0" smtClean="0"/>
              <a:t>Konflik merupakan akibat dari tidak sempurnanya proses integrasi dalam suatu entitas masyarakat</a:t>
            </a:r>
          </a:p>
          <a:p>
            <a:pPr lvl="1"/>
            <a:r>
              <a:rPr lang="id-ID" dirty="0" smtClean="0"/>
              <a:t>Konflik merupakan proses alamiah yg membawa pada rekonstruksi sosial</a:t>
            </a:r>
            <a:endParaRPr lang="id-ID" dirty="0"/>
          </a:p>
        </p:txBody>
      </p:sp>
      <p:sp>
        <p:nvSpPr>
          <p:cNvPr id="17412" name="AutoShape 4" descr="data:image/jpg;base64,/9j/4AAQSkZJRgABAQAAAQABAAD/2wCEAAkGBhQSERUUExQWFRUWFxwZGRgXGBgbHxobGx8eHRseFx8bICceHhwjGh8cIC8gJCcpLCwtHyAxNTAqNSYrLCkBCQoKDQwNDQ8NDykYFBgpKSkpKSkpKSkpKSkpKSkpKSkpKSkpKSkpKSkpKSkpKSkpKSkpKSkpKSkpKSkpKSkpKf/AABEIAMABBwMBIgACEQEDEQH/xAAbAAACAgMBAAAAAAAAAAAAAAAFBgMEAQIHAP/EAD4QAAIBAgQFAgMFBwMEAgMAAAECEQMhAAQSMQUGIkFRE2EycYEjQpGhsQcUUsHR4fAzYvEVcoKSFiRDorL/xAAXAQEBAQEAAAAAAAAAAAAAAAAAAQID/8QAFxEBAQEBAAAAAAAAAAAAAAAAABEBMf/aAAwDAQACEQMRAD8AeMzV0jEBzZ9sb554APzwLqVtgLn28Y5NrlbPkbFfqJ/niNeKMD1FPpP17+4wIcmzXAmT2gfr9MVEzSxeTEgEbgjx+WCGTNcSYA6YJG4jtae+8HFT/rrlTGmdxbcdu9vBwBpkq0l7z3Nm+Xi3bziak8MUO1yh+e4+WAO0uJVollUCLnaDNhHe3fGtPi9Tq1BRB8Edp8YgytQoNRMnSAQCW2EbnFLM5o1AdCMQSdTBKgItDGZAJi29/pgLtLmQuGNNqbROwY394tjfKccqMknSDE2Xa8bThayeSrIQo9W9jLEiR1SQx7LaQcXeKZhqdMlRBIgadxvB+UYApR4/VKBmCglgPgbzHn/jEa8w19RkLoA7U6kk32v7YEVFDUNQatTcvp1sdmXqgD+EkRMYC1uZcxRRizqwI0JqppI8E7TA3MHtgHjKceqkw2i5gCCDPgwTt8sRcR5oejfQrqFmwYSdoUyRa04UMnxao9LUAiuCAwUrI91UmYII9t8a5utAqLrVoBHTEA+8iPmRc4BryXN7swXSrEzGlSosbXLSBEXIi+Kn/wA0zB9UItJyp6ZGiREnpaqGYi91tbCpk3s5CEqKZgQSTMRMRbV74io5hko1FdKTLp0kaoZH2U6ZknyYPi2FDZnOe660fVWmmmyyUchmiWhg40/9pGw3ONW56zILjTRlexVwdp71YP0OFB+If/UWg4I+3ViY7RBn6XwWq5gIXpqFY1MwyyNI6PSBHSOje4Mdj5woK5L9pVRkl6dMMSIID6YmDPXvv3xLxr9olSk4FNKTKVBllqbknw48WtjnC1SKYET0/wA5PsZwZp8tVcyzCiB0aZ9Q6D1SR2INpv3wuh6y/OVZgpNOmJE3Di8AwJc7ja/8PnGw50qXmnTgRJ6+/wD5QR7+IPcDCpmOIHKko0DSyqxDMIYKGhNIJG7AMRE6dgIwNrc0baQ1mJsFUfIjuO4taFF9M4UPdTnlwTFJImIOsMvkOJsRceLHtcyvznUG9KmQBJgv2iRfv4HkgeY5tT5hg6tHVtA03Ed23taLG1ibmcHjz3+z3FpPmbkgCR4PzmZOFHSRzq4iadMz/CXPjbtvaJ7p/EMSJzi0f6YMbnq+U2/E2G48iOa0eYXAPQrT8YLNBPmxsd9o3PscRrzI1oBBgTDRfvAg7kk/UeAcKOo1ebyNkFoBJ1QCdrzt+u/fGF5sqRJppPjrt5m8/QbwfbHMDzLUn33NwPwgW/TaPhGLOT45VaQin6X8bCLbdja3gYXR0ilzU5IlEAPeHj9d+2JqHMNQrJRQYJMT2Pu35if1xzpeYqtNSCg9p1W2+QItsQd8EsvxNhqGsiyhVVVchyurYsCF1SJWff3UOtTjtW0LTkwYOrb/ANv877HEicacCXCC8QNX4XJvhFbPZkpo0p8wgkz7+/8AIbd7D5zM6DrqqQIGkgDTbeAL2gecKHzIZ9nZgQIAmRPkC9/faMewA5MzDM7hu1OZ9y6m1oAjt/bHsKGTPgRf3wIOXK6iBIG+0xew/LbBfPPAHkm2KGfRdKA7agtved8VQjN5MpLGwMTGBhSFK7kkCP0H1Efhi9xtHdgwboAAI+pIMfXAytIVmA1SdAjsWFt8ZRpVeDDGDex2nxbbqk43o5sIkN9wkj+Y+Rtb54D53MGkRIMNq3Wxi1p3xnKcSRpW+w39vf3uMBezfGS5ClmpgGVcXHyYdwbYpUXCMYeopQkyKhHSB7DYvjXjGcWmiJp06zrvMReIjtNvpgdQzyBIlQTpBMvMSWP4mAfpgGdszWldVTWAwBOpSR0hmIJGoAgxglx2oVpazMajYCSJmPp5GE9OJmpULbkGT1G4LKD8Iiyj5Rhu4pltWXQdIgyGYmJvM98UV8nmmr0WnqAqxMBVIIv8VwQO/YxhU53oFa66oUEGAINwSCemYO1sOWdzS06CElX01IJBCgSLwbz4tO+EvOVjUQKyEsmYaQoLSDqkCDc22xBZ5M6n0s0KR4Uao2ksDGmZg7j5YL82UknRqqnWQy6NJXUsE69KyemD5+eFIuVQVFJAKwb6TNiZv8MTGCFHK5itU9JBUYx8MlSqhZBJeLkER9MBO2cprQUHXU6RLLpWDrZfvAkjp9j8sCuMOEq1EE2Ym+99Jv7zJP8APBDi/BGy6em40tUAIUsDbVMWEFg099z+ITMBwW1UomR1Id4vExJtgJ8vmLi5gGbkkSsQSOwO3yxY4jnUqUlfoVma6pIaRFzbTEEwJnY4xS4dVca1proLrTB0i9RgIEEzHnsMR0uDsaVRmVNasoQCDrYtDIsEzpEkxsYwENXMjREGCTv8JiCALbg+/cYv8M5mrUZ9OoV1FJBVGmJA+LwCbDA58vUpVHWrS0MEaVNMAyRA7HfyJxA1MgEEg9cTYXt47TgDlbMNmGDuF664Bv1WBElRcKY/LBheF0SCVamYPbtHYw2/54paTVoUaTsDUp9VGpSOs6dJOlwYIvBBn+4+pWdgaYlRX0tpsAQSxcrc6QQLAyeqCYwEqOtRgKSqWZCUQAzIBJB7EgDUIP442elSpZehUYMWq6gV8QTDCb6WUgx8zi9luJrR0KjMzw4GpacAkDSx30FUASJIufkQ2azjO9OmVqF0haakwNLQAApAszEnUZkR22CcG79esOodQoBCi9mm4NotO4wLo5H7TS2qfT1CBEsV1KOrtNp/DBoZp6bqqJUqVB8dP0zIqKxJVXBbWBYk9ySbRJp5pMx63p1QFdWMhtLFZidVoIO4bxF8BVy2Ses+imrMxIAAG5OwJ7f4ME+C16dMVJBZimpNXSCBEkmfna+2CvD84TlqvpyfR6kUQRuQahpMI0EEq5Uk7W+8KOdzgcR+7Ir1KSU1hYDuzdNSmGECZXb8SBgLPEaJdqcIELIGALLPfVIJhYg/H2GLfL/FR6tNQKZ+EKSqjSCrSzNbquFnaI8YgynJIGr1VqIoCu2hgdIv0tv1KQxIuRK+cVcjw4V6qrTlaa03J9RROkFm6ghkkr37WtgDGcr1qelWQqzg1OrSrQpJba0W+cTiPMAuqEAK7XMWgMCRE7+cB8vxJaVZH6nQQQpLbRBA1SdIk79jtg5naFWowVpJJm0wA0wxMxpgxE4mg7yasVKg1Awm43PUJPy/tj2J+U6KpKhtRNIM9vvFh37iBtj2KCvGKwX057sf5YWOM1dEGJ6thO4v+mDnNZ+zXadR37bXwscZzGtVgzoIXVB+KNwfHt7Yqs16qaWGsjUOgi5tFjPvbEPC8hOlajGA2qP9y7Tg1m8si02DRq0AiR965JH1xtQ4erVKihoTpYQP4he/0wQvc4qremARab3m5H0/4wL4JlvtACOltSk/mN/fDBzXw5EQMrGdcH6ib4D5RSQNKsSGMxtpBE+wxAL47W9WoSF6VZoPcrICjwNIGw8nAlctL6cG69OHuCtrGff9Timqj1o0xIFpwHuF5FZ1FmRhdCPMiAw30ttI2thnzdUvlykqrAmd4gjc2OBOXjpsWIkg2jsD3m2+3jFvjvEytCULDqjVERIHf3wFivwelXymXQ1V1CpUCFBYtpLaTOxOneJ2GBPEKVWhmmpUi5qsy1kdQNzLC3jQSp9xifK8RalkMs4iDmHBUrPqCDMECVM7HeY8YYuIcJAoepQHqZujID1G6lnUWDgkjUikwvYxHjALNLlDMEs2mnrDAqGZZX02J9ODYnTBiCvvhg5iGZzJpU6VUoxKCuAdMFhKs8brAI8C2FY0cw2mtUVmWvRbTUqmZMSbiSryCRMW9sbZXPGihzBJetXqDQZ3C6SdXtJI74C5VzFfMVqbmmW/+yw9N36Syhfs0FtBKoTaBbBXjGarVMrmVrU3M1WFPXTAVNBBXRpAiV2Oxg7g4GZDmpMsjMUD5gvUqDVeGZSCZG2pgAQCJGAicwVk1kU9ArGWJ1EnS5aVLSDE6ZIYwcBeyztUpehQV2qK/rVOoIAaYA1KbGdoA+WGA8bLU8m70gFWuVR0sOlR5FrkiLaiCbEYV+D82LRzCVjTctP2rCoPtBfdNAURYi/3fecWOVcwr1noQxohKlQFS4KmnNRKirOgGYtEQ0Yotcz8VpZzNKKBA+z0Gqx0TJB6tUQEvfe5jYYIco8ptRrirUNGoEUuKlNgy6iSumYu0S0drdzgDl+ACvTL0KvrV5QtTgA9bEOxuBoBjqEi947xUzVZfTAFRFpuFWEQReT1WZzEhrsexxA4ce4wk0Mx6Ln0SW+COjQ0S11jWBF+/aDirwnP5DMVKStTUEKWQ1CfjNQuy+J1AxO4LAWMYt8TpU6WgDWcnTy7U6tJXHxEwgctAklrvMAgbdwXI1Cn++s0MrKGCJAcGB1dUnrUEEEWa+KGzP8AKuVn1zTAXqZwPhbWN2PZVubRv8sVuIZmhUrgNTOqiyEaWXrZXK0gGF9JRZJJGkA+cQcP4n+8fvBrUVKKDpK0Wb4SVYFjIYxpPY7xIE4CcKzD6KlPanp9QtLyV9OGuO4gwBcG18BlM6+Tq13fqeqgPqFgdHqS00YUgkwLRHSsnSQcZ4vUQU6rZlUeuzIqMpEhfSVhdCJAGm/ck7XOCHEaLZrKU6vplzS+MTpIGkeoEABmPmLja2NOK8oU2ZFVy4ZQaRGlZU69ydWshQuw2UADqsE3BOH5knKFBopKCTACalnUS8MdQq6rA95MQAcZ5lzrnOZdH0imlaiVBABEwzmf4AABvEkY2znMmZQiiiiowIBqBCL2MBQSgtNrjb6r/OWUd65qkGGVdyAQRKlNJ6rQDJHf3GICK5Jq4TMO1JUZyrNUMaR8c+TLdECWNxsMH+XuG00fMtTRdWtqaaCoCoZPQs2GphN5sO84U6VGk1GmtIH1Y1u5Q6QoGkrqc3iSegH5zjTi1Vqao1HXTp6AngwAILmBvMx5PfAEaPKWY0rFPphhp1hSsAjq1zZiAe8zFicMXHqAKMVLFlWmxXsQraAY/i1HpvE+MLmX5m+yGgOSqLSaoygm1xoE6Q0idRJNge2B/EOKhjqH2bAAAN1akgblu+24M74B05Ryr0s1mKbmSKSEXnpYgja1gYt73xjEHIAqGvWL3mgkMQJIJBF7zAtjGGYo9zQJVAe5b9BhKzmXeNRBVZ9rk94/zthy5rqhRSJ/ibf5LhQqMi1JqD1FuSAY87n59sNRrm82SrBZEg/oO52ucXzxYobd0BB/7ZsfnP5YF51ldn0qUXV8JYGJiYIt2/MYiWrAYkAEmwtt2wEvMHEWZG1G2ufrpI8YH5TixWmWR+5Ugi8GJmL9sXKfDKubV1pQQI1FrCb2HnsbfzxJkuU6mapB/wDTYEAhwRMWtAsfp4wAmrUhrzG/ULfT+2KiVz6yMZMgW8idx/nbF7PZd6DGjXBUESAYI6tipB2+WBaImsSxnYBQN7d/E+MAVStqYKukkSSSbdiIEex298Tcwuf3RbBZbyTJ/oB2wKVnLU2AYhdQVWYdLKZPa0T474KcZrMcvDoUuxJWCY94A2Nz7fhgL3AcnSfh4NZJ9M1HW5uzKQDFiCNhNjEjA1OZnyz00H+igkld6peTrbVeQJH0xpwSsq5KqyqdZOhmFpgdIEm5WZiO+F7MVy6p/sWBHzk4Do1Pj2SzNOmlQ6QhDhGGgDTYAz0spBPzxvR4VkcwjLTQBGBgifs2BBb0p+EGxOkwcI3CuYawlKlRnplTZzq0+CpaYww8qPoyllSpUaoSKa1qQdkbSDCk6hZbruR2xRX5t4VSOcy7UoWlVCqdMfdPU3j/AEyDJ7jE3OHCqdGkip2pCHYiW6jJuLm4+nyxS5gZ6CqhptRQ2Sm06tIgMSwsZnTA2AxQ4xxQ1lpaqhOklHlVICDSykAi99Un2xAJoZeHGphAuYI2Hj3x0/gXLdJsx+8U6hqUny4plDJ1SNLajNrAdIAiALQMJfAMzl6baq9GovqUqi6kUFSCI1ohkBgN4sN8E+TeNtRp+nSplvUq6PVKkLqI0pq0kkEi+31PYGThHAsohZdVKuWqMqQwMUwAfTbSb7GRFxvthc45SOUb06ZdoZS8alZw4P2dPSCFRVkXYkm/YYi4K+VomjWqOKY1aGVp6oUzUGkGeqF1eCdu7Vxrkta8VKFU020KKcSVjUX1TJYzqMGbYo5+MyA9dqWmkpFqZIYpf4dTlWBEbqDaBhj5VAq+stKrUWv6EgxSuTKnSdJKy+k7/gdmOrwCnTpJVZVd6KskgDSwYEGRsSRBvPfA3gnM+VyqUyy+kc4xqQsaVWdCsxsFWQTpWQJbALXABmA1OhTeqiVSWuxA1KDr3Weorptad5xeq5FqRZMy76mA0jUGEWuwm3ziD2mcdD4hm1WmXLIIUlWYjSG2WCbfhjm3CeDPm8u7U6heo2rWKjFeuOkgmYM9rCCJiBhoKct8zU6dBlcPLO7WUEQbCIPt474X63EjlmRP3gvTRzCCQ6wJUOJiLgbxc7bY9mssKLNT1oWViIaQVm8PDWvM7z2FwcSBKVdKtInSSSyVCikMy7LqA1AOzEXLX04gq8Iz8ljDNINpXVJuTvqgSbARIk7YLcSrB3dWpSaktDOb9xAXTBGwDWwLy/BkplScwq61ldQlomIWCFYG0mR3tOLbZ0lj9rdQR8ImBchjJvPvgCXD3qNRCNR16aLI2lqYIUtqASPhIkEADtthfz2fLIhcatTMSAxkgDSB3IsJ/wCcYo52tUAWqXCkjTBAnvBPYjeDiUqVKiJEbawZiJBK2iwsY3uNsBFwakxcUroTUCkMDANwSRva9vxxZ4bx1qclgrho+IkHoNoI6gIEaZjFnMZcDrmIUPAsBruYiL/obYr5eCIsDEReI7zHzPbEHQOS+OrmXqNpCstNdUTtqMCTuO/mfbGcQciH7SqukKFpr2uZY3J77AfTttj2NZwW+d500iDHU/6Lijw3hlGrTam93YS0G6g7Qex7xglzmkrTvEF/0XC3wjK1RUPolQ0E9W0e+Cj/ABXhuUVFFQBNXQKiiDIE3IF7A/FYxjnuZhWZVqagPhYbEW/yMOHNGSrGgGquhAMEIpEarTf/ANfrhLzR3JOom5J3+uJqLvC+ZHptSUvCLUm3fUYbVG4vI8YfeZ6kZOuZ2pm/1G2Oa8KKmvT1EKJsSO8dJPtOD+WLqyJWdyFQlwzllcTFtRiDcWAjAJuZzuokmSSdySflv7Yhp1bmVOmLxOPcQohKrqplQ7BT7BiB+Qx7h2Req4QawGsSoJgHa1gZPvfAS1mZgGBaAAXI7BrS0dzgrRzevLOupn9MOSTIIB+Ezabf5fEHEcuMp61EgMAwvY6gR0ki+m19M2xe4nkteuoqlUdRp0mzKiae/wB0WwFRFY8NQqDbMMGIvbSIkdhJA/pisvLlYUDWBXYHQCAwUgmYPjuu5me2J/8ArAo5OhTSfUFRnqDsUcEaWYdyBt4wX5GogtUIOqkzCA4E21EhhsDcfOJGAV+E5lKVQVagFRQpOmAZciADIiwJJt2GLHL1Q0szTrLQappJKU1N9SqRLWJgG5gY6Bnshl0ojLCgpRkqFQBJDKs6hadd/iHy2wN/ZvlKtLKvXZBpbToncoCdZHtJ776T9Qyc5V4vQCIKFNQxNQsC7KLafTJ7teTa1sQcschhqb/vClWfUgA3VQw6l3EsR42Hvhk4xzTlsjClDrcawlOmBq3EsbCZB8nvGFrh3GqjI1c1ixqZhR+7go3SzlgKYOlwyi9jBEyL4ozwbhVfL5r0TSXTUWsokr1UrAkuBvBWwF7DFzlXhtTKZhsu9NWBUMlUKJtfcX06hHVsY2nE/DuKCvxJzOn0qIpBXlXLOwZyFaDYAA99u2GtoWX76fyEwPxwgVeb8tRoNl60KhFTQwAElWvdSDKAqQRA+I3GKuQyuaVSlGjSq5WvqNMtUcLTpOICsG61EfdF5DR5wJ5nyBzGfqqUJqOESl8YItuI6YkNM7eDGOjMgRAqA6QpAgTGmIn54DnnLfK9dMyac1aAQnVpZlWqkjSBt0ve99uxvgfxfOU6KUcuo+3Si9CsGUrpGotAJsSVJuAYsQZjHTmzWhHeOw7RPa/1OIV4XQapVJpoxrAh2iSwgIRO4XSNh3k4Dl3EnSgtOnTqFqTAVTSPUFZuhoYqAwYqGED89y78K4gi0lQVKdNzJWkSNMwPtTTGrVudz9IOHr/41Q9BKRpCotIfZzdgR1dLbiT2mNsCsxzYaGXOYem51PpFJiEZCSQAxgxEGZnAKXHOVc1TeozL6gFNT6isxGlBDFmqdWqwJF97W2av2dojUdaqoiFHSsys6mkE7yBNib/XfgXOK5t9PplYU+opOoCSAIMQwIP0g+cEuJ56lkcu7qggSVUELLXIUHYSR8/mcIMcS5ey4ydSiKS6FWo6iD0tdpB+IXtY7Wwqcp8tU65LSy0l02BW7bkXmLXM7SIwf4dx5q+WrPV9IqKLE+n6g0yCND6ybwD1A/THP25hemoTL1mRFYNpG+ruw8D2O8Thof63KWnLuGrOzIzvTMmB3UMpmdote+FM8t5mlSNVgFR4kEqxlti48knb3jvglwrmjN50JSWmellL1aMqQIMFp6Fk+94MDEHCeYM7WY0FcVJBBDNTp1J80z0PPtDH2xAPy+Tdx/oVWtMKjiSO46Y8Re1/bGwydVB103Cxqbogqs3iYEx+eCNPjvpABro9mGYOpgZ26pI+WwM4o5vPNWlUPpob6dXxdzHkeF+W84Bs5ANM18x6UlRTQBnaWbqPxAQoG8QO+5xnEn7PeFPRNXWVhkpkQZIkseoEAixF7j37Y9i4CfNlB2VAom7T9dOBXLuUNIu9QFZUC5HmTH4DDNxQwB9f5YHZilqVhEhlIg+4i+Aj4/TLZOqCLhb/APiwP5gT9ccvqr5v/k2w2Z7iNepRywcjQ5OsyVLBSFhtPaIM+Z8YzxLlCmz60YojAEKvV2vpJ3+WJoVaj0wlp37x5v8ALGaVWvRGs0X0kCNatBHYgxEYLHl2mg1szMBEq0IBN+pr2+Q74locRzGep1qYJGlSRToyogSACTdgbEA7xtgE2sNbmV0ksekDaTNvb+mHDIGrw+stNERxUpoXVyqMag3AY+JFjIuPnhezuQ00g4DK/SG1ExexkETYiDh54Lw396po+aooj0iVGmQChURIJ8yIM3HvgAnHc3k8+9T0w616SltVtFRKZAOxuQCSDYwPlirm1Wll6dIHXopS+j+J5Y7ibaoPyxS4bTfTVTKj1Hp+oC6ql6UFSVJGo6lm3yI74q5GoQjE3aT8RIO0H3se3vgDSUaD8PTWrIPULBpWZpoZ1QLqVMD5DCrwygrMfUJurFSGK9QsCsAyfa3icGHzZrZJFb4aVddUAiQ6wZYT3A7eMa8W5ZEUjRkio9VYuzKVCmLwWAhoPgTgCvP1fXRoujtqDMjiHUyyqYJIGzA298VOVa7rqy0utR9JCgQ0GG6W1CBpgx31HFXjWeqLlcvSqMDVo1KgILBjpABQG5lQCYJ7EDtjpnL/AAtKVKlqRTVVAC+kTeSQDvAJgDxihU5hprRq5epTatVdtVKDUqNvpgBjcXN17ycFeaOV8pSy+v0VVadRC5Ano+Bu4kfCYHcWjApOKn/qlOmbquaqQGiRINMfgQYw2PxehUepRJVwqzUBAKqJiGm39sAk8scvp+8ZWsjTFR2KlluqhtOgDrkGAQxJ7+cdFI1WIkd5FjF74WuVjk/XrNl6wqOxLleoWJJOmQAyidx7dsScf5jFCuaTF1aogakQsjUdS9XcDVB2O2AL02y1SslT7M11UBSSNYV5YACfme8X2xFzLmxTpIxcoBWQEqQJkkXuBpvJkxbA3ljlulliHYaqrL/qMSTJHUImASfHbAf9pXE2NA06chVzAFUkQGJQugUzcDc7XC74oIcwc0LT+yRVqygdmV0gLPYE9bQCdIgix74ibOVM8Gpy1GmK0LUVocwmoAr4k6twDK2xy/0Wtr6RcSexHY3sbbb+2HHMVjkKbUnqa6jBHpiJvEMD3EEQLiQBFtoKfNXFKtOqcvVrNXCU1BKu63IDAkncwQYuL7k3wzcrcJXMcNCq5Wo0jW3VDI82BPw7QLG5vhf5uzSV1ylXSxrGmA6aSBHYEgQb6hEgwR8sNfA6py+Uy7LllXVTJeoCQAASV9QorVDqmRYgbdOAF8UpLw/O02FQv6yHWGVGiIFh0wpsRtEEScac681UqmVp0lY1HqaahYKECBSbESZaZGmbRPiRP7SKivmg6DpKKCZIJIn7rXELF4i+FQ0ouLiYn33/AExA7ZJkTKxUrM5rEInUo0qSvw6pgSBr7ECINsUeEcotmPXt6QpyFZzYvr0hW9oV5aLH64o8NZvsyAp02AtqJ1EyRqE3b5AKJsDg/S4oKYLzFViokzIE2uRDCJMiBf3wDByAgy6+gYNdnd6tMTqpwFVQfppIMwdVicVOacvTr5ioiMus6Tq6IQqo1Nr1AjSFII327jAjn3PN+8qVJE0UViLE/FN+4iPwA7RjPBs1QTKOWpq1TS6iQL6tt/Eza9t+4om5hUrVLo/7z09NSVYAkCS8qVu0mB5/GtyshqVvSqqsKCRqABVpFwfqbGQfGHalycNBIdwXpJ0WI1hbyWBJBaO3nzirwXlpvRd6oGsHp0BSYUbLNheI+WxxBb5MKHMZr06gdYSAJheqpIAgAC3YRj2LfKrh6tZwSw0UkvG6mpMfU7YxjWYL/GngKf8Au/IDC7m+JyDGktNiDt4+eD/MWV9SmEJiZ/lhAp5aoHIA3n5bn++IHXJcMpNQVCA4Zdz3BM9PgT2wRTKqECR0xEe3tgBlOJ1aa09dNjbTCKJtHYkAiMGM6zNRbSrKdM9UA2NxAJvAOKObc0ozVRl6ZNQrOqABJG0/Je84n5H5lp0B6NRNOt/9Qe9gGG+kHxtOIOIcMC6qo1LYgiOxuDPa30xV5c5ZOZrLBPpqSWaLSLgeIJ/njIaq2Qy+fqVTTqjVpIbTPxmyMR3jT23+mBXEKFfLLkqL1WYtmiTF5VTTj3O5MHEvL5pZRanrMtJ3qCFYwQqloPVfSLif64v8xZ/KucuzuruHVqfpvJiQSw0yCOnY7xbFBf8A6fl6auEKUmqqQJYLGqYibgajjka12IqayxckhiZNxaSfNsWucK7Vs09QaihIVNQggAC0dhJJHzwJQyLyZxAxcm8KXNCvRZoGhCDBI1awbgHYhT/gw95vldKmTpZVWIVGSWiGhSSxWdiZI8X9sIXJrVlGY9GmXLIF6WAZWOrQyg2MX7yMMP7PaujUrkBidLS7EmoDABB6QbNcGT74on545Qomg1emND0KagqDZkWB1T94L97v38hbyPNmdr1tS1WXSJCIvQdAmGBOzQZMnvGJP2icZrfvT0dZWlpTpUkB5Ey8bmTEbWxj9nnA6WYq63e9Fgxpz8axYx3AeAf74CpkK4zGYGYboc1jU6NgfUVovNr4Pc3cBq+q9TKK6qyEVtDaBAGompcC4m3fxOLnNHLNDK0XrUgEQG6ST1FljRJmDEFewuLTjTlrnvKr9iU9CmJIZjqDEmTq0rYn6jtOAWeEVAitWoRqWkaRZl+E1VNxoMF4DAExY+RiotU+vlSeohQxLFjIMkybnabjzjrWRo5c0QKao9KqJgCQwa8fLceRHnHNuM8MqUs0+hSVpqEQspIjc+31O+Av1+LZxGpQyutQq6gLLGAYExIJW0wJkTi/maS1vVFfSgqzVpsOpxpQLrMHpGoxtq33jCLneMVGc+ozPo6UBYjQJ2XSbY24NnglQPVkqqOJOonqB2N7kmfGIC/A6KUKIq1kDozpCtDdOoGQpi/RAI7MZtbGnN3HRmRRnTCs3xHVUgxZmEStj23FvONayjNAUqDEp8XplgNIQfEVIAmOmxM2HfA/hnAf3nUMvLOihmUwLbMU8kSLEye3jAFeGcQ9Wmi1FGhah02Pw3J7x7e+DPEOYWy706VFBTU3EWBuJAG1xO3fCzns1Rpmm1FdLFLpqnQyll65HUzRqixEicX86pq5Bcxq66VbQG+9JGrqsANwRpnbAXOK5CrUUVHpI6rAYCQRD6VUKTJY6otc6T4xtxr9nFSnTQ0SWB6mDiGViNjpsO0fhOG3k5fUoio5YtqUksZkhJBmB/H43wz02mR9PyGLBxnJ8GRcvXNUKK1MdM1CGUjYaPvE2Hfee2KNXi7VB9pdlurixEeezDf3nHXV5fy5rVa1REb1Pi1iQRA1TNgP6Y49UGln0HUisYPlAbMPpGIDGfWrmq3pCrqCr0mofhWwIJC7FgO0X+eN8vyzWVqYqKml3VZFSm03gxpYnYkn88EeE5+qmmk9OGIDH7OagX4gSDG6wbmCDfGvHeN1DmOl+mmejoEiBBnVM31flbAdKynEFqPUA1DQQIZY3EgjsQR3xBx7MVlpAZcoKjNA12gXJK2InbcRhXyvEKhoJVUVAXlWZLGVY9Vw0zLEiCO0WwwUKdSpS1kOzahpSqEBkH2ACna5vbtbFopfs+zJYVlP3dF+9y4g3iRE/XGcMfD8roBkKGYy2nz84E/OMexcEPFEnT9f5YBLwT1Kkhyq7kDvtI/GcHuKVQoBPv8AyxUyVUF/mp/LAW6+SRwAR8Jke3/ONM7Vim53gH++LSGROK+cEKzf7T+WKE/LZv0A1SooKqrCxBIiRBE2kiI+eKPLfG0asalQlNUqq6jpkmTaYBIja2N+IFijai0lma20HceD9ZwnIsUwb3Y/oLjGQ+c15U5imTSCPUp9QDIjki/SpYE7XWO4I7451wKp/wDapE96gPiSZM9u+GLgnMmlGou+g39OqfuNuNXfSW/DGOK5HTnVrIAF1IzhfhBYEhlItpYhv/JW8jEFTj+QCOtQOSKzmFgTAN4YmN4E7Xw08e5XX90Wpl6NFnpqJBGvUnfSbAkTItcTHbAOpW1Vcn/Cda9/vsfr7TOG7l3irM1SlUgNSh17TT7H/wATY9r4oU+BcXNLI5isqJSLMER6YI6oAkyxFtVo98A+VeLtl80GQn0iwWrNwaZaDr+l584g4zTfL16i03Pp+oWTSZVlnpI7EQYn5404HmQtVGZWeLBAQC1tiTMDtsT8t8QMPPfCVSpTqU4C1RAQrEaQBqEfdIItvM7zgtyVweih9egzvVRWVqZZFB1wL6rgeCYmPIuX4lw7VTo1bGnRTUaYAOmFiVJuYWQR3gHyCocs8V9F2oKoFS/p1AAGbZlVm7q1rG3yxRj9olas1YI8KhC1AisWXXp0ySQOoAESBGFrhfB2ruUVlQxvUOlfABOwJJgfphv/AGo5gGtR9lJYbGCbflOFAVZaSNltPje3074gd/3OvkuFSZSslckGQwAZgtt1O8/Wcey3Hw6I1VixYCTbVYRft+XfFyjxzL52k3qBgjU9NVJusMpWoPGk31DaROxwFo5VaRam0syHTZSAbyt4iCsH9MAG4pkUavVZWkAoxBPxH74k/wD8+/tjfmHJL6S1gILQO/w7xFlHYCPfDdwjKIk6UCyZJLFiT5Ht3j++A/7QQQtIHaakbeF7f1wAnkbPrTzBJWWZGA+EAAXJYntHjwMGxnqeXahSpsDrdHqRpEtPSCQuqzEsQTA0LgBwThoRRWqmog2WPSUEMCJBquC1uwBnG1PMZc1g9Ns01QNqVfTp79vvE/SO2KDfPfK7GuKyhn1zr0CfgElyew07k+PlNrhuXD8Ienl6Pr6nckMwDI2kDWqx1FegwLie+K2Qp5jO1q1CpVdHRDpFckWYqG001AUShk2JgjzIeuBZFKJKJ8KAU1tuV6qjH3NR4j/YPbAR8PSolKj6YDLoUEFtB2XqUkGRv0mNreMUc3mqxr0Q3qUVZr0i6faEdyaZJKgbgkeIOGDapA2jUR4n+42wq8wVBUqV6iuVNGhCspuGLSfl0a/8GAIZzKFMmaWXUlWDKqyWNyQ0kkkyCxvhWy/LdOpVppqRSrkOFAUMqwZI6WXYgg3Ejzhi5Y4uwyq1Krhl1IqgqNX2jKoBINzLHtNsHavLyPmjmGEkKoHaSO7RvFv8GEChzhzXUoZ9wgp9KKsmmjNDAOwJPbUxt8xgFkqnq1PhsxJ0qIANzC+B+gxe584Q5zrsFYeoRoP3WhVBg+R3HbAWsj0CaZA1K12Fx56T47gj5jEHTxUWnRU0iqslMMqMVlkXt1bXIv8A1nB7LKAo0yAZIkz8RJ395nCtwx1qU/tTb0lJkH4V0u0HxEeYgxhqpIFAVQAoAAHgCwj6YuCUY9jK49jQFcd06VDGCZ0/O22B2TrFXCgD+ZHfvsPGDHEcsG0nusx9YBxQfJQDoIDdj4Pb6SdsZEHHsoTpqav9MzE7gkTb8MV+McxIoRHbSHRi1jIgqBB/9vwwN4glamrW6SIMTAuL32v+uL+d4UMxRQMJYXFx965/QWwCvnarX2IBmQPNxuLdMW98L2bkIBBhZIMebxP12+eH2twYwF0qJkHVO/6/DI3ws8xcNFKip0kdUH537x4Fr4gWHaRtfzOGbg/ERQyRnqapUjqiIpx9mdyR1A9viMXGF0pf5YL8PyZegUgbmotjY/DMzsQPfbBUOShc3SQMzKKyshndGAanHuZE/XDjxjgtOtl2JUa4ADd/iFvce2FurwYJTpVXt6cKTfdX1KP/AFaP/E4PcwcfCMlOiys2ss0DUIAgCx8mbHtghQzvCqmXQpXCSp+x1KXDqT16IMAA6T1D73zxvyjBZyVXUpEQiiBcHYeYwT4pmxmPTZ4LUibAEWaLAf8AidzgJwjOLQquzAsDKnSQSQ0Gd77YDoPLHEmd6tAiQgBWR8SXDA+3aY/nhT45wEjUaRBagbFfvJvTcRvbp9ipGN63NOXem6+lWdnXSW1BLfQtI9ogxilwfjNakimmaZ9J3QGrUp0xpYA6eplm8MVBMe04on4pnEzqU6xs9MBKogk6jOkrcAghW+UbYWc7R01foD1QO19/rAw2UKhzhqU1KGq7JVZqaqiFqepVRQwBIClz6h+JiAbQSv8AMxHraQCCihWneQTvYARtsMQU8nnWov6tM6WB8jv2I7giQRh0y+eSuoYKaTIoDIbwIldB7rp27iMJGVoMzqqAszEADz3g+3k9hfth5ydOn1wj1A1VkL6SVmkL6jqBhnbXq/3ERAwGaPFaVO5Nha3tBsO+/wA5nATnDiPqiiyzC6hPeTpP02xZz1GmrSOre1jPaAI2+X/GvFXpLljNNZaNJtIYXMkCABPcyffAR8lUQPWqsCW+zRW7y7nXBNyQqxODNYINLsQanRoUaizG5YhVOoiIExG498BOG8yqmSNJgxIY6TAIg3AF5EX/ABwa4CUp1AHNIZlulh6gmZssXuU02wFrM8TSnWp1K2WqirTU1KYBRPE6gGkyBcmLACNyR9D9oFJHDJSqU4JMalYNqBB17SbzONeeMyj1GIMtTEdxDWmfkD8sDKHB1IGpOm51EXPyAsB7k/TAOOR52p1GFSpVRToAILqoG7E6Z1SGAXvOq1gcKw5mFL10NT1BU1IVUR0nVfU0Q/VuFNh3wxcqZVKVEnp13YAi8MQAVPYQNgQb3wb/AOmpUSHHn2OwvP8APAc24M8VKSqoaa1Mhe5MiFDWgk2Jj8MdxBxzrh3CVo51KKLIasrBmNwlJCTpjySwntG2OhJVkH5kfUGMawVc1wynVZfUBYKdSrJAB21GLkxYSYF7TfCr+0Xg4YJWFtMIw9jOgj5GR/64bMixYluzFo91TpH4tqb6jxitx7hvrgUi2kMrdpuGpt5G0YaEbk3N00dpDMEE6ouAwCuIBOpe28xe2HvgLItIJTqq6rIETYSSBB6tvYY59xSmcjUenTnW+nrK2jSZCht5YzJmIthk5Q5mFTRRqXqEhVYLuPfsIvfvPzxnA40akkjuIMexkD81b8MewI5TrvUWrVeeup0z/CkqAPZRb5z3nGMaBLP7C8f4MC87nRSHUARv03+sG5+hwZr0wd8A6+TNQtFmWwv7fpgBedza1un1QogEyIMg9pwQqUpRYMkCei/6f588CuNZXS1OBBHVBvDA/mNr+MGanD1qBXWVJAMqdLD2JG4ubGcQep1aggXaRYE3/HeMAuauM0lUJUTXqY2hG+GBNwL38z74K1kdBFWXUf8A5EXqUG3WosREDUt/9u5wG5q4UKmV9VXD6G1B5F1YXAjckx37e2GgDkKeXrOESiAzWE06o/NK5j8MN2WytEIBpphYgCH7WIhmF/z+eErhJej9uFbSCULjsbGCPEHfDZwbiCVW7ahfYG0zadiPrHnfEAjmHmOpl6noiki02WDqAIqKbGY2AuLGR5xRVFpQPSoNAHUprMrAiQRqqXwz8d4Aa9IqSC12U/7u9/BtP08YUaGSL5epSYsmYy5JAk9VPupA8dRB9/BwVayRqM9qaorA/DTVfcdREn5zgdzSjosOHgkaST0z1ExFiYt5vho5RzjVqABkmmwTUASTABUn6QPpPfAHnrO6yii4DMSw2LbR5sO/mfGCFagCDgpxnME5eisSg1aSGXpfVNSQBJLJoF4jTN8UMrRLEeJxZ4/y++WqS2krUJKMpmRuAZAgxH4YKNclZNHpVCxg64O20Wjxu18CeZfssyykCoAqwakloK/xqQ5ja5OJ+C1amVdKjL9lUOhyNLC5tPYMDBg7jGnPFMjNnUQSVW0glYtBj8Z7zOCBozR+BFRAxhtAaWEixZmZtPlQQD3Bx0urlVAgLEgiF+pmfJYkk++Od8NyS1GQk2UjUAbnqN4PYC0C8CYMnHSqqEg6RI+RgGbkW/QfhgBH/SYntI7/AHtoJPf6iffA9eUkapqYhrxEQD+H694wfqtAlj6agSSRsD7Xj5ATiUUDYkiSPeB3sDeJ+eKEfmjhv7tVpuqwsTFiNSGSDFriPzxP6opcT9T4g/WoFv8AUpyv1vGGTmHhgfLVA5HSNakdiot8p2j/AHYWeCZkVMzlGMgouhie+jV6Z/AgfTEFHitKsU9RwQKjmCVK6ieqysAQBtPf3g4MAirrNqQVNTs3w3MAWuWPYR2wwc0URUy7GASn2inwV3I+ayPwwocI4kqakqjXSqQWXe4+E7iY8SLYBz4PnKeYvS1aEYKZW1lBgSJG43wwoARcAkfjbbCTy+a2pv3WrSp0tROgITHgshAEwN9XbFyrxJ6FnFSsVltQAAII8LOkC9ov74AzwXg6LnKla9gadMMZLMQDVYT8ygHs3jBnimZNOm5X4yOmf4m6U/8A2Iwk8RVlyxLiX9EsZizkh2I9wSbW2xBwrjjrRpbuym2oliXD6gb/AHQQIk4tDTxXjD5dqeWy+l6gCpDCQTAH8Qgm7HffBmrUKvRDdTEFZAAuYkxNh0k7/jgLyzlKVP7eoxas89TK1gdwtu/c7nYQN88W4+gztBAdpDyIADSBc/8Acfa2AxzpkFqJTJnVqChR94E3FrztH184h5M4DThqugiGHpVCTqMEksAPu9pO94sMNQsI2xvTpgKoGwAH4DFg2y1EIoVRAAgD/Pxx7Ei49gNKgwOztPSwYd9/pgi+IM2o0mRigdxrJ+pSDDdbgjxF/p7Y34XUmmAdxF/I7HGtbOhVuIkRJtP98bcMqAaVtMDxiCaoV2ksT2Fz+X88D8zwKmyVAZGtTqg2LbhiDYMCBcb95waKYH5vhOuftKiz4I/pgF7k+lOXqIRu8kQDZlU7G0ETinxblVaSGrSZgySxJIiBcxAEW287HDJwrgRoFurWCB2jbbvj3Fsi1RdA+Bvjjx4+vnACWz1VaYcKTIB6ouCPAMb9xgBS4TVWqMxUdKfsGBJG0ELfa1pw+08v0gRA8GLYizXCKb7qJHfY/QjEgR+XskVbM0kBT1FY0piQLgA3juu0m3478q0KcNmKhClBEk2UfegEeIB8D8cOScJVDqVYPc3mP1jC/wAnZYmg3jWRcW7TGAVebOLU6lSm1EjUk6tEQQCCt4BaPOG3g2cp5vLzURIjS6mI+lpE2I8WviHiHCMywYJRoX2BWnt9d/wxU5U4S9Gq9GqADpDAb+9iPkbe2IBfGcmMoTTDaqVWQUcGVH8xNw1iPGLnNXDVr5VczTJJWGa24MK0mJkEDfDI/L9IVNZRQ0yTG/uZ3+uAXCMvVzGVrUaGgBapGrYOhBsDBImxk/3xQC4FysK+WrVJKvTY6SJghV1MCDaDb5YYeT+LtVpem4YsgjVf4e0nvH9MGuF8AZMuUqpM6tag2Ym26xaBH+RivyvwF6Ad6kBqpEqskLvbb3j2A3wF9aK3C2E3Nj1EC8jcxucZalfyJ/ycWVoHXHpwI+Lpg+wAvI+WJXyx/wCJH9vrhAv8X4S9ZdAKhTuTNrzIAIB8X2viLK8DKGGCFf4uot5EWCr9JwxLSjf+uJIEePwwALiWSBoVAARNNhf/ALTfxMxjmlbh1QU0raG0NMNBiVJG8RMjHXMxl/Wmmu0GTN/8O0f3xHwnk7LAEsmq4UAkkDRvF+7SD8vBjECfyXk69MtWakxV0hZkSJBkWmJHjDN6CudTUpjs6yd5HxC1/n3wzZvKghbQBYRaBHt2wN4hRqhR6QkyLAqp/FrfliwDq+U9anUgSxR1nwxUkT9f1GAfKHAUqolVrFajCZnV0iBB7hiTPeAMNNJ6oOvSlM9y1SSY2GmmpBF+5nC/Q4bVOVzFNXKqpdmQQLiDGqGkQPhkbYBvp5VViLR+Ub++04VM9knzmZ+zp6ERCgZtjdiSYmxk/wCHFDh3EcwuiqajMtJoIYzAMCfJHa+0jzh84Llk0BlJMkmLQJ+W/wAzgJf3JjSC6oOkAkT2t5n8Ti3SkW8WnG+KebqnTKnvJuBA774ouqbx4/ntj2KXDN6nvoO83Iab94x7AXGGNDSBxvj2KKdbhtNjLLP1P9ca5bhVNG1KsH5nvvi7jMYDWMYIxJGPRgIIxg08WIx7SMBV0Y1K4uacY0DAAqtX1GNOdIIgiCG94+nj8cWshkQiBQIAmBaw94wT04xoGEA7N5NmELUNP3AB/XAvJctVKdb1TmC8xIZSJjbdjteIjc+cM2gY9oGEFU057Y1pZVVsqhR7AD9MXAgx7RgKrU8aeni76Yxg0h4wgpsljb3gCT+WK1CrqGqCoPZhpYXIMqbjBX0hj3ojCAZUyu0iO/zPvjU0t9/ngo2XU9v1x793Xx+uJAt5vhbOY1MBHYkYMcPpBKaoojSIj/PO+Lf7uvj9cY/ckmY39z/XCCCtmV1aDOqNQt22xoqTt+mLI4fTDatI1RE32xJ+7r4/XFFJuGIx1ESdvp3+ntiPOZBFoVFRVQem0BQFHwnxgnpxrVoBgVIkGxF/5YBc5Q4Xpol2APqEiDfpFr/MzbF7h1MUKrURZCAyDxPbz5/LBWjQCqFUAKNgMRnIU9WrSNXm8/riCHiTmAo+9N/lGJUyYClTeRBPczidqYMSJjGcBWydDQCpMxF9pt3jHsWIjHs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4" name="AutoShape 6" descr="data:image/jpg;base64,/9j/4AAQSkZJRgABAQAAAQABAAD/2wCEAAkGBhQSERUUExQWFRUWFxwZGRgXGBgbHxobGx8eHRseFx8bICceHhwjGh8cIC8gJCcpLCwtHyAxNTAqNSYrLCkBCQoKDQwNDQ8NDykYFBgpKSkpKSkpKSkpKSkpKSkpKSkpKSkpKSkpKSkpKSkpKSkpKSkpKSkpKSkpKSkpKSkpKf/AABEIAMABBwMBIgACEQEDEQH/xAAbAAACAgMBAAAAAAAAAAAAAAAFBgMEAQIHAP/EAD4QAAIBAgQFAgMFBwMEAgMAAAECEQMhAAQSMQUGIkFRE2EycYEjQpGhsQcUUsHR4fAzYvEVcoKSFiRDorL/xAAXAQEBAQEAAAAAAAAAAAAAAAAAAQID/8QAFxEBAQEBAAAAAAAAAAAAAAAAABEBMf/aAAwDAQACEQMRAD8AeMzV0jEBzZ9sb554APzwLqVtgLn28Y5NrlbPkbFfqJ/niNeKMD1FPpP17+4wIcmzXAmT2gfr9MVEzSxeTEgEbgjx+WCGTNcSYA6YJG4jtae+8HFT/rrlTGmdxbcdu9vBwBpkq0l7z3Nm+Xi3bziak8MUO1yh+e4+WAO0uJVollUCLnaDNhHe3fGtPi9Tq1BRB8Edp8YgytQoNRMnSAQCW2EbnFLM5o1AdCMQSdTBKgItDGZAJi29/pgLtLmQuGNNqbROwY394tjfKccqMknSDE2Xa8bThayeSrIQo9W9jLEiR1SQx7LaQcXeKZhqdMlRBIgadxvB+UYApR4/VKBmCglgPgbzHn/jEa8w19RkLoA7U6kk32v7YEVFDUNQatTcvp1sdmXqgD+EkRMYC1uZcxRRizqwI0JqppI8E7TA3MHtgHjKceqkw2i5gCCDPgwTt8sRcR5oejfQrqFmwYSdoUyRa04UMnxao9LUAiuCAwUrI91UmYII9t8a5utAqLrVoBHTEA+8iPmRc4BryXN7swXSrEzGlSosbXLSBEXIi+Kn/wA0zB9UItJyp6ZGiREnpaqGYi91tbCpk3s5CEqKZgQSTMRMRbV74io5hko1FdKTLp0kaoZH2U6ZknyYPi2FDZnOe660fVWmmmyyUchmiWhg40/9pGw3ONW56zILjTRlexVwdp71YP0OFB+If/UWg4I+3ViY7RBn6XwWq5gIXpqFY1MwyyNI6PSBHSOje4Mdj5woK5L9pVRkl6dMMSIID6YmDPXvv3xLxr9olSk4FNKTKVBllqbknw48WtjnC1SKYET0/wA5PsZwZp8tVcyzCiB0aZ9Q6D1SR2INpv3wuh6y/OVZgpNOmJE3Di8AwJc7ja/8PnGw50qXmnTgRJ6+/wD5QR7+IPcDCpmOIHKko0DSyqxDMIYKGhNIJG7AMRE6dgIwNrc0baQ1mJsFUfIjuO4taFF9M4UPdTnlwTFJImIOsMvkOJsRceLHtcyvznUG9KmQBJgv2iRfv4HkgeY5tT5hg6tHVtA03Ed23taLG1ibmcHjz3+z3FpPmbkgCR4PzmZOFHSRzq4iadMz/CXPjbtvaJ7p/EMSJzi0f6YMbnq+U2/E2G48iOa0eYXAPQrT8YLNBPmxsd9o3PscRrzI1oBBgTDRfvAg7kk/UeAcKOo1ebyNkFoBJ1QCdrzt+u/fGF5sqRJppPjrt5m8/QbwfbHMDzLUn33NwPwgW/TaPhGLOT45VaQin6X8bCLbdja3gYXR0ilzU5IlEAPeHj9d+2JqHMNQrJRQYJMT2Pu35if1xzpeYqtNSCg9p1W2+QItsQd8EsvxNhqGsiyhVVVchyurYsCF1SJWff3UOtTjtW0LTkwYOrb/ANv877HEicacCXCC8QNX4XJvhFbPZkpo0p8wgkz7+/8AIbd7D5zM6DrqqQIGkgDTbeAL2gecKHzIZ9nZgQIAmRPkC9/faMewA5MzDM7hu1OZ9y6m1oAjt/bHsKGTPgRf3wIOXK6iBIG+0xew/LbBfPPAHkm2KGfRdKA7agtved8VQjN5MpLGwMTGBhSFK7kkCP0H1Efhi9xtHdgwboAAI+pIMfXAytIVmA1SdAjsWFt8ZRpVeDDGDex2nxbbqk43o5sIkN9wkj+Y+Rtb54D53MGkRIMNq3Wxi1p3xnKcSRpW+w39vf3uMBezfGS5ClmpgGVcXHyYdwbYpUXCMYeopQkyKhHSB7DYvjXjGcWmiJp06zrvMReIjtNvpgdQzyBIlQTpBMvMSWP4mAfpgGdszWldVTWAwBOpSR0hmIJGoAgxglx2oVpazMajYCSJmPp5GE9OJmpULbkGT1G4LKD8Iiyj5Rhu4pltWXQdIgyGYmJvM98UV8nmmr0WnqAqxMBVIIv8VwQO/YxhU53oFa66oUEGAINwSCemYO1sOWdzS06CElX01IJBCgSLwbz4tO+EvOVjUQKyEsmYaQoLSDqkCDc22xBZ5M6n0s0KR4Uao2ksDGmZg7j5YL82UknRqqnWQy6NJXUsE69KyemD5+eFIuVQVFJAKwb6TNiZv8MTGCFHK5itU9JBUYx8MlSqhZBJeLkER9MBO2cprQUHXU6RLLpWDrZfvAkjp9j8sCuMOEq1EE2Ym+99Jv7zJP8APBDi/BGy6em40tUAIUsDbVMWEFg099z+ITMBwW1UomR1Id4vExJtgJ8vmLi5gGbkkSsQSOwO3yxY4jnUqUlfoVma6pIaRFzbTEEwJnY4xS4dVca1proLrTB0i9RgIEEzHnsMR0uDsaVRmVNasoQCDrYtDIsEzpEkxsYwENXMjREGCTv8JiCALbg+/cYv8M5mrUZ9OoV1FJBVGmJA+LwCbDA58vUpVHWrS0MEaVNMAyRA7HfyJxA1MgEEg9cTYXt47TgDlbMNmGDuF664Bv1WBElRcKY/LBheF0SCVamYPbtHYw2/54paTVoUaTsDUp9VGpSOs6dJOlwYIvBBn+4+pWdgaYlRX0tpsAQSxcrc6QQLAyeqCYwEqOtRgKSqWZCUQAzIBJB7EgDUIP442elSpZehUYMWq6gV8QTDCb6WUgx8zi9luJrR0KjMzw4GpacAkDSx30FUASJIufkQ2azjO9OmVqF0haakwNLQAApAszEnUZkR22CcG79esOodQoBCi9mm4NotO4wLo5H7TS2qfT1CBEsV1KOrtNp/DBoZp6bqqJUqVB8dP0zIqKxJVXBbWBYk9ySbRJp5pMx63p1QFdWMhtLFZidVoIO4bxF8BVy2Ses+imrMxIAAG5OwJ7f4ME+C16dMVJBZimpNXSCBEkmfna+2CvD84TlqvpyfR6kUQRuQahpMI0EEq5Uk7W+8KOdzgcR+7Ir1KSU1hYDuzdNSmGECZXb8SBgLPEaJdqcIELIGALLPfVIJhYg/H2GLfL/FR6tNQKZ+EKSqjSCrSzNbquFnaI8YgynJIGr1VqIoCu2hgdIv0tv1KQxIuRK+cVcjw4V6qrTlaa03J9RROkFm6ghkkr37WtgDGcr1qelWQqzg1OrSrQpJba0W+cTiPMAuqEAK7XMWgMCRE7+cB8vxJaVZH6nQQQpLbRBA1SdIk79jtg5naFWowVpJJm0wA0wxMxpgxE4mg7yasVKg1Awm43PUJPy/tj2J+U6KpKhtRNIM9vvFh37iBtj2KCvGKwX057sf5YWOM1dEGJ6thO4v+mDnNZ+zXadR37bXwscZzGtVgzoIXVB+KNwfHt7Yqs16qaWGsjUOgi5tFjPvbEPC8hOlajGA2qP9y7Tg1m8si02DRq0AiR965JH1xtQ4erVKihoTpYQP4he/0wQvc4qremARab3m5H0/4wL4JlvtACOltSk/mN/fDBzXw5EQMrGdcH6ib4D5RSQNKsSGMxtpBE+wxAL47W9WoSF6VZoPcrICjwNIGw8nAlctL6cG69OHuCtrGff9Timqj1o0xIFpwHuF5FZ1FmRhdCPMiAw30ttI2thnzdUvlykqrAmd4gjc2OBOXjpsWIkg2jsD3m2+3jFvjvEytCULDqjVERIHf3wFivwelXymXQ1V1CpUCFBYtpLaTOxOneJ2GBPEKVWhmmpUi5qsy1kdQNzLC3jQSp9xifK8RalkMs4iDmHBUrPqCDMECVM7HeY8YYuIcJAoepQHqZujID1G6lnUWDgkjUikwvYxHjALNLlDMEs2mnrDAqGZZX02J9ODYnTBiCvvhg5iGZzJpU6VUoxKCuAdMFhKs8brAI8C2FY0cw2mtUVmWvRbTUqmZMSbiSryCRMW9sbZXPGihzBJetXqDQZ3C6SdXtJI74C5VzFfMVqbmmW/+yw9N36Syhfs0FtBKoTaBbBXjGarVMrmVrU3M1WFPXTAVNBBXRpAiV2Oxg7g4GZDmpMsjMUD5gvUqDVeGZSCZG2pgAQCJGAicwVk1kU9ArGWJ1EnS5aVLSDE6ZIYwcBeyztUpehQV2qK/rVOoIAaYA1KbGdoA+WGA8bLU8m70gFWuVR0sOlR5FrkiLaiCbEYV+D82LRzCVjTctP2rCoPtBfdNAURYi/3fecWOVcwr1noQxohKlQFS4KmnNRKirOgGYtEQ0Yotcz8VpZzNKKBA+z0Gqx0TJB6tUQEvfe5jYYIco8ptRrirUNGoEUuKlNgy6iSumYu0S0drdzgDl+ACvTL0KvrV5QtTgA9bEOxuBoBjqEi947xUzVZfTAFRFpuFWEQReT1WZzEhrsexxA4ce4wk0Mx6Ln0SW+COjQ0S11jWBF+/aDirwnP5DMVKStTUEKWQ1CfjNQuy+J1AxO4LAWMYt8TpU6WgDWcnTy7U6tJXHxEwgctAklrvMAgbdwXI1Cn++s0MrKGCJAcGB1dUnrUEEEWa+KGzP8AKuVn1zTAXqZwPhbWN2PZVubRv8sVuIZmhUrgNTOqiyEaWXrZXK0gGF9JRZJJGkA+cQcP4n+8fvBrUVKKDpK0Wb4SVYFjIYxpPY7xIE4CcKzD6KlPanp9QtLyV9OGuO4gwBcG18BlM6+Tq13fqeqgPqFgdHqS00YUgkwLRHSsnSQcZ4vUQU6rZlUeuzIqMpEhfSVhdCJAGm/ck7XOCHEaLZrKU6vplzS+MTpIGkeoEABmPmLja2NOK8oU2ZFVy4ZQaRGlZU69ydWshQuw2UADqsE3BOH5knKFBopKCTACalnUS8MdQq6rA95MQAcZ5lzrnOZdH0imlaiVBABEwzmf4AABvEkY2znMmZQiiiiowIBqBCL2MBQSgtNrjb6r/OWUd65qkGGVdyAQRKlNJ6rQDJHf3GICK5Jq4TMO1JUZyrNUMaR8c+TLdECWNxsMH+XuG00fMtTRdWtqaaCoCoZPQs2GphN5sO84U6VGk1GmtIH1Y1u5Q6QoGkrqc3iSegH5zjTi1Vqao1HXTp6AngwAILmBvMx5PfAEaPKWY0rFPphhp1hSsAjq1zZiAe8zFicMXHqAKMVLFlWmxXsQraAY/i1HpvE+MLmX5m+yGgOSqLSaoygm1xoE6Q0idRJNge2B/EOKhjqH2bAAAN1akgblu+24M74B05Ryr0s1mKbmSKSEXnpYgja1gYt73xjEHIAqGvWL3mgkMQJIJBF7zAtjGGYo9zQJVAe5b9BhKzmXeNRBVZ9rk94/zthy5rqhRSJ/ibf5LhQqMi1JqD1FuSAY87n59sNRrm82SrBZEg/oO52ucXzxYobd0BB/7ZsfnP5YF51ldn0qUXV8JYGJiYIt2/MYiWrAYkAEmwtt2wEvMHEWZG1G2ufrpI8YH5TixWmWR+5Ugi8GJmL9sXKfDKubV1pQQI1FrCb2HnsbfzxJkuU6mapB/wDTYEAhwRMWtAsfp4wAmrUhrzG/ULfT+2KiVz6yMZMgW8idx/nbF7PZd6DGjXBUESAYI6tipB2+WBaImsSxnYBQN7d/E+MAVStqYKukkSSSbdiIEex298Tcwuf3RbBZbyTJ/oB2wKVnLU2AYhdQVWYdLKZPa0T474KcZrMcvDoUuxJWCY94A2Nz7fhgL3AcnSfh4NZJ9M1HW5uzKQDFiCNhNjEjA1OZnyz00H+igkld6peTrbVeQJH0xpwSsq5KqyqdZOhmFpgdIEm5WZiO+F7MVy6p/sWBHzk4Do1Pj2SzNOmlQ6QhDhGGgDTYAz0spBPzxvR4VkcwjLTQBGBgifs2BBb0p+EGxOkwcI3CuYawlKlRnplTZzq0+CpaYww8qPoyllSpUaoSKa1qQdkbSDCk6hZbruR2xRX5t4VSOcy7UoWlVCqdMfdPU3j/AEyDJ7jE3OHCqdGkip2pCHYiW6jJuLm4+nyxS5gZ6CqhptRQ2Sm06tIgMSwsZnTA2AxQ4xxQ1lpaqhOklHlVICDSykAi99Un2xAJoZeHGphAuYI2Hj3x0/gXLdJsx+8U6hqUny4plDJ1SNLajNrAdIAiALQMJfAMzl6baq9GovqUqi6kUFSCI1ohkBgN4sN8E+TeNtRp+nSplvUq6PVKkLqI0pq0kkEi+31PYGThHAsohZdVKuWqMqQwMUwAfTbSb7GRFxvthc45SOUb06ZdoZS8alZw4P2dPSCFRVkXYkm/YYi4K+VomjWqOKY1aGVp6oUzUGkGeqF1eCdu7Vxrkta8VKFU020KKcSVjUX1TJYzqMGbYo5+MyA9dqWmkpFqZIYpf4dTlWBEbqDaBhj5VAq+stKrUWv6EgxSuTKnSdJKy+k7/gdmOrwCnTpJVZVd6KskgDSwYEGRsSRBvPfA3gnM+VyqUyy+kc4xqQsaVWdCsxsFWQTpWQJbALXABmA1OhTeqiVSWuxA1KDr3Weorptad5xeq5FqRZMy76mA0jUGEWuwm3ziD2mcdD4hm1WmXLIIUlWYjSG2WCbfhjm3CeDPm8u7U6heo2rWKjFeuOkgmYM9rCCJiBhoKct8zU6dBlcPLO7WUEQbCIPt474X63EjlmRP3gvTRzCCQ6wJUOJiLgbxc7bY9mssKLNT1oWViIaQVm8PDWvM7z2FwcSBKVdKtInSSSyVCikMy7LqA1AOzEXLX04gq8Iz8ljDNINpXVJuTvqgSbARIk7YLcSrB3dWpSaktDOb9xAXTBGwDWwLy/BkplScwq61ldQlomIWCFYG0mR3tOLbZ0lj9rdQR8ImBchjJvPvgCXD3qNRCNR16aLI2lqYIUtqASPhIkEADtthfz2fLIhcatTMSAxkgDSB3IsJ/wCcYo52tUAWqXCkjTBAnvBPYjeDiUqVKiJEbawZiJBK2iwsY3uNsBFwakxcUroTUCkMDANwSRva9vxxZ4bx1qclgrho+IkHoNoI6gIEaZjFnMZcDrmIUPAsBruYiL/obYr5eCIsDEReI7zHzPbEHQOS+OrmXqNpCstNdUTtqMCTuO/mfbGcQciH7SqukKFpr2uZY3J77AfTttj2NZwW+d500iDHU/6Lijw3hlGrTam93YS0G6g7Qex7xglzmkrTvEF/0XC3wjK1RUPolQ0E9W0e+Cj/ABXhuUVFFQBNXQKiiDIE3IF7A/FYxjnuZhWZVqagPhYbEW/yMOHNGSrGgGquhAMEIpEarTf/ANfrhLzR3JOom5J3+uJqLvC+ZHptSUvCLUm3fUYbVG4vI8YfeZ6kZOuZ2pm/1G2Oa8KKmvT1EKJsSO8dJPtOD+WLqyJWdyFQlwzllcTFtRiDcWAjAJuZzuokmSSdySflv7Yhp1bmVOmLxOPcQohKrqplQ7BT7BiB+Qx7h2Req4QawGsSoJgHa1gZPvfAS1mZgGBaAAXI7BrS0dzgrRzevLOupn9MOSTIIB+Ezabf5fEHEcuMp61EgMAwvY6gR0ki+m19M2xe4nkteuoqlUdRp0mzKiae/wB0WwFRFY8NQqDbMMGIvbSIkdhJA/pisvLlYUDWBXYHQCAwUgmYPjuu5me2J/8ArAo5OhTSfUFRnqDsUcEaWYdyBt4wX5GogtUIOqkzCA4E21EhhsDcfOJGAV+E5lKVQVagFRQpOmAZciADIiwJJt2GLHL1Q0szTrLQappJKU1N9SqRLWJgG5gY6Bnshl0ojLCgpRkqFQBJDKs6hadd/iHy2wN/ZvlKtLKvXZBpbToncoCdZHtJ776T9Qyc5V4vQCIKFNQxNQsC7KLafTJ7teTa1sQcschhqb/vClWfUgA3VQw6l3EsR42Hvhk4xzTlsjClDrcawlOmBq3EsbCZB8nvGFrh3GqjI1c1ixqZhR+7go3SzlgKYOlwyi9jBEyL4ozwbhVfL5r0TSXTUWsokr1UrAkuBvBWwF7DFzlXhtTKZhsu9NWBUMlUKJtfcX06hHVsY2nE/DuKCvxJzOn0qIpBXlXLOwZyFaDYAA99u2GtoWX76fyEwPxwgVeb8tRoNl60KhFTQwAElWvdSDKAqQRA+I3GKuQyuaVSlGjSq5WvqNMtUcLTpOICsG61EfdF5DR5wJ5nyBzGfqqUJqOESl8YItuI6YkNM7eDGOjMgRAqA6QpAgTGmIn54DnnLfK9dMyac1aAQnVpZlWqkjSBt0ve99uxvgfxfOU6KUcuo+3Si9CsGUrpGotAJsSVJuAYsQZjHTmzWhHeOw7RPa/1OIV4XQapVJpoxrAh2iSwgIRO4XSNh3k4Dl3EnSgtOnTqFqTAVTSPUFZuhoYqAwYqGED89y78K4gi0lQVKdNzJWkSNMwPtTTGrVudz9IOHr/41Q9BKRpCotIfZzdgR1dLbiT2mNsCsxzYaGXOYem51PpFJiEZCSQAxgxEGZnAKXHOVc1TeozL6gFNT6isxGlBDFmqdWqwJF97W2av2dojUdaqoiFHSsys6mkE7yBNib/XfgXOK5t9PplYU+opOoCSAIMQwIP0g+cEuJ56lkcu7qggSVUELLXIUHYSR8/mcIMcS5ey4ydSiKS6FWo6iD0tdpB+IXtY7Wwqcp8tU65LSy0l02BW7bkXmLXM7SIwf4dx5q+WrPV9IqKLE+n6g0yCND6ybwD1A/THP25hemoTL1mRFYNpG+ruw8D2O8Thof63KWnLuGrOzIzvTMmB3UMpmdote+FM8t5mlSNVgFR4kEqxlti48knb3jvglwrmjN50JSWmellL1aMqQIMFp6Fk+94MDEHCeYM7WY0FcVJBBDNTp1J80z0PPtDH2xAPy+Tdx/oVWtMKjiSO46Y8Re1/bGwydVB103Cxqbogqs3iYEx+eCNPjvpABro9mGYOpgZ26pI+WwM4o5vPNWlUPpob6dXxdzHkeF+W84Bs5ANM18x6UlRTQBnaWbqPxAQoG8QO+5xnEn7PeFPRNXWVhkpkQZIkseoEAixF7j37Y9i4CfNlB2VAom7T9dOBXLuUNIu9QFZUC5HmTH4DDNxQwB9f5YHZilqVhEhlIg+4i+Aj4/TLZOqCLhb/APiwP5gT9ccvqr5v/k2w2Z7iNepRywcjQ5OsyVLBSFhtPaIM+Z8YzxLlCmz60YojAEKvV2vpJ3+WJoVaj0wlp37x5v8ALGaVWvRGs0X0kCNatBHYgxEYLHl2mg1szMBEq0IBN+pr2+Q74locRzGep1qYJGlSRToyogSACTdgbEA7xtgE2sNbmV0ksekDaTNvb+mHDIGrw+stNERxUpoXVyqMag3AY+JFjIuPnhezuQ00g4DK/SG1ExexkETYiDh54Lw396po+aooj0iVGmQChURIJ8yIM3HvgAnHc3k8+9T0w616SltVtFRKZAOxuQCSDYwPlirm1Wll6dIHXopS+j+J5Y7ibaoPyxS4bTfTVTKj1Hp+oC6ql6UFSVJGo6lm3yI74q5GoQjE3aT8RIO0H3se3vgDSUaD8PTWrIPULBpWZpoZ1QLqVMD5DCrwygrMfUJurFSGK9QsCsAyfa3icGHzZrZJFb4aVddUAiQ6wZYT3A7eMa8W5ZEUjRkio9VYuzKVCmLwWAhoPgTgCvP1fXRoujtqDMjiHUyyqYJIGzA298VOVa7rqy0utR9JCgQ0GG6W1CBpgx31HFXjWeqLlcvSqMDVo1KgILBjpABQG5lQCYJ7EDtjpnL/AAtKVKlqRTVVAC+kTeSQDvAJgDxihU5hprRq5epTatVdtVKDUqNvpgBjcXN17ycFeaOV8pSy+v0VVadRC5Ano+Bu4kfCYHcWjApOKn/qlOmbquaqQGiRINMfgQYw2PxehUepRJVwqzUBAKqJiGm39sAk8scvp+8ZWsjTFR2KlluqhtOgDrkGAQxJ7+cdFI1WIkd5FjF74WuVjk/XrNl6wqOxLleoWJJOmQAyidx7dsScf5jFCuaTF1aogakQsjUdS9XcDVB2O2AL02y1SslT7M11UBSSNYV5YACfme8X2xFzLmxTpIxcoBWQEqQJkkXuBpvJkxbA3ljlulliHYaqrL/qMSTJHUImASfHbAf9pXE2NA06chVzAFUkQGJQugUzcDc7XC74oIcwc0LT+yRVqygdmV0gLPYE9bQCdIgix74ibOVM8Gpy1GmK0LUVocwmoAr4k6twDK2xy/0Wtr6RcSexHY3sbbb+2HHMVjkKbUnqa6jBHpiJvEMD3EEQLiQBFtoKfNXFKtOqcvVrNXCU1BKu63IDAkncwQYuL7k3wzcrcJXMcNCq5Wo0jW3VDI82BPw7QLG5vhf5uzSV1ylXSxrGmA6aSBHYEgQb6hEgwR8sNfA6py+Uy7LllXVTJeoCQAASV9QorVDqmRYgbdOAF8UpLw/O02FQv6yHWGVGiIFh0wpsRtEEScac681UqmVp0lY1HqaahYKECBSbESZaZGmbRPiRP7SKivmg6DpKKCZIJIn7rXELF4i+FQ0ouLiYn33/AExA7ZJkTKxUrM5rEInUo0qSvw6pgSBr7ECINsUeEcotmPXt6QpyFZzYvr0hW9oV5aLH64o8NZvsyAp02AtqJ1EyRqE3b5AKJsDg/S4oKYLzFViokzIE2uRDCJMiBf3wDByAgy6+gYNdnd6tMTqpwFVQfppIMwdVicVOacvTr5ioiMus6Tq6IQqo1Nr1AjSFII327jAjn3PN+8qVJE0UViLE/FN+4iPwA7RjPBs1QTKOWpq1TS6iQL6tt/Eza9t+4om5hUrVLo/7z09NSVYAkCS8qVu0mB5/GtyshqVvSqqsKCRqABVpFwfqbGQfGHalycNBIdwXpJ0WI1hbyWBJBaO3nzirwXlpvRd6oGsHp0BSYUbLNheI+WxxBb5MKHMZr06gdYSAJheqpIAgAC3YRj2LfKrh6tZwSw0UkvG6mpMfU7YxjWYL/GngKf8Au/IDC7m+JyDGktNiDt4+eD/MWV9SmEJiZ/lhAp5aoHIA3n5bn++IHXJcMpNQVCA4Zdz3BM9PgT2wRTKqECR0xEe3tgBlOJ1aa09dNjbTCKJtHYkAiMGM6zNRbSrKdM9UA2NxAJvAOKObc0ozVRl6ZNQrOqABJG0/Je84n5H5lp0B6NRNOt/9Qe9gGG+kHxtOIOIcMC6qo1LYgiOxuDPa30xV5c5ZOZrLBPpqSWaLSLgeIJ/njIaq2Qy+fqVTTqjVpIbTPxmyMR3jT23+mBXEKFfLLkqL1WYtmiTF5VTTj3O5MHEvL5pZRanrMtJ3qCFYwQqloPVfSLif64v8xZ/KucuzuruHVqfpvJiQSw0yCOnY7xbFBf8A6fl6auEKUmqqQJYLGqYibgajjka12IqayxckhiZNxaSfNsWucK7Vs09QaihIVNQggAC0dhJJHzwJQyLyZxAxcm8KXNCvRZoGhCDBI1awbgHYhT/gw95vldKmTpZVWIVGSWiGhSSxWdiZI8X9sIXJrVlGY9GmXLIF6WAZWOrQyg2MX7yMMP7PaujUrkBidLS7EmoDABB6QbNcGT74on545Qomg1emND0KagqDZkWB1T94L97v38hbyPNmdr1tS1WXSJCIvQdAmGBOzQZMnvGJP2icZrfvT0dZWlpTpUkB5Ey8bmTEbWxj9nnA6WYq63e9Fgxpz8axYx3AeAf74CpkK4zGYGYboc1jU6NgfUVovNr4Pc3cBq+q9TKK6qyEVtDaBAGompcC4m3fxOLnNHLNDK0XrUgEQG6ST1FljRJmDEFewuLTjTlrnvKr9iU9CmJIZjqDEmTq0rYn6jtOAWeEVAitWoRqWkaRZl+E1VNxoMF4DAExY+RiotU+vlSeohQxLFjIMkybnabjzjrWRo5c0QKao9KqJgCQwa8fLceRHnHNuM8MqUs0+hSVpqEQspIjc+31O+Av1+LZxGpQyutQq6gLLGAYExIJW0wJkTi/maS1vVFfSgqzVpsOpxpQLrMHpGoxtq33jCLneMVGc+ozPo6UBYjQJ2XSbY24NnglQPVkqqOJOonqB2N7kmfGIC/A6KUKIq1kDozpCtDdOoGQpi/RAI7MZtbGnN3HRmRRnTCs3xHVUgxZmEStj23FvONayjNAUqDEp8XplgNIQfEVIAmOmxM2HfA/hnAf3nUMvLOihmUwLbMU8kSLEye3jAFeGcQ9Wmi1FGhah02Pw3J7x7e+DPEOYWy706VFBTU3EWBuJAG1xO3fCzns1Rpmm1FdLFLpqnQyll65HUzRqixEicX86pq5Bcxq66VbQG+9JGrqsANwRpnbAXOK5CrUUVHpI6rAYCQRD6VUKTJY6otc6T4xtxr9nFSnTQ0SWB6mDiGViNjpsO0fhOG3k5fUoio5YtqUksZkhJBmB/H43wz02mR9PyGLBxnJ8GRcvXNUKK1MdM1CGUjYaPvE2Hfee2KNXi7VB9pdlurixEeezDf3nHXV5fy5rVa1REb1Pi1iQRA1TNgP6Y49UGln0HUisYPlAbMPpGIDGfWrmq3pCrqCr0mofhWwIJC7FgO0X+eN8vyzWVqYqKml3VZFSm03gxpYnYkn88EeE5+qmmk9OGIDH7OagX4gSDG6wbmCDfGvHeN1DmOl+mmejoEiBBnVM31flbAdKynEFqPUA1DQQIZY3EgjsQR3xBx7MVlpAZcoKjNA12gXJK2InbcRhXyvEKhoJVUVAXlWZLGVY9Vw0zLEiCO0WwwUKdSpS1kOzahpSqEBkH2ACna5vbtbFopfs+zJYVlP3dF+9y4g3iRE/XGcMfD8roBkKGYy2nz84E/OMexcEPFEnT9f5YBLwT1Kkhyq7kDvtI/GcHuKVQoBPv8AyxUyVUF/mp/LAW6+SRwAR8Jke3/ONM7Vim53gH++LSGROK+cEKzf7T+WKE/LZv0A1SooKqrCxBIiRBE2kiI+eKPLfG0asalQlNUqq6jpkmTaYBIja2N+IFijai0lma20HceD9ZwnIsUwb3Y/oLjGQ+c15U5imTSCPUp9QDIjki/SpYE7XWO4I7451wKp/wDapE96gPiSZM9u+GLgnMmlGou+g39OqfuNuNXfSW/DGOK5HTnVrIAF1IzhfhBYEhlItpYhv/JW8jEFTj+QCOtQOSKzmFgTAN4YmN4E7Xw08e5XX90Wpl6NFnpqJBGvUnfSbAkTItcTHbAOpW1Vcn/Cda9/vsfr7TOG7l3irM1SlUgNSh17TT7H/wATY9r4oU+BcXNLI5isqJSLMER6YI6oAkyxFtVo98A+VeLtl80GQn0iwWrNwaZaDr+l584g4zTfL16i03Pp+oWTSZVlnpI7EQYn5404HmQtVGZWeLBAQC1tiTMDtsT8t8QMPPfCVSpTqU4C1RAQrEaQBqEfdIItvM7zgtyVweih9egzvVRWVqZZFB1wL6rgeCYmPIuX4lw7VTo1bGnRTUaYAOmFiVJuYWQR3gHyCocs8V9F2oKoFS/p1AAGbZlVm7q1rG3yxRj9olas1YI8KhC1AisWXXp0ySQOoAESBGFrhfB2ruUVlQxvUOlfABOwJJgfphv/AGo5gGtR9lJYbGCbflOFAVZaSNltPje3074gd/3OvkuFSZSslckGQwAZgtt1O8/Wcey3Hw6I1VixYCTbVYRft+XfFyjxzL52k3qBgjU9NVJusMpWoPGk31DaROxwFo5VaRam0syHTZSAbyt4iCsH9MAG4pkUavVZWkAoxBPxH74k/wD8+/tjfmHJL6S1gILQO/w7xFlHYCPfDdwjKIk6UCyZJLFiT5Ht3j++A/7QQQtIHaakbeF7f1wAnkbPrTzBJWWZGA+EAAXJYntHjwMGxnqeXahSpsDrdHqRpEtPSCQuqzEsQTA0LgBwThoRRWqmog2WPSUEMCJBquC1uwBnG1PMZc1g9Ns01QNqVfTp79vvE/SO2KDfPfK7GuKyhn1zr0CfgElyew07k+PlNrhuXD8Ienl6Pr6nckMwDI2kDWqx1FegwLie+K2Qp5jO1q1CpVdHRDpFckWYqG001AUShk2JgjzIeuBZFKJKJ8KAU1tuV6qjH3NR4j/YPbAR8PSolKj6YDLoUEFtB2XqUkGRv0mNreMUc3mqxr0Q3qUVZr0i6faEdyaZJKgbgkeIOGDapA2jUR4n+42wq8wVBUqV6iuVNGhCspuGLSfl0a/8GAIZzKFMmaWXUlWDKqyWNyQ0kkkyCxvhWy/LdOpVppqRSrkOFAUMqwZI6WXYgg3Ejzhi5Y4uwyq1Krhl1IqgqNX2jKoBINzLHtNsHavLyPmjmGEkKoHaSO7RvFv8GEChzhzXUoZ9wgp9KKsmmjNDAOwJPbUxt8xgFkqnq1PhsxJ0qIANzC+B+gxe584Q5zrsFYeoRoP3WhVBg+R3HbAWsj0CaZA1K12Fx56T47gj5jEHTxUWnRU0iqslMMqMVlkXt1bXIv8A1nB7LKAo0yAZIkz8RJ395nCtwx1qU/tTb0lJkH4V0u0HxEeYgxhqpIFAVQAoAAHgCwj6YuCUY9jK49jQFcd06VDGCZ0/O22B2TrFXCgD+ZHfvsPGDHEcsG0nusx9YBxQfJQDoIDdj4Pb6SdsZEHHsoTpqav9MzE7gkTb8MV+McxIoRHbSHRi1jIgqBB/9vwwN4glamrW6SIMTAuL32v+uL+d4UMxRQMJYXFx965/QWwCvnarX2IBmQPNxuLdMW98L2bkIBBhZIMebxP12+eH2twYwF0qJkHVO/6/DI3ws8xcNFKip0kdUH537x4Fr4gWHaRtfzOGbg/ERQyRnqapUjqiIpx9mdyR1A9viMXGF0pf5YL8PyZegUgbmotjY/DMzsQPfbBUOShc3SQMzKKyshndGAanHuZE/XDjxjgtOtl2JUa4ADd/iFvce2FurwYJTpVXt6cKTfdX1KP/AFaP/E4PcwcfCMlOiys2ss0DUIAgCx8mbHtghQzvCqmXQpXCSp+x1KXDqT16IMAA6T1D73zxvyjBZyVXUpEQiiBcHYeYwT4pmxmPTZ4LUibAEWaLAf8AidzgJwjOLQquzAsDKnSQSQ0Gd77YDoPLHEmd6tAiQgBWR8SXDA+3aY/nhT45wEjUaRBagbFfvJvTcRvbp9ipGN63NOXem6+lWdnXSW1BLfQtI9ogxilwfjNakimmaZ9J3QGrUp0xpYA6eplm8MVBMe04on4pnEzqU6xs9MBKogk6jOkrcAghW+UbYWc7R01foD1QO19/rAw2UKhzhqU1KGq7JVZqaqiFqepVRQwBIClz6h+JiAbQSv8AMxHraQCCihWneQTvYARtsMQU8nnWov6tM6WB8jv2I7giQRh0y+eSuoYKaTIoDIbwIldB7rp27iMJGVoMzqqAszEADz3g+3k9hfth5ydOn1wj1A1VkL6SVmkL6jqBhnbXq/3ERAwGaPFaVO5Nha3tBsO+/wA5nATnDiPqiiyzC6hPeTpP02xZz1GmrSOre1jPaAI2+X/GvFXpLljNNZaNJtIYXMkCABPcyffAR8lUQPWqsCW+zRW7y7nXBNyQqxODNYINLsQanRoUaizG5YhVOoiIExG498BOG8yqmSNJgxIY6TAIg3AF5EX/ABwa4CUp1AHNIZlulh6gmZssXuU02wFrM8TSnWp1K2WqirTU1KYBRPE6gGkyBcmLACNyR9D9oFJHDJSqU4JMalYNqBB17SbzONeeMyj1GIMtTEdxDWmfkD8sDKHB1IGpOm51EXPyAsB7k/TAOOR52p1GFSpVRToAILqoG7E6Z1SGAXvOq1gcKw5mFL10NT1BU1IVUR0nVfU0Q/VuFNh3wxcqZVKVEnp13YAi8MQAVPYQNgQb3wb/AOmpUSHHn2OwvP8APAc24M8VKSqoaa1Mhe5MiFDWgk2Jj8MdxBxzrh3CVo51KKLIasrBmNwlJCTpjySwntG2OhJVkH5kfUGMawVc1wynVZfUBYKdSrJAB21GLkxYSYF7TfCr+0Xg4YJWFtMIw9jOgj5GR/64bMixYluzFo91TpH4tqb6jxitx7hvrgUi2kMrdpuGpt5G0YaEbk3N00dpDMEE6ouAwCuIBOpe28xe2HvgLItIJTqq6rIETYSSBB6tvYY59xSmcjUenTnW+nrK2jSZCht5YzJmIthk5Q5mFTRRqXqEhVYLuPfsIvfvPzxnA40akkjuIMexkD81b8MewI5TrvUWrVeeup0z/CkqAPZRb5z3nGMaBLP7C8f4MC87nRSHUARv03+sG5+hwZr0wd8A6+TNQtFmWwv7fpgBedza1un1QogEyIMg9pwQqUpRYMkCei/6f588CuNZXS1OBBHVBvDA/mNr+MGanD1qBXWVJAMqdLD2JG4ubGcQep1aggXaRYE3/HeMAuauM0lUJUTXqY2hG+GBNwL38z74K1kdBFWXUf8A5EXqUG3WosREDUt/9u5wG5q4UKmV9VXD6G1B5F1YXAjckx37e2GgDkKeXrOESiAzWE06o/NK5j8MN2WytEIBpphYgCH7WIhmF/z+eErhJej9uFbSCULjsbGCPEHfDZwbiCVW7ahfYG0zadiPrHnfEAjmHmOpl6noiki02WDqAIqKbGY2AuLGR5xRVFpQPSoNAHUprMrAiQRqqXwz8d4Aa9IqSC12U/7u9/BtP08YUaGSL5epSYsmYy5JAk9VPupA8dRB9/BwVayRqM9qaorA/DTVfcdREn5zgdzSjosOHgkaST0z1ExFiYt5vho5RzjVqABkmmwTUASTABUn6QPpPfAHnrO6yii4DMSw2LbR5sO/mfGCFagCDgpxnME5eisSg1aSGXpfVNSQBJLJoF4jTN8UMrRLEeJxZ4/y++WqS2krUJKMpmRuAZAgxH4YKNclZNHpVCxg64O20Wjxu18CeZfssyykCoAqwakloK/xqQ5ja5OJ+C1amVdKjL9lUOhyNLC5tPYMDBg7jGnPFMjNnUQSVW0glYtBj8Z7zOCBozR+BFRAxhtAaWEixZmZtPlQQD3Bx0urlVAgLEgiF+pmfJYkk++Od8NyS1GQk2UjUAbnqN4PYC0C8CYMnHSqqEg6RI+RgGbkW/QfhgBH/SYntI7/AHtoJPf6iffA9eUkapqYhrxEQD+H694wfqtAlj6agSSRsD7Xj5ATiUUDYkiSPeB3sDeJ+eKEfmjhv7tVpuqwsTFiNSGSDFriPzxP6opcT9T4g/WoFv8AUpyv1vGGTmHhgfLVA5HSNakdiot8p2j/AHYWeCZkVMzlGMgouhie+jV6Z/AgfTEFHitKsU9RwQKjmCVK6ieqysAQBtPf3g4MAirrNqQVNTs3w3MAWuWPYR2wwc0URUy7GASn2inwV3I+ayPwwocI4kqakqjXSqQWXe4+E7iY8SLYBz4PnKeYvS1aEYKZW1lBgSJG43wwoARcAkfjbbCTy+a2pv3WrSp0tROgITHgshAEwN9XbFyrxJ6FnFSsVltQAAII8LOkC9ov74AzwXg6LnKla9gadMMZLMQDVYT8ygHs3jBnimZNOm5X4yOmf4m6U/8A2Iwk8RVlyxLiX9EsZizkh2I9wSbW2xBwrjjrRpbuym2oliXD6gb/AHQQIk4tDTxXjD5dqeWy+l6gCpDCQTAH8Qgm7HffBmrUKvRDdTEFZAAuYkxNh0k7/jgLyzlKVP7eoxas89TK1gdwtu/c7nYQN88W4+gztBAdpDyIADSBc/8Acfa2AxzpkFqJTJnVqChR94E3FrztH184h5M4DThqugiGHpVCTqMEksAPu9pO94sMNQsI2xvTpgKoGwAH4DFg2y1EIoVRAAgD/Pxx7Ei49gNKgwOztPSwYd9/pgi+IM2o0mRigdxrJ+pSDDdbgjxF/p7Y34XUmmAdxF/I7HGtbOhVuIkRJtP98bcMqAaVtMDxiCaoV2ksT2Fz+X88D8zwKmyVAZGtTqg2LbhiDYMCBcb95waKYH5vhOuftKiz4I/pgF7k+lOXqIRu8kQDZlU7G0ETinxblVaSGrSZgySxJIiBcxAEW287HDJwrgRoFurWCB2jbbvj3Fsi1RdA+Bvjjx4+vnACWz1VaYcKTIB6ouCPAMb9xgBS4TVWqMxUdKfsGBJG0ELfa1pw+08v0gRA8GLYizXCKb7qJHfY/QjEgR+XskVbM0kBT1FY0piQLgA3juu0m3478q0KcNmKhClBEk2UfegEeIB8D8cOScJVDqVYPc3mP1jC/wAnZYmg3jWRcW7TGAVebOLU6lSm1EjUk6tEQQCCt4BaPOG3g2cp5vLzURIjS6mI+lpE2I8WviHiHCMywYJRoX2BWnt9d/wxU5U4S9Gq9GqADpDAb+9iPkbe2IBfGcmMoTTDaqVWQUcGVH8xNw1iPGLnNXDVr5VczTJJWGa24MK0mJkEDfDI/L9IVNZRQ0yTG/uZ3+uAXCMvVzGVrUaGgBapGrYOhBsDBImxk/3xQC4FysK+WrVJKvTY6SJghV1MCDaDb5YYeT+LtVpem4YsgjVf4e0nvH9MGuF8AZMuUqpM6tag2Ym26xaBH+RivyvwF6Ad6kBqpEqskLvbb3j2A3wF9aK3C2E3Nj1EC8jcxucZalfyJ/ycWVoHXHpwI+Lpg+wAvI+WJXyx/wCJH9vrhAv8X4S9ZdAKhTuTNrzIAIB8X2viLK8DKGGCFf4uot5EWCr9JwxLSjf+uJIEePwwALiWSBoVAARNNhf/ALTfxMxjmlbh1QU0raG0NMNBiVJG8RMjHXMxl/Wmmu0GTN/8O0f3xHwnk7LAEsmq4UAkkDRvF+7SD8vBjECfyXk69MtWakxV0hZkSJBkWmJHjDN6CudTUpjs6yd5HxC1/n3wzZvKghbQBYRaBHt2wN4hRqhR6QkyLAqp/FrfliwDq+U9anUgSxR1nwxUkT9f1GAfKHAUqolVrFajCZnV0iBB7hiTPeAMNNJ6oOvSlM9y1SSY2GmmpBF+5nC/Q4bVOVzFNXKqpdmQQLiDGqGkQPhkbYBvp5VViLR+Ub++04VM9knzmZ+zp6ERCgZtjdiSYmxk/wCHFDh3EcwuiqajMtJoIYzAMCfJHa+0jzh84Llk0BlJMkmLQJ+W/wAzgJf3JjSC6oOkAkT2t5n8Ti3SkW8WnG+KebqnTKnvJuBA774ouqbx4/ntj2KXDN6nvoO83Iab94x7AXGGNDSBxvj2KKdbhtNjLLP1P9ca5bhVNG1KsH5nvvi7jMYDWMYIxJGPRgIIxg08WIx7SMBV0Y1K4uacY0DAAqtX1GNOdIIgiCG94+nj8cWshkQiBQIAmBaw94wT04xoGEA7N5NmELUNP3AB/XAvJctVKdb1TmC8xIZSJjbdjteIjc+cM2gY9oGEFU057Y1pZVVsqhR7AD9MXAgx7RgKrU8aeni76Yxg0h4wgpsljb3gCT+WK1CrqGqCoPZhpYXIMqbjBX0hj3ojCAZUyu0iO/zPvjU0t9/ngo2XU9v1x793Xx+uJAt5vhbOY1MBHYkYMcPpBKaoojSIj/PO+Lf7uvj9cY/ckmY39z/XCCCtmV1aDOqNQt22xoqTt+mLI4fTDatI1RE32xJ+7r4/XFFJuGIx1ESdvp3+ntiPOZBFoVFRVQem0BQFHwnxgnpxrVoBgVIkGxF/5YBc5Q4Xpol2APqEiDfpFr/MzbF7h1MUKrURZCAyDxPbz5/LBWjQCqFUAKNgMRnIU9WrSNXm8/riCHiTmAo+9N/lGJUyYClTeRBPczidqYMSJjGcBWydDQCpMxF9pt3jHsWIjHs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7416" name="AutoShape 8" descr="data:image/jpg;base64,/9j/4AAQSkZJRgABAQAAAQABAAD/2wCEAAkGBhQSERUUExQWFRUWFxwZGRgXGBgbHxobGx8eHRseFx8bICceHhwjGh8cIC8gJCcpLCwtHyAxNTAqNSYrLCkBCQoKDQwNDQ8NDykYFBgpKSkpKSkpKSkpKSkpKSkpKSkpKSkpKSkpKSkpKSkpKSkpKSkpKSkpKSkpKSkpKSkpKf/AABEIAMABBwMBIgACEQEDEQH/xAAbAAACAgMBAAAAAAAAAAAAAAAFBgMEAQIHAP/EAD4QAAIBAgQFAgMFBwMEAgMAAAECEQMhAAQSMQUGIkFRE2EycYEjQpGhsQcUUsHR4fAzYvEVcoKSFiRDorL/xAAXAQEBAQEAAAAAAAAAAAAAAAAAAQID/8QAFxEBAQEBAAAAAAAAAAAAAAAAABEBMf/aAAwDAQACEQMRAD8AeMzV0jEBzZ9sb554APzwLqVtgLn28Y5NrlbPkbFfqJ/niNeKMD1FPpP17+4wIcmzXAmT2gfr9MVEzSxeTEgEbgjx+WCGTNcSYA6YJG4jtae+8HFT/rrlTGmdxbcdu9vBwBpkq0l7z3Nm+Xi3bziak8MUO1yh+e4+WAO0uJVollUCLnaDNhHe3fGtPi9Tq1BRB8Edp8YgytQoNRMnSAQCW2EbnFLM5o1AdCMQSdTBKgItDGZAJi29/pgLtLmQuGNNqbROwY394tjfKccqMknSDE2Xa8bThayeSrIQo9W9jLEiR1SQx7LaQcXeKZhqdMlRBIgadxvB+UYApR4/VKBmCglgPgbzHn/jEa8w19RkLoA7U6kk32v7YEVFDUNQatTcvp1sdmXqgD+EkRMYC1uZcxRRizqwI0JqppI8E7TA3MHtgHjKceqkw2i5gCCDPgwTt8sRcR5oejfQrqFmwYSdoUyRa04UMnxao9LUAiuCAwUrI91UmYII9t8a5utAqLrVoBHTEA+8iPmRc4BryXN7swXSrEzGlSosbXLSBEXIi+Kn/wA0zB9UItJyp6ZGiREnpaqGYi91tbCpk3s5CEqKZgQSTMRMRbV74io5hko1FdKTLp0kaoZH2U6ZknyYPi2FDZnOe660fVWmmmyyUchmiWhg40/9pGw3ONW56zILjTRlexVwdp71YP0OFB+If/UWg4I+3ViY7RBn6XwWq5gIXpqFY1MwyyNI6PSBHSOje4Mdj5woK5L9pVRkl6dMMSIID6YmDPXvv3xLxr9olSk4FNKTKVBllqbknw48WtjnC1SKYET0/wA5PsZwZp8tVcyzCiB0aZ9Q6D1SR2INpv3wuh6y/OVZgpNOmJE3Di8AwJc7ja/8PnGw50qXmnTgRJ6+/wD5QR7+IPcDCpmOIHKko0DSyqxDMIYKGhNIJG7AMRE6dgIwNrc0baQ1mJsFUfIjuO4taFF9M4UPdTnlwTFJImIOsMvkOJsRceLHtcyvznUG9KmQBJgv2iRfv4HkgeY5tT5hg6tHVtA03Ed23taLG1ibmcHjz3+z3FpPmbkgCR4PzmZOFHSRzq4iadMz/CXPjbtvaJ7p/EMSJzi0f6YMbnq+U2/E2G48iOa0eYXAPQrT8YLNBPmxsd9o3PscRrzI1oBBgTDRfvAg7kk/UeAcKOo1ebyNkFoBJ1QCdrzt+u/fGF5sqRJppPjrt5m8/QbwfbHMDzLUn33NwPwgW/TaPhGLOT45VaQin6X8bCLbdja3gYXR0ilzU5IlEAPeHj9d+2JqHMNQrJRQYJMT2Pu35if1xzpeYqtNSCg9p1W2+QItsQd8EsvxNhqGsiyhVVVchyurYsCF1SJWff3UOtTjtW0LTkwYOrb/ANv877HEicacCXCC8QNX4XJvhFbPZkpo0p8wgkz7+/8AIbd7D5zM6DrqqQIGkgDTbeAL2gecKHzIZ9nZgQIAmRPkC9/faMewA5MzDM7hu1OZ9y6m1oAjt/bHsKGTPgRf3wIOXK6iBIG+0xew/LbBfPPAHkm2KGfRdKA7agtved8VQjN5MpLGwMTGBhSFK7kkCP0H1Efhi9xtHdgwboAAI+pIMfXAytIVmA1SdAjsWFt8ZRpVeDDGDex2nxbbqk43o5sIkN9wkj+Y+Rtb54D53MGkRIMNq3Wxi1p3xnKcSRpW+w39vf3uMBezfGS5ClmpgGVcXHyYdwbYpUXCMYeopQkyKhHSB7DYvjXjGcWmiJp06zrvMReIjtNvpgdQzyBIlQTpBMvMSWP4mAfpgGdszWldVTWAwBOpSR0hmIJGoAgxglx2oVpazMajYCSJmPp5GE9OJmpULbkGT1G4LKD8Iiyj5Rhu4pltWXQdIgyGYmJvM98UV8nmmr0WnqAqxMBVIIv8VwQO/YxhU53oFa66oUEGAINwSCemYO1sOWdzS06CElX01IJBCgSLwbz4tO+EvOVjUQKyEsmYaQoLSDqkCDc22xBZ5M6n0s0KR4Uao2ksDGmZg7j5YL82UknRqqnWQy6NJXUsE69KyemD5+eFIuVQVFJAKwb6TNiZv8MTGCFHK5itU9JBUYx8MlSqhZBJeLkER9MBO2cprQUHXU6RLLpWDrZfvAkjp9j8sCuMOEq1EE2Ym+99Jv7zJP8APBDi/BGy6em40tUAIUsDbVMWEFg099z+ITMBwW1UomR1Id4vExJtgJ8vmLi5gGbkkSsQSOwO3yxY4jnUqUlfoVma6pIaRFzbTEEwJnY4xS4dVca1proLrTB0i9RgIEEzHnsMR0uDsaVRmVNasoQCDrYtDIsEzpEkxsYwENXMjREGCTv8JiCALbg+/cYv8M5mrUZ9OoV1FJBVGmJA+LwCbDA58vUpVHWrS0MEaVNMAyRA7HfyJxA1MgEEg9cTYXt47TgDlbMNmGDuF664Bv1WBElRcKY/LBheF0SCVamYPbtHYw2/54paTVoUaTsDUp9VGpSOs6dJOlwYIvBBn+4+pWdgaYlRX0tpsAQSxcrc6QQLAyeqCYwEqOtRgKSqWZCUQAzIBJB7EgDUIP442elSpZehUYMWq6gV8QTDCb6WUgx8zi9luJrR0KjMzw4GpacAkDSx30FUASJIufkQ2azjO9OmVqF0haakwNLQAApAszEnUZkR22CcG79esOodQoBCi9mm4NotO4wLo5H7TS2qfT1CBEsV1KOrtNp/DBoZp6bqqJUqVB8dP0zIqKxJVXBbWBYk9ySbRJp5pMx63p1QFdWMhtLFZidVoIO4bxF8BVy2Ses+imrMxIAAG5OwJ7f4ME+C16dMVJBZimpNXSCBEkmfna+2CvD84TlqvpyfR6kUQRuQahpMI0EEq5Uk7W+8KOdzgcR+7Ir1KSU1hYDuzdNSmGECZXb8SBgLPEaJdqcIELIGALLPfVIJhYg/H2GLfL/FR6tNQKZ+EKSqjSCrSzNbquFnaI8YgynJIGr1VqIoCu2hgdIv0tv1KQxIuRK+cVcjw4V6qrTlaa03J9RROkFm6ghkkr37WtgDGcr1qelWQqzg1OrSrQpJba0W+cTiPMAuqEAK7XMWgMCRE7+cB8vxJaVZH6nQQQpLbRBA1SdIk79jtg5naFWowVpJJm0wA0wxMxpgxE4mg7yasVKg1Awm43PUJPy/tj2J+U6KpKhtRNIM9vvFh37iBtj2KCvGKwX057sf5YWOM1dEGJ6thO4v+mDnNZ+zXadR37bXwscZzGtVgzoIXVB+KNwfHt7Yqs16qaWGsjUOgi5tFjPvbEPC8hOlajGA2qP9y7Tg1m8si02DRq0AiR965JH1xtQ4erVKihoTpYQP4he/0wQvc4qremARab3m5H0/4wL4JlvtACOltSk/mN/fDBzXw5EQMrGdcH6ib4D5RSQNKsSGMxtpBE+wxAL47W9WoSF6VZoPcrICjwNIGw8nAlctL6cG69OHuCtrGff9Timqj1o0xIFpwHuF5FZ1FmRhdCPMiAw30ttI2thnzdUvlykqrAmd4gjc2OBOXjpsWIkg2jsD3m2+3jFvjvEytCULDqjVERIHf3wFivwelXymXQ1V1CpUCFBYtpLaTOxOneJ2GBPEKVWhmmpUi5qsy1kdQNzLC3jQSp9xifK8RalkMs4iDmHBUrPqCDMECVM7HeY8YYuIcJAoepQHqZujID1G6lnUWDgkjUikwvYxHjALNLlDMEs2mnrDAqGZZX02J9ODYnTBiCvvhg5iGZzJpU6VUoxKCuAdMFhKs8brAI8C2FY0cw2mtUVmWvRbTUqmZMSbiSryCRMW9sbZXPGihzBJetXqDQZ3C6SdXtJI74C5VzFfMVqbmmW/+yw9N36Syhfs0FtBKoTaBbBXjGarVMrmVrU3M1WFPXTAVNBBXRpAiV2Oxg7g4GZDmpMsjMUD5gvUqDVeGZSCZG2pgAQCJGAicwVk1kU9ArGWJ1EnS5aVLSDE6ZIYwcBeyztUpehQV2qK/rVOoIAaYA1KbGdoA+WGA8bLU8m70gFWuVR0sOlR5FrkiLaiCbEYV+D82LRzCVjTctP2rCoPtBfdNAURYi/3fecWOVcwr1noQxohKlQFS4KmnNRKirOgGYtEQ0Yotcz8VpZzNKKBA+z0Gqx0TJB6tUQEvfe5jYYIco8ptRrirUNGoEUuKlNgy6iSumYu0S0drdzgDl+ACvTL0KvrV5QtTgA9bEOxuBoBjqEi947xUzVZfTAFRFpuFWEQReT1WZzEhrsexxA4ce4wk0Mx6Ln0SW+COjQ0S11jWBF+/aDirwnP5DMVKStTUEKWQ1CfjNQuy+J1AxO4LAWMYt8TpU6WgDWcnTy7U6tJXHxEwgctAklrvMAgbdwXI1Cn++s0MrKGCJAcGB1dUnrUEEEWa+KGzP8AKuVn1zTAXqZwPhbWN2PZVubRv8sVuIZmhUrgNTOqiyEaWXrZXK0gGF9JRZJJGkA+cQcP4n+8fvBrUVKKDpK0Wb4SVYFjIYxpPY7xIE4CcKzD6KlPanp9QtLyV9OGuO4gwBcG18BlM6+Tq13fqeqgPqFgdHqS00YUgkwLRHSsnSQcZ4vUQU6rZlUeuzIqMpEhfSVhdCJAGm/ck7XOCHEaLZrKU6vplzS+MTpIGkeoEABmPmLja2NOK8oU2ZFVy4ZQaRGlZU69ydWshQuw2UADqsE3BOH5knKFBopKCTACalnUS8MdQq6rA95MQAcZ5lzrnOZdH0imlaiVBABEwzmf4AABvEkY2znMmZQiiiiowIBqBCL2MBQSgtNrjb6r/OWUd65qkGGVdyAQRKlNJ6rQDJHf3GICK5Jq4TMO1JUZyrNUMaR8c+TLdECWNxsMH+XuG00fMtTRdWtqaaCoCoZPQs2GphN5sO84U6VGk1GmtIH1Y1u5Q6QoGkrqc3iSegH5zjTi1Vqao1HXTp6AngwAILmBvMx5PfAEaPKWY0rFPphhp1hSsAjq1zZiAe8zFicMXHqAKMVLFlWmxXsQraAY/i1HpvE+MLmX5m+yGgOSqLSaoygm1xoE6Q0idRJNge2B/EOKhjqH2bAAAN1akgblu+24M74B05Ryr0s1mKbmSKSEXnpYgja1gYt73xjEHIAqGvWL3mgkMQJIJBF7zAtjGGYo9zQJVAe5b9BhKzmXeNRBVZ9rk94/zthy5rqhRSJ/ibf5LhQqMi1JqD1FuSAY87n59sNRrm82SrBZEg/oO52ucXzxYobd0BB/7ZsfnP5YF51ldn0qUXV8JYGJiYIt2/MYiWrAYkAEmwtt2wEvMHEWZG1G2ufrpI8YH5TixWmWR+5Ugi8GJmL9sXKfDKubV1pQQI1FrCb2HnsbfzxJkuU6mapB/wDTYEAhwRMWtAsfp4wAmrUhrzG/ULfT+2KiVz6yMZMgW8idx/nbF7PZd6DGjXBUESAYI6tipB2+WBaImsSxnYBQN7d/E+MAVStqYKukkSSSbdiIEex298Tcwuf3RbBZbyTJ/oB2wKVnLU2AYhdQVWYdLKZPa0T474KcZrMcvDoUuxJWCY94A2Nz7fhgL3AcnSfh4NZJ9M1HW5uzKQDFiCNhNjEjA1OZnyz00H+igkld6peTrbVeQJH0xpwSsq5KqyqdZOhmFpgdIEm5WZiO+F7MVy6p/sWBHzk4Do1Pj2SzNOmlQ6QhDhGGgDTYAz0spBPzxvR4VkcwjLTQBGBgifs2BBb0p+EGxOkwcI3CuYawlKlRnplTZzq0+CpaYww8qPoyllSpUaoSKa1qQdkbSDCk6hZbruR2xRX5t4VSOcy7UoWlVCqdMfdPU3j/AEyDJ7jE3OHCqdGkip2pCHYiW6jJuLm4+nyxS5gZ6CqhptRQ2Sm06tIgMSwsZnTA2AxQ4xxQ1lpaqhOklHlVICDSykAi99Un2xAJoZeHGphAuYI2Hj3x0/gXLdJsx+8U6hqUny4plDJ1SNLajNrAdIAiALQMJfAMzl6baq9GovqUqi6kUFSCI1ohkBgN4sN8E+TeNtRp+nSplvUq6PVKkLqI0pq0kkEi+31PYGThHAsohZdVKuWqMqQwMUwAfTbSb7GRFxvthc45SOUb06ZdoZS8alZw4P2dPSCFRVkXYkm/YYi4K+VomjWqOKY1aGVp6oUzUGkGeqF1eCdu7Vxrkta8VKFU020KKcSVjUX1TJYzqMGbYo5+MyA9dqWmkpFqZIYpf4dTlWBEbqDaBhj5VAq+stKrUWv6EgxSuTKnSdJKy+k7/gdmOrwCnTpJVZVd6KskgDSwYEGRsSRBvPfA3gnM+VyqUyy+kc4xqQsaVWdCsxsFWQTpWQJbALXABmA1OhTeqiVSWuxA1KDr3Weorptad5xeq5FqRZMy76mA0jUGEWuwm3ziD2mcdD4hm1WmXLIIUlWYjSG2WCbfhjm3CeDPm8u7U6heo2rWKjFeuOkgmYM9rCCJiBhoKct8zU6dBlcPLO7WUEQbCIPt474X63EjlmRP3gvTRzCCQ6wJUOJiLgbxc7bY9mssKLNT1oWViIaQVm8PDWvM7z2FwcSBKVdKtInSSSyVCikMy7LqA1AOzEXLX04gq8Iz8ljDNINpXVJuTvqgSbARIk7YLcSrB3dWpSaktDOb9xAXTBGwDWwLy/BkplScwq61ldQlomIWCFYG0mR3tOLbZ0lj9rdQR8ImBchjJvPvgCXD3qNRCNR16aLI2lqYIUtqASPhIkEADtthfz2fLIhcatTMSAxkgDSB3IsJ/wCcYo52tUAWqXCkjTBAnvBPYjeDiUqVKiJEbawZiJBK2iwsY3uNsBFwakxcUroTUCkMDANwSRva9vxxZ4bx1qclgrho+IkHoNoI6gIEaZjFnMZcDrmIUPAsBruYiL/obYr5eCIsDEReI7zHzPbEHQOS+OrmXqNpCstNdUTtqMCTuO/mfbGcQciH7SqukKFpr2uZY3J77AfTttj2NZwW+d500iDHU/6Lijw3hlGrTam93YS0G6g7Qex7xglzmkrTvEF/0XC3wjK1RUPolQ0E9W0e+Cj/ABXhuUVFFQBNXQKiiDIE3IF7A/FYxjnuZhWZVqagPhYbEW/yMOHNGSrGgGquhAMEIpEarTf/ANfrhLzR3JOom5J3+uJqLvC+ZHptSUvCLUm3fUYbVG4vI8YfeZ6kZOuZ2pm/1G2Oa8KKmvT1EKJsSO8dJPtOD+WLqyJWdyFQlwzllcTFtRiDcWAjAJuZzuokmSSdySflv7Yhp1bmVOmLxOPcQohKrqplQ7BT7BiB+Qx7h2Req4QawGsSoJgHa1gZPvfAS1mZgGBaAAXI7BrS0dzgrRzevLOupn9MOSTIIB+Ezabf5fEHEcuMp61EgMAwvY6gR0ki+m19M2xe4nkteuoqlUdRp0mzKiae/wB0WwFRFY8NQqDbMMGIvbSIkdhJA/pisvLlYUDWBXYHQCAwUgmYPjuu5me2J/8ArAo5OhTSfUFRnqDsUcEaWYdyBt4wX5GogtUIOqkzCA4E21EhhsDcfOJGAV+E5lKVQVagFRQpOmAZciADIiwJJt2GLHL1Q0szTrLQappJKU1N9SqRLWJgG5gY6Bnshl0ojLCgpRkqFQBJDKs6hadd/iHy2wN/ZvlKtLKvXZBpbToncoCdZHtJ776T9Qyc5V4vQCIKFNQxNQsC7KLafTJ7teTa1sQcschhqb/vClWfUgA3VQw6l3EsR42Hvhk4xzTlsjClDrcawlOmBq3EsbCZB8nvGFrh3GqjI1c1ixqZhR+7go3SzlgKYOlwyi9jBEyL4ozwbhVfL5r0TSXTUWsokr1UrAkuBvBWwF7DFzlXhtTKZhsu9NWBUMlUKJtfcX06hHVsY2nE/DuKCvxJzOn0qIpBXlXLOwZyFaDYAA99u2GtoWX76fyEwPxwgVeb8tRoNl60KhFTQwAElWvdSDKAqQRA+I3GKuQyuaVSlGjSq5WvqNMtUcLTpOICsG61EfdF5DR5wJ5nyBzGfqqUJqOESl8YItuI6YkNM7eDGOjMgRAqA6QpAgTGmIn54DnnLfK9dMyac1aAQnVpZlWqkjSBt0ve99uxvgfxfOU6KUcuo+3Si9CsGUrpGotAJsSVJuAYsQZjHTmzWhHeOw7RPa/1OIV4XQapVJpoxrAh2iSwgIRO4XSNh3k4Dl3EnSgtOnTqFqTAVTSPUFZuhoYqAwYqGED89y78K4gi0lQVKdNzJWkSNMwPtTTGrVudz9IOHr/41Q9BKRpCotIfZzdgR1dLbiT2mNsCsxzYaGXOYem51PpFJiEZCSQAxgxEGZnAKXHOVc1TeozL6gFNT6isxGlBDFmqdWqwJF97W2av2dojUdaqoiFHSsys6mkE7yBNib/XfgXOK5t9PplYU+opOoCSAIMQwIP0g+cEuJ56lkcu7qggSVUELLXIUHYSR8/mcIMcS5ey4ydSiKS6FWo6iD0tdpB+IXtY7Wwqcp8tU65LSy0l02BW7bkXmLXM7SIwf4dx5q+WrPV9IqKLE+n6g0yCND6ybwD1A/THP25hemoTL1mRFYNpG+ruw8D2O8Thof63KWnLuGrOzIzvTMmB3UMpmdote+FM8t5mlSNVgFR4kEqxlti48knb3jvglwrmjN50JSWmellL1aMqQIMFp6Fk+94MDEHCeYM7WY0FcVJBBDNTp1J80z0PPtDH2xAPy+Tdx/oVWtMKjiSO46Y8Re1/bGwydVB103Cxqbogqs3iYEx+eCNPjvpABro9mGYOpgZ26pI+WwM4o5vPNWlUPpob6dXxdzHkeF+W84Bs5ANM18x6UlRTQBnaWbqPxAQoG8QO+5xnEn7PeFPRNXWVhkpkQZIkseoEAixF7j37Y9i4CfNlB2VAom7T9dOBXLuUNIu9QFZUC5HmTH4DDNxQwB9f5YHZilqVhEhlIg+4i+Aj4/TLZOqCLhb/APiwP5gT9ccvqr5v/k2w2Z7iNepRywcjQ5OsyVLBSFhtPaIM+Z8YzxLlCmz60YojAEKvV2vpJ3+WJoVaj0wlp37x5v8ALGaVWvRGs0X0kCNatBHYgxEYLHl2mg1szMBEq0IBN+pr2+Q74locRzGep1qYJGlSRToyogSACTdgbEA7xtgE2sNbmV0ksekDaTNvb+mHDIGrw+stNERxUpoXVyqMag3AY+JFjIuPnhezuQ00g4DK/SG1ExexkETYiDh54Lw396po+aooj0iVGmQChURIJ8yIM3HvgAnHc3k8+9T0w616SltVtFRKZAOxuQCSDYwPlirm1Wll6dIHXopS+j+J5Y7ibaoPyxS4bTfTVTKj1Hp+oC6ql6UFSVJGo6lm3yI74q5GoQjE3aT8RIO0H3se3vgDSUaD8PTWrIPULBpWZpoZ1QLqVMD5DCrwygrMfUJurFSGK9QsCsAyfa3icGHzZrZJFb4aVddUAiQ6wZYT3A7eMa8W5ZEUjRkio9VYuzKVCmLwWAhoPgTgCvP1fXRoujtqDMjiHUyyqYJIGzA298VOVa7rqy0utR9JCgQ0GG6W1CBpgx31HFXjWeqLlcvSqMDVo1KgILBjpABQG5lQCYJ7EDtjpnL/AAtKVKlqRTVVAC+kTeSQDvAJgDxihU5hprRq5epTatVdtVKDUqNvpgBjcXN17ycFeaOV8pSy+v0VVadRC5Ano+Bu4kfCYHcWjApOKn/qlOmbquaqQGiRINMfgQYw2PxehUepRJVwqzUBAKqJiGm39sAk8scvp+8ZWsjTFR2KlluqhtOgDrkGAQxJ7+cdFI1WIkd5FjF74WuVjk/XrNl6wqOxLleoWJJOmQAyidx7dsScf5jFCuaTF1aogakQsjUdS9XcDVB2O2AL02y1SslT7M11UBSSNYV5YACfme8X2xFzLmxTpIxcoBWQEqQJkkXuBpvJkxbA3ljlulliHYaqrL/qMSTJHUImASfHbAf9pXE2NA06chVzAFUkQGJQugUzcDc7XC74oIcwc0LT+yRVqygdmV0gLPYE9bQCdIgix74ibOVM8Gpy1GmK0LUVocwmoAr4k6twDK2xy/0Wtr6RcSexHY3sbbb+2HHMVjkKbUnqa6jBHpiJvEMD3EEQLiQBFtoKfNXFKtOqcvVrNXCU1BKu63IDAkncwQYuL7k3wzcrcJXMcNCq5Wo0jW3VDI82BPw7QLG5vhf5uzSV1ylXSxrGmA6aSBHYEgQb6hEgwR8sNfA6py+Uy7LllXVTJeoCQAASV9QorVDqmRYgbdOAF8UpLw/O02FQv6yHWGVGiIFh0wpsRtEEScac681UqmVp0lY1HqaahYKECBSbESZaZGmbRPiRP7SKivmg6DpKKCZIJIn7rXELF4i+FQ0ouLiYn33/AExA7ZJkTKxUrM5rEInUo0qSvw6pgSBr7ECINsUeEcotmPXt6QpyFZzYvr0hW9oV5aLH64o8NZvsyAp02AtqJ1EyRqE3b5AKJsDg/S4oKYLzFViokzIE2uRDCJMiBf3wDByAgy6+gYNdnd6tMTqpwFVQfppIMwdVicVOacvTr5ioiMus6Tq6IQqo1Nr1AjSFII327jAjn3PN+8qVJE0UViLE/FN+4iPwA7RjPBs1QTKOWpq1TS6iQL6tt/Eza9t+4om5hUrVLo/7z09NSVYAkCS8qVu0mB5/GtyshqVvSqqsKCRqABVpFwfqbGQfGHalycNBIdwXpJ0WI1hbyWBJBaO3nzirwXlpvRd6oGsHp0BSYUbLNheI+WxxBb5MKHMZr06gdYSAJheqpIAgAC3YRj2LfKrh6tZwSw0UkvG6mpMfU7YxjWYL/GngKf8Au/IDC7m+JyDGktNiDt4+eD/MWV9SmEJiZ/lhAp5aoHIA3n5bn++IHXJcMpNQVCA4Zdz3BM9PgT2wRTKqECR0xEe3tgBlOJ1aa09dNjbTCKJtHYkAiMGM6zNRbSrKdM9UA2NxAJvAOKObc0ozVRl6ZNQrOqABJG0/Je84n5H5lp0B6NRNOt/9Qe9gGG+kHxtOIOIcMC6qo1LYgiOxuDPa30xV5c5ZOZrLBPpqSWaLSLgeIJ/njIaq2Qy+fqVTTqjVpIbTPxmyMR3jT23+mBXEKFfLLkqL1WYtmiTF5VTTj3O5MHEvL5pZRanrMtJ3qCFYwQqloPVfSLif64v8xZ/KucuzuruHVqfpvJiQSw0yCOnY7xbFBf8A6fl6auEKUmqqQJYLGqYibgajjka12IqayxckhiZNxaSfNsWucK7Vs09QaihIVNQggAC0dhJJHzwJQyLyZxAxcm8KXNCvRZoGhCDBI1awbgHYhT/gw95vldKmTpZVWIVGSWiGhSSxWdiZI8X9sIXJrVlGY9GmXLIF6WAZWOrQyg2MX7yMMP7PaujUrkBidLS7EmoDABB6QbNcGT74on545Qomg1emND0KagqDZkWB1T94L97v38hbyPNmdr1tS1WXSJCIvQdAmGBOzQZMnvGJP2icZrfvT0dZWlpTpUkB5Ey8bmTEbWxj9nnA6WYq63e9Fgxpz8axYx3AeAf74CpkK4zGYGYboc1jU6NgfUVovNr4Pc3cBq+q9TKK6qyEVtDaBAGompcC4m3fxOLnNHLNDK0XrUgEQG6ST1FljRJmDEFewuLTjTlrnvKr9iU9CmJIZjqDEmTq0rYn6jtOAWeEVAitWoRqWkaRZl+E1VNxoMF4DAExY+RiotU+vlSeohQxLFjIMkybnabjzjrWRo5c0QKao9KqJgCQwa8fLceRHnHNuM8MqUs0+hSVpqEQspIjc+31O+Av1+LZxGpQyutQq6gLLGAYExIJW0wJkTi/maS1vVFfSgqzVpsOpxpQLrMHpGoxtq33jCLneMVGc+ozPo6UBYjQJ2XSbY24NnglQPVkqqOJOonqB2N7kmfGIC/A6KUKIq1kDozpCtDdOoGQpi/RAI7MZtbGnN3HRmRRnTCs3xHVUgxZmEStj23FvONayjNAUqDEp8XplgNIQfEVIAmOmxM2HfA/hnAf3nUMvLOihmUwLbMU8kSLEye3jAFeGcQ9Wmi1FGhah02Pw3J7x7e+DPEOYWy706VFBTU3EWBuJAG1xO3fCzns1Rpmm1FdLFLpqnQyll65HUzRqixEicX86pq5Bcxq66VbQG+9JGrqsANwRpnbAXOK5CrUUVHpI6rAYCQRD6VUKTJY6otc6T4xtxr9nFSnTQ0SWB6mDiGViNjpsO0fhOG3k5fUoio5YtqUksZkhJBmB/H43wz02mR9PyGLBxnJ8GRcvXNUKK1MdM1CGUjYaPvE2Hfee2KNXi7VB9pdlurixEeezDf3nHXV5fy5rVa1REb1Pi1iQRA1TNgP6Y49UGln0HUisYPlAbMPpGIDGfWrmq3pCrqCr0mofhWwIJC7FgO0X+eN8vyzWVqYqKml3VZFSm03gxpYnYkn88EeE5+qmmk9OGIDH7OagX4gSDG6wbmCDfGvHeN1DmOl+mmejoEiBBnVM31flbAdKynEFqPUA1DQQIZY3EgjsQR3xBx7MVlpAZcoKjNA12gXJK2InbcRhXyvEKhoJVUVAXlWZLGVY9Vw0zLEiCO0WwwUKdSpS1kOzahpSqEBkH2ACna5vbtbFopfs+zJYVlP3dF+9y4g3iRE/XGcMfD8roBkKGYy2nz84E/OMexcEPFEnT9f5YBLwT1Kkhyq7kDvtI/GcHuKVQoBPv8AyxUyVUF/mp/LAW6+SRwAR8Jke3/ONM7Vim53gH++LSGROK+cEKzf7T+WKE/LZv0A1SooKqrCxBIiRBE2kiI+eKPLfG0asalQlNUqq6jpkmTaYBIja2N+IFijai0lma20HceD9ZwnIsUwb3Y/oLjGQ+c15U5imTSCPUp9QDIjki/SpYE7XWO4I7451wKp/wDapE96gPiSZM9u+GLgnMmlGou+g39OqfuNuNXfSW/DGOK5HTnVrIAF1IzhfhBYEhlItpYhv/JW8jEFTj+QCOtQOSKzmFgTAN4YmN4E7Xw08e5XX90Wpl6NFnpqJBGvUnfSbAkTItcTHbAOpW1Vcn/Cda9/vsfr7TOG7l3irM1SlUgNSh17TT7H/wATY9r4oU+BcXNLI5isqJSLMER6YI6oAkyxFtVo98A+VeLtl80GQn0iwWrNwaZaDr+l584g4zTfL16i03Pp+oWTSZVlnpI7EQYn5404HmQtVGZWeLBAQC1tiTMDtsT8t8QMPPfCVSpTqU4C1RAQrEaQBqEfdIItvM7zgtyVweih9egzvVRWVqZZFB1wL6rgeCYmPIuX4lw7VTo1bGnRTUaYAOmFiVJuYWQR3gHyCocs8V9F2oKoFS/p1AAGbZlVm7q1rG3yxRj9olas1YI8KhC1AisWXXp0ySQOoAESBGFrhfB2ruUVlQxvUOlfABOwJJgfphv/AGo5gGtR9lJYbGCbflOFAVZaSNltPje3074gd/3OvkuFSZSslckGQwAZgtt1O8/Wcey3Hw6I1VixYCTbVYRft+XfFyjxzL52k3qBgjU9NVJusMpWoPGk31DaROxwFo5VaRam0syHTZSAbyt4iCsH9MAG4pkUavVZWkAoxBPxH74k/wD8+/tjfmHJL6S1gILQO/w7xFlHYCPfDdwjKIk6UCyZJLFiT5Ht3j++A/7QQQtIHaakbeF7f1wAnkbPrTzBJWWZGA+EAAXJYntHjwMGxnqeXahSpsDrdHqRpEtPSCQuqzEsQTA0LgBwThoRRWqmog2WPSUEMCJBquC1uwBnG1PMZc1g9Ns01QNqVfTp79vvE/SO2KDfPfK7GuKyhn1zr0CfgElyew07k+PlNrhuXD8Ienl6Pr6nckMwDI2kDWqx1FegwLie+K2Qp5jO1q1CpVdHRDpFckWYqG001AUShk2JgjzIeuBZFKJKJ8KAU1tuV6qjH3NR4j/YPbAR8PSolKj6YDLoUEFtB2XqUkGRv0mNreMUc3mqxr0Q3qUVZr0i6faEdyaZJKgbgkeIOGDapA2jUR4n+42wq8wVBUqV6iuVNGhCspuGLSfl0a/8GAIZzKFMmaWXUlWDKqyWNyQ0kkkyCxvhWy/LdOpVppqRSrkOFAUMqwZI6WXYgg3Ejzhi5Y4uwyq1Krhl1IqgqNX2jKoBINzLHtNsHavLyPmjmGEkKoHaSO7RvFv8GEChzhzXUoZ9wgp9KKsmmjNDAOwJPbUxt8xgFkqnq1PhsxJ0qIANzC+B+gxe584Q5zrsFYeoRoP3WhVBg+R3HbAWsj0CaZA1K12Fx56T47gj5jEHTxUWnRU0iqslMMqMVlkXt1bXIv8A1nB7LKAo0yAZIkz8RJ395nCtwx1qU/tTb0lJkH4V0u0HxEeYgxhqpIFAVQAoAAHgCwj6YuCUY9jK49jQFcd06VDGCZ0/O22B2TrFXCgD+ZHfvsPGDHEcsG0nusx9YBxQfJQDoIDdj4Pb6SdsZEHHsoTpqav9MzE7gkTb8MV+McxIoRHbSHRi1jIgqBB/9vwwN4glamrW6SIMTAuL32v+uL+d4UMxRQMJYXFx965/QWwCvnarX2IBmQPNxuLdMW98L2bkIBBhZIMebxP12+eH2twYwF0qJkHVO/6/DI3ws8xcNFKip0kdUH537x4Fr4gWHaRtfzOGbg/ERQyRnqapUjqiIpx9mdyR1A9viMXGF0pf5YL8PyZegUgbmotjY/DMzsQPfbBUOShc3SQMzKKyshndGAanHuZE/XDjxjgtOtl2JUa4ADd/iFvce2FurwYJTpVXt6cKTfdX1KP/AFaP/E4PcwcfCMlOiys2ss0DUIAgCx8mbHtghQzvCqmXQpXCSp+x1KXDqT16IMAA6T1D73zxvyjBZyVXUpEQiiBcHYeYwT4pmxmPTZ4LUibAEWaLAf8AidzgJwjOLQquzAsDKnSQSQ0Gd77YDoPLHEmd6tAiQgBWR8SXDA+3aY/nhT45wEjUaRBagbFfvJvTcRvbp9ipGN63NOXem6+lWdnXSW1BLfQtI9ogxilwfjNakimmaZ9J3QGrUp0xpYA6eplm8MVBMe04on4pnEzqU6xs9MBKogk6jOkrcAghW+UbYWc7R01foD1QO19/rAw2UKhzhqU1KGq7JVZqaqiFqepVRQwBIClz6h+JiAbQSv8AMxHraQCCihWneQTvYARtsMQU8nnWov6tM6WB8jv2I7giQRh0y+eSuoYKaTIoDIbwIldB7rp27iMJGVoMzqqAszEADz3g+3k9hfth5ydOn1wj1A1VkL6SVmkL6jqBhnbXq/3ERAwGaPFaVO5Nha3tBsO+/wA5nATnDiPqiiyzC6hPeTpP02xZz1GmrSOre1jPaAI2+X/GvFXpLljNNZaNJtIYXMkCABPcyffAR8lUQPWqsCW+zRW7y7nXBNyQqxODNYINLsQanRoUaizG5YhVOoiIExG498BOG8yqmSNJgxIY6TAIg3AF5EX/ABwa4CUp1AHNIZlulh6gmZssXuU02wFrM8TSnWp1K2WqirTU1KYBRPE6gGkyBcmLACNyR9D9oFJHDJSqU4JMalYNqBB17SbzONeeMyj1GIMtTEdxDWmfkD8sDKHB1IGpOm51EXPyAsB7k/TAOOR52p1GFSpVRToAILqoG7E6Z1SGAXvOq1gcKw5mFL10NT1BU1IVUR0nVfU0Q/VuFNh3wxcqZVKVEnp13YAi8MQAVPYQNgQb3wb/AOmpUSHHn2OwvP8APAc24M8VKSqoaa1Mhe5MiFDWgk2Jj8MdxBxzrh3CVo51KKLIasrBmNwlJCTpjySwntG2OhJVkH5kfUGMawVc1wynVZfUBYKdSrJAB21GLkxYSYF7TfCr+0Xg4YJWFtMIw9jOgj5GR/64bMixYluzFo91TpH4tqb6jxitx7hvrgUi2kMrdpuGpt5G0YaEbk3N00dpDMEE6ouAwCuIBOpe28xe2HvgLItIJTqq6rIETYSSBB6tvYY59xSmcjUenTnW+nrK2jSZCht5YzJmIthk5Q5mFTRRqXqEhVYLuPfsIvfvPzxnA40akkjuIMexkD81b8MewI5TrvUWrVeeup0z/CkqAPZRb5z3nGMaBLP7C8f4MC87nRSHUARv03+sG5+hwZr0wd8A6+TNQtFmWwv7fpgBedza1un1QogEyIMg9pwQqUpRYMkCei/6f588CuNZXS1OBBHVBvDA/mNr+MGanD1qBXWVJAMqdLD2JG4ubGcQep1aggXaRYE3/HeMAuauM0lUJUTXqY2hG+GBNwL38z74K1kdBFWXUf8A5EXqUG3WosREDUt/9u5wG5q4UKmV9VXD6G1B5F1YXAjckx37e2GgDkKeXrOESiAzWE06o/NK5j8MN2WytEIBpphYgCH7WIhmF/z+eErhJej9uFbSCULjsbGCPEHfDZwbiCVW7ahfYG0zadiPrHnfEAjmHmOpl6noiki02WDqAIqKbGY2AuLGR5xRVFpQPSoNAHUprMrAiQRqqXwz8d4Aa9IqSC12U/7u9/BtP08YUaGSL5epSYsmYy5JAk9VPupA8dRB9/BwVayRqM9qaorA/DTVfcdREn5zgdzSjosOHgkaST0z1ExFiYt5vho5RzjVqABkmmwTUASTABUn6QPpPfAHnrO6yii4DMSw2LbR5sO/mfGCFagCDgpxnME5eisSg1aSGXpfVNSQBJLJoF4jTN8UMrRLEeJxZ4/y++WqS2krUJKMpmRuAZAgxH4YKNclZNHpVCxg64O20Wjxu18CeZfssyykCoAqwakloK/xqQ5ja5OJ+C1amVdKjL9lUOhyNLC5tPYMDBg7jGnPFMjNnUQSVW0glYtBj8Z7zOCBozR+BFRAxhtAaWEixZmZtPlQQD3Bx0urlVAgLEgiF+pmfJYkk++Od8NyS1GQk2UjUAbnqN4PYC0C8CYMnHSqqEg6RI+RgGbkW/QfhgBH/SYntI7/AHtoJPf6iffA9eUkapqYhrxEQD+H694wfqtAlj6agSSRsD7Xj5ATiUUDYkiSPeB3sDeJ+eKEfmjhv7tVpuqwsTFiNSGSDFriPzxP6opcT9T4g/WoFv8AUpyv1vGGTmHhgfLVA5HSNakdiot8p2j/AHYWeCZkVMzlGMgouhie+jV6Z/AgfTEFHitKsU9RwQKjmCVK6ieqysAQBtPf3g4MAirrNqQVNTs3w3MAWuWPYR2wwc0URUy7GASn2inwV3I+ayPwwocI4kqakqjXSqQWXe4+E7iY8SLYBz4PnKeYvS1aEYKZW1lBgSJG43wwoARcAkfjbbCTy+a2pv3WrSp0tROgITHgshAEwN9XbFyrxJ6FnFSsVltQAAII8LOkC9ov74AzwXg6LnKla9gadMMZLMQDVYT8ygHs3jBnimZNOm5X4yOmf4m6U/8A2Iwk8RVlyxLiX9EsZizkh2I9wSbW2xBwrjjrRpbuym2oliXD6gb/AHQQIk4tDTxXjD5dqeWy+l6gCpDCQTAH8Qgm7HffBmrUKvRDdTEFZAAuYkxNh0k7/jgLyzlKVP7eoxas89TK1gdwtu/c7nYQN88W4+gztBAdpDyIADSBc/8Acfa2AxzpkFqJTJnVqChR94E3FrztH184h5M4DThqugiGHpVCTqMEksAPu9pO94sMNQsI2xvTpgKoGwAH4DFg2y1EIoVRAAgD/Pxx7Ei49gNKgwOztPSwYd9/pgi+IM2o0mRigdxrJ+pSDDdbgjxF/p7Y34XUmmAdxF/I7HGtbOhVuIkRJtP98bcMqAaVtMDxiCaoV2ksT2Fz+X88D8zwKmyVAZGtTqg2LbhiDYMCBcb95waKYH5vhOuftKiz4I/pgF7k+lOXqIRu8kQDZlU7G0ETinxblVaSGrSZgySxJIiBcxAEW287HDJwrgRoFurWCB2jbbvj3Fsi1RdA+Bvjjx4+vnACWz1VaYcKTIB6ouCPAMb9xgBS4TVWqMxUdKfsGBJG0ELfa1pw+08v0gRA8GLYizXCKb7qJHfY/QjEgR+XskVbM0kBT1FY0piQLgA3juu0m3478q0KcNmKhClBEk2UfegEeIB8D8cOScJVDqVYPc3mP1jC/wAnZYmg3jWRcW7TGAVebOLU6lSm1EjUk6tEQQCCt4BaPOG3g2cp5vLzURIjS6mI+lpE2I8WviHiHCMywYJRoX2BWnt9d/wxU5U4S9Gq9GqADpDAb+9iPkbe2IBfGcmMoTTDaqVWQUcGVH8xNw1iPGLnNXDVr5VczTJJWGa24MK0mJkEDfDI/L9IVNZRQ0yTG/uZ3+uAXCMvVzGVrUaGgBapGrYOhBsDBImxk/3xQC4FysK+WrVJKvTY6SJghV1MCDaDb5YYeT+LtVpem4YsgjVf4e0nvH9MGuF8AZMuUqpM6tag2Ym26xaBH+RivyvwF6Ad6kBqpEqskLvbb3j2A3wF9aK3C2E3Nj1EC8jcxucZalfyJ/ycWVoHXHpwI+Lpg+wAvI+WJXyx/wCJH9vrhAv8X4S9ZdAKhTuTNrzIAIB8X2viLK8DKGGCFf4uot5EWCr9JwxLSjf+uJIEePwwALiWSBoVAARNNhf/ALTfxMxjmlbh1QU0raG0NMNBiVJG8RMjHXMxl/Wmmu0GTN/8O0f3xHwnk7LAEsmq4UAkkDRvF+7SD8vBjECfyXk69MtWakxV0hZkSJBkWmJHjDN6CudTUpjs6yd5HxC1/n3wzZvKghbQBYRaBHt2wN4hRqhR6QkyLAqp/FrfliwDq+U9anUgSxR1nwxUkT9f1GAfKHAUqolVrFajCZnV0iBB7hiTPeAMNNJ6oOvSlM9y1SSY2GmmpBF+5nC/Q4bVOVzFNXKqpdmQQLiDGqGkQPhkbYBvp5VViLR+Ub++04VM9knzmZ+zp6ERCgZtjdiSYmxk/wCHFDh3EcwuiqajMtJoIYzAMCfJHa+0jzh84Llk0BlJMkmLQJ+W/wAzgJf3JjSC6oOkAkT2t5n8Ti3SkW8WnG+KebqnTKnvJuBA774ouqbx4/ntj2KXDN6nvoO83Iab94x7AXGGNDSBxvj2KKdbhtNjLLP1P9ca5bhVNG1KsH5nvvi7jMYDWMYIxJGPRgIIxg08WIx7SMBV0Y1K4uacY0DAAqtX1GNOdIIgiCG94+nj8cWshkQiBQIAmBaw94wT04xoGEA7N5NmELUNP3AB/XAvJctVKdb1TmC8xIZSJjbdjteIjc+cM2gY9oGEFU057Y1pZVVsqhR7AD9MXAgx7RgKrU8aeni76Yxg0h4wgpsljb3gCT+WK1CrqGqCoPZhpYXIMqbjBX0hj3ojCAZUyu0iO/zPvjU0t9/ngo2XU9v1x793Xx+uJAt5vhbOY1MBHYkYMcPpBKaoojSIj/PO+Lf7uvj9cY/ckmY39z/XCCCtmV1aDOqNQt22xoqTt+mLI4fTDatI1RE32xJ+7r4/XFFJuGIx1ESdvp3+ntiPOZBFoVFRVQem0BQFHwnxgnpxrVoBgVIkGxF/5YBc5Q4Xpol2APqEiDfpFr/MzbF7h1MUKrURZCAyDxPbz5/LBWjQCqFUAKNgMRnIU9WrSNXm8/riCHiTmAo+9N/lGJUyYClTeRBPczidqYMSJjGcBWydDQCpMxF9pt3jHsWIjHsQ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7346" name="Picture 2" descr="http://3.bp.blogspot.com/_aAKClHetInA/TQh1gwWgsPI/AAAAAAAAABI/KGoFWnLOxoU/s1600/Ralf_Dahrendorf.jpg"/>
          <p:cNvPicPr>
            <a:picLocks noChangeAspect="1" noChangeArrowheads="1"/>
          </p:cNvPicPr>
          <p:nvPr/>
        </p:nvPicPr>
        <p:blipFill>
          <a:blip r:embed="rId3"/>
          <a:srcRect/>
          <a:stretch>
            <a:fillRect/>
          </a:stretch>
        </p:blipFill>
        <p:spPr bwMode="auto">
          <a:xfrm>
            <a:off x="0" y="2209800"/>
            <a:ext cx="2753540" cy="3810000"/>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ilfirestank"/>
          <p:cNvPicPr>
            <a:picLocks noChangeAspect="1" noChangeArrowheads="1"/>
          </p:cNvPicPr>
          <p:nvPr/>
        </p:nvPicPr>
        <p:blipFill>
          <a:blip r:embed="rId3">
            <a:lum bright="-16000" contrast="27000"/>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762000"/>
            <a:ext cx="9144000" cy="792162"/>
          </a:xfrm>
          <a:solidFill>
            <a:srgbClr val="002060">
              <a:alpha val="92000"/>
            </a:srgbClr>
          </a:solidFill>
        </p:spPr>
        <p:txBody>
          <a:bodyPr/>
          <a:lstStyle/>
          <a:p>
            <a:r>
              <a:rPr lang="en-US" b="1" dirty="0" smtClean="0">
                <a:solidFill>
                  <a:schemeClr val="bg1"/>
                </a:solidFill>
              </a:rPr>
              <a:t>PEMBASMIAN</a:t>
            </a:r>
            <a:r>
              <a:rPr lang="en-US" b="1" dirty="0" smtClean="0"/>
              <a:t> </a:t>
            </a:r>
            <a:r>
              <a:rPr lang="en-US" b="1" dirty="0" smtClean="0">
                <a:solidFill>
                  <a:srgbClr val="FF0000"/>
                </a:solidFill>
              </a:rPr>
              <a:t>KONFLIK</a:t>
            </a:r>
            <a:endParaRPr lang="en-US" b="1" dirty="0">
              <a:solidFill>
                <a:srgbClr val="FF0000"/>
              </a:solidFill>
            </a:endParaRPr>
          </a:p>
        </p:txBody>
      </p:sp>
      <p:sp>
        <p:nvSpPr>
          <p:cNvPr id="3" name="Content Placeholder 2"/>
          <p:cNvSpPr>
            <a:spLocks noGrp="1"/>
          </p:cNvSpPr>
          <p:nvPr>
            <p:ph idx="1"/>
          </p:nvPr>
        </p:nvSpPr>
        <p:spPr>
          <a:xfrm>
            <a:off x="0" y="1905000"/>
            <a:ext cx="9144000" cy="1676400"/>
          </a:xfrm>
          <a:solidFill>
            <a:srgbClr val="FF0000">
              <a:alpha val="66000"/>
            </a:srgbClr>
          </a:solidFill>
        </p:spPr>
        <p:txBody>
          <a:bodyPr>
            <a:normAutofit/>
          </a:bodyPr>
          <a:lstStyle/>
          <a:p>
            <a:r>
              <a:rPr lang="id-ID" dirty="0" smtClean="0">
                <a:solidFill>
                  <a:schemeClr val="bg1"/>
                </a:solidFill>
              </a:rPr>
              <a:t>Meminta pihak –pihak yg sdg berkonflik untuk berdamai dengan cara menggunakan ancaman, teknanan hingga pada paksaan  scr fisik (kekerasan)</a:t>
            </a:r>
            <a:endParaRPr lang="id-ID"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strVal val="#ppt_w*0.70"/>
                                          </p:val>
                                        </p:tav>
                                        <p:tav tm="100000">
                                          <p:val>
                                            <p:strVal val="#ppt_w"/>
                                          </p:val>
                                        </p:tav>
                                      </p:tavLst>
                                    </p:anim>
                                    <p:anim calcmode="lin" valueType="num">
                                      <p:cBhvr>
                                        <p:cTn id="8" dur="2000" fill="hold"/>
                                        <p:tgtEl>
                                          <p:spTgt spid="6"/>
                                        </p:tgtEl>
                                        <p:attrNameLst>
                                          <p:attrName>ppt_h</p:attrName>
                                        </p:attrNameLst>
                                      </p:cBhvr>
                                      <p:tavLst>
                                        <p:tav tm="0">
                                          <p:val>
                                            <p:strVal val="#ppt_h"/>
                                          </p:val>
                                        </p:tav>
                                        <p:tav tm="100000">
                                          <p:val>
                                            <p:strVal val="#ppt_h"/>
                                          </p:val>
                                        </p:tav>
                                      </p:tavLst>
                                    </p:anim>
                                    <p:animEffect transition="in" filter="fade">
                                      <p:cBhvr>
                                        <p:cTn id="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207141310_c1128560e8"/>
          <p:cNvPicPr>
            <a:picLocks noChangeAspect="1" noChangeArrowheads="1"/>
          </p:cNvPicPr>
          <p:nvPr/>
        </p:nvPicPr>
        <p:blipFill>
          <a:blip r:embed="rId3">
            <a:lum bright="-20000" contrast="40000"/>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457200"/>
            <a:ext cx="9144000" cy="792162"/>
          </a:xfrm>
          <a:solidFill>
            <a:schemeClr val="tx1">
              <a:alpha val="72000"/>
            </a:schemeClr>
          </a:solidFill>
        </p:spPr>
        <p:txBody>
          <a:bodyPr/>
          <a:lstStyle/>
          <a:p>
            <a:r>
              <a:rPr lang="en-US" b="1" dirty="0" smtClean="0">
                <a:solidFill>
                  <a:srgbClr val="FFFF00"/>
                </a:solidFill>
              </a:rPr>
              <a:t>PENGATURAN</a:t>
            </a:r>
            <a:r>
              <a:rPr lang="en-US" b="1" dirty="0" smtClean="0"/>
              <a:t> </a:t>
            </a:r>
            <a:r>
              <a:rPr lang="en-US" b="1" dirty="0" smtClean="0">
                <a:solidFill>
                  <a:srgbClr val="C00000"/>
                </a:solidFill>
              </a:rPr>
              <a:t>KONFLIK</a:t>
            </a:r>
            <a:endParaRPr lang="en-US" b="1" dirty="0">
              <a:solidFill>
                <a:srgbClr val="C00000"/>
              </a:solidFill>
            </a:endParaRPr>
          </a:p>
        </p:txBody>
      </p:sp>
      <p:sp>
        <p:nvSpPr>
          <p:cNvPr id="3" name="Content Placeholder 2"/>
          <p:cNvSpPr>
            <a:spLocks noGrp="1"/>
          </p:cNvSpPr>
          <p:nvPr>
            <p:ph idx="1"/>
          </p:nvPr>
        </p:nvSpPr>
        <p:spPr>
          <a:xfrm>
            <a:off x="0" y="1600200"/>
            <a:ext cx="9144000" cy="4724400"/>
          </a:xfrm>
          <a:solidFill>
            <a:srgbClr val="FFC000">
              <a:alpha val="90000"/>
            </a:srgbClr>
          </a:solidFill>
        </p:spPr>
        <p:txBody>
          <a:bodyPr anchor="ctr">
            <a:normAutofit fontScale="85000" lnSpcReduction="10000"/>
          </a:bodyPr>
          <a:lstStyle/>
          <a:p>
            <a:pPr>
              <a:lnSpc>
                <a:spcPct val="120000"/>
              </a:lnSpc>
            </a:pPr>
            <a:r>
              <a:rPr lang="id-ID" dirty="0" smtClean="0"/>
              <a:t>Melakukan rekayasa atau mentransformasi konflik menjadi interaksi yg konstruktif dengan cara mengendalikan konflik untuk menghindari dampak perluasan konflik pada aspek-aspek kehidupan sosial lainnya yg dpt mengancam rasa aman dan perdamaian masyarakat</a:t>
            </a:r>
          </a:p>
          <a:p>
            <a:pPr>
              <a:lnSpc>
                <a:spcPct val="120000"/>
              </a:lnSpc>
            </a:pPr>
            <a:r>
              <a:rPr lang="id-ID" dirty="0" smtClean="0"/>
              <a:t>Dahrendorf mengusulkan 3 pendekatan utk mengatur konflik:</a:t>
            </a:r>
          </a:p>
          <a:p>
            <a:pPr lvl="1">
              <a:lnSpc>
                <a:spcPct val="120000"/>
              </a:lnSpc>
            </a:pPr>
            <a:r>
              <a:rPr lang="id-ID" b="1" dirty="0" smtClean="0">
                <a:solidFill>
                  <a:srgbClr val="002060"/>
                </a:solidFill>
              </a:rPr>
              <a:t>KONSILIASI</a:t>
            </a:r>
          </a:p>
          <a:p>
            <a:pPr lvl="1">
              <a:lnSpc>
                <a:spcPct val="120000"/>
              </a:lnSpc>
            </a:pPr>
            <a:r>
              <a:rPr lang="id-ID" b="1" dirty="0" smtClean="0">
                <a:solidFill>
                  <a:srgbClr val="002060"/>
                </a:solidFill>
              </a:rPr>
              <a:t>MEDIASI</a:t>
            </a:r>
          </a:p>
          <a:p>
            <a:pPr lvl="1">
              <a:lnSpc>
                <a:spcPct val="120000"/>
              </a:lnSpc>
            </a:pPr>
            <a:r>
              <a:rPr lang="id-ID" b="1" dirty="0" smtClean="0">
                <a:solidFill>
                  <a:srgbClr val="002060"/>
                </a:solidFill>
              </a:rPr>
              <a:t>ARBITRASI</a:t>
            </a:r>
            <a:endParaRPr lang="id-ID" b="1" dirty="0">
              <a:solidFill>
                <a:srgbClr val="002060"/>
              </a:solidFill>
            </a:endParaRPr>
          </a:p>
        </p:txBody>
      </p:sp>
      <p:pic>
        <p:nvPicPr>
          <p:cNvPr id="5" name="Picture 2" descr="http://3.bp.blogspot.com/_aAKClHetInA/TQh1gwWgsPI/AAAAAAAAABI/KGoFWnLOxoU/s1600/Ralf_Dahrendorf.jpg"/>
          <p:cNvPicPr>
            <a:picLocks noChangeAspect="1" noChangeArrowheads="1"/>
          </p:cNvPicPr>
          <p:nvPr/>
        </p:nvPicPr>
        <p:blipFill>
          <a:blip r:embed="rId4" cstate="print"/>
          <a:srcRect/>
          <a:stretch>
            <a:fillRect/>
          </a:stretch>
        </p:blipFill>
        <p:spPr bwMode="auto">
          <a:xfrm>
            <a:off x="7543800" y="4724400"/>
            <a:ext cx="1431841"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eace building.JPG"/>
          <p:cNvPicPr>
            <a:picLocks noChangeAspect="1"/>
          </p:cNvPicPr>
          <p:nvPr/>
        </p:nvPicPr>
        <p:blipFill>
          <a:blip r:embed="rId3"/>
          <a:stretch>
            <a:fillRect/>
          </a:stretch>
        </p:blipFill>
        <p:spPr>
          <a:xfrm>
            <a:off x="0" y="0"/>
            <a:ext cx="9144000" cy="6868642"/>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3.gstatic.com/images?q=tbn:ANd9GcSZKel7jWUIE51bwEHR6END1yqhfTQpF-9mgJhrSVl04-WtOZuf"/>
          <p:cNvPicPr>
            <a:picLocks noChangeAspect="1" noChangeArrowheads="1"/>
          </p:cNvPicPr>
          <p:nvPr/>
        </p:nvPicPr>
        <p:blipFill>
          <a:blip r:embed="rId3"/>
          <a:srcRect/>
          <a:stretch>
            <a:fillRect/>
          </a:stretch>
        </p:blipFill>
        <p:spPr bwMode="auto">
          <a:xfrm>
            <a:off x="0" y="0"/>
            <a:ext cx="9150048" cy="6858000"/>
          </a:xfrm>
          <a:prstGeom prst="rect">
            <a:avLst/>
          </a:prstGeom>
          <a:noFill/>
        </p:spPr>
      </p:pic>
      <p:sp>
        <p:nvSpPr>
          <p:cNvPr id="5" name="Rectangle 4"/>
          <p:cNvSpPr/>
          <p:nvPr/>
        </p:nvSpPr>
        <p:spPr>
          <a:xfrm>
            <a:off x="0" y="762000"/>
            <a:ext cx="9144000" cy="685800"/>
          </a:xfrm>
          <a:prstGeom prst="rect">
            <a:avLst/>
          </a:prstGeom>
          <a:solidFill>
            <a:schemeClr val="bg1">
              <a:lumMod val="50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4400" b="1" dirty="0" smtClean="0">
                <a:solidFill>
                  <a:srgbClr val="FFFF00"/>
                </a:solidFill>
              </a:rPr>
              <a:t>TERIMA</a:t>
            </a:r>
            <a:r>
              <a:rPr lang="en-US" sz="4400" b="1" dirty="0" smtClean="0">
                <a:solidFill>
                  <a:schemeClr val="tx1"/>
                </a:solidFill>
              </a:rPr>
              <a:t> </a:t>
            </a:r>
            <a:r>
              <a:rPr lang="en-US" sz="4400" b="1" dirty="0" smtClean="0">
                <a:solidFill>
                  <a:srgbClr val="FF0000"/>
                </a:solidFill>
              </a:rPr>
              <a:t>KASIH</a:t>
            </a:r>
            <a:endParaRPr lang="en-US" sz="4400" b="1"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AR.JPG"/>
          <p:cNvPicPr>
            <a:picLocks noChangeAspect="1"/>
          </p:cNvPicPr>
          <p:nvPr/>
        </p:nvPicPr>
        <p:blipFill>
          <a:blip r:embed="rId3">
            <a:lum bright="-51000" contrast="60000"/>
          </a:blip>
          <a:stretch>
            <a:fillRect/>
          </a:stretch>
        </p:blipFill>
        <p:spPr>
          <a:xfrm>
            <a:off x="0" y="0"/>
            <a:ext cx="9144000" cy="6858000"/>
          </a:xfrm>
          <a:prstGeom prst="rect">
            <a:avLst/>
          </a:prstGeom>
        </p:spPr>
      </p:pic>
      <p:sp>
        <p:nvSpPr>
          <p:cNvPr id="2" name="Title 1"/>
          <p:cNvSpPr>
            <a:spLocks noGrp="1"/>
          </p:cNvSpPr>
          <p:nvPr>
            <p:ph type="title"/>
          </p:nvPr>
        </p:nvSpPr>
        <p:spPr>
          <a:xfrm>
            <a:off x="0" y="457200"/>
            <a:ext cx="9144000" cy="838200"/>
          </a:xfrm>
          <a:solidFill>
            <a:schemeClr val="dk1">
              <a:alpha val="72000"/>
            </a:schemeClr>
          </a:solidFill>
        </p:spPr>
        <p:style>
          <a:lnRef idx="2">
            <a:schemeClr val="dk1">
              <a:shade val="50000"/>
            </a:schemeClr>
          </a:lnRef>
          <a:fillRef idx="1">
            <a:schemeClr val="dk1"/>
          </a:fillRef>
          <a:effectRef idx="0">
            <a:schemeClr val="dk1"/>
          </a:effectRef>
          <a:fontRef idx="minor">
            <a:schemeClr val="lt1"/>
          </a:fontRef>
        </p:style>
        <p:txBody>
          <a:bodyPr/>
          <a:lstStyle/>
          <a:p>
            <a:r>
              <a:rPr lang="en-US" b="1" dirty="0" smtClean="0"/>
              <a:t>STRUKTUR </a:t>
            </a:r>
            <a:r>
              <a:rPr lang="en-US" b="1" dirty="0" smtClean="0">
                <a:solidFill>
                  <a:srgbClr val="FF0000"/>
                </a:solidFill>
              </a:rPr>
              <a:t>KONFLIK</a:t>
            </a:r>
            <a:endParaRPr lang="en-US" b="1" dirty="0">
              <a:solidFill>
                <a:srgbClr val="FF0000"/>
              </a:solidFill>
            </a:endParaRPr>
          </a:p>
        </p:txBody>
      </p:sp>
      <p:sp>
        <p:nvSpPr>
          <p:cNvPr id="3" name="Content Placeholder 2"/>
          <p:cNvSpPr>
            <a:spLocks noGrp="1"/>
          </p:cNvSpPr>
          <p:nvPr>
            <p:ph idx="1"/>
          </p:nvPr>
        </p:nvSpPr>
        <p:spPr>
          <a:xfrm>
            <a:off x="0" y="1828800"/>
            <a:ext cx="9144000" cy="4495800"/>
          </a:xfrm>
          <a:solidFill>
            <a:srgbClr val="002060">
              <a:alpha val="82000"/>
            </a:srgbClr>
          </a:solidFill>
        </p:spPr>
        <p:txBody>
          <a:bodyPr>
            <a:normAutofit fontScale="92500" lnSpcReduction="20000"/>
          </a:bodyPr>
          <a:lstStyle/>
          <a:p>
            <a:pPr>
              <a:lnSpc>
                <a:spcPct val="110000"/>
              </a:lnSpc>
            </a:pPr>
            <a:r>
              <a:rPr lang="id-ID" dirty="0" smtClean="0">
                <a:solidFill>
                  <a:schemeClr val="bg1"/>
                </a:solidFill>
              </a:rPr>
              <a:t>Struktur konflik dapat dibedakan kedalam dua tingkatan</a:t>
            </a:r>
          </a:p>
          <a:p>
            <a:pPr lvl="1">
              <a:lnSpc>
                <a:spcPct val="110000"/>
              </a:lnSpc>
            </a:pPr>
            <a:r>
              <a:rPr lang="id-ID" b="1" dirty="0" smtClean="0">
                <a:solidFill>
                  <a:srgbClr val="FFFF00"/>
                </a:solidFill>
              </a:rPr>
              <a:t>ZERO SUM CONFLICT </a:t>
            </a:r>
            <a:r>
              <a:rPr lang="id-ID" dirty="0" smtClean="0">
                <a:solidFill>
                  <a:schemeClr val="bg1"/>
                </a:solidFill>
                <a:sym typeface="Wingdings" pitchFamily="2" charset="2"/>
              </a:rPr>
              <a:t> terdapat pihak yang menang dan yang kalah (</a:t>
            </a:r>
            <a:r>
              <a:rPr lang="id-ID" i="1" dirty="0" smtClean="0">
                <a:solidFill>
                  <a:schemeClr val="bg1"/>
                </a:solidFill>
                <a:sym typeface="Wingdings" pitchFamily="2" charset="2"/>
              </a:rPr>
              <a:t>win-lose</a:t>
            </a:r>
            <a:r>
              <a:rPr lang="id-ID" dirty="0" smtClean="0">
                <a:solidFill>
                  <a:schemeClr val="bg1"/>
                </a:solidFill>
                <a:sym typeface="Wingdings" pitchFamily="2" charset="2"/>
              </a:rPr>
              <a:t>) sehingga agak sulit mewujudkan kompromi diantara pihak yg berkonflik  sifat konflik destruktif</a:t>
            </a:r>
          </a:p>
          <a:p>
            <a:pPr lvl="1">
              <a:lnSpc>
                <a:spcPct val="110000"/>
              </a:lnSpc>
            </a:pPr>
            <a:r>
              <a:rPr lang="id-ID" b="1" dirty="0" smtClean="0">
                <a:solidFill>
                  <a:srgbClr val="FFFF00"/>
                </a:solidFill>
                <a:sym typeface="Wingdings" pitchFamily="2" charset="2"/>
              </a:rPr>
              <a:t>NON-ZERO SUM CONFLICT </a:t>
            </a:r>
            <a:r>
              <a:rPr lang="id-ID" dirty="0" smtClean="0">
                <a:solidFill>
                  <a:schemeClr val="bg1"/>
                </a:solidFill>
                <a:sym typeface="Wingdings" pitchFamily="2" charset="2"/>
              </a:rPr>
              <a:t> situasi konflik yang memungkinkan terjadinya kompromi diantara pihak yang bertikai utk mencari jalan tengah (</a:t>
            </a:r>
            <a:r>
              <a:rPr lang="id-ID" i="1" dirty="0" smtClean="0">
                <a:solidFill>
                  <a:schemeClr val="bg1"/>
                </a:solidFill>
                <a:sym typeface="Wingdings" pitchFamily="2" charset="2"/>
              </a:rPr>
              <a:t>win-win solution</a:t>
            </a:r>
            <a:r>
              <a:rPr lang="id-ID" dirty="0" smtClean="0">
                <a:solidFill>
                  <a:schemeClr val="bg1"/>
                </a:solidFill>
                <a:sym typeface="Wingdings" pitchFamily="2" charset="2"/>
              </a:rPr>
              <a:t>) sehingga masing-masing pihak memperoleh keuntungannya tersendiri   sifat konflik konstruktif</a:t>
            </a:r>
            <a:endParaRPr lang="id-ID" dirty="0" smtClean="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hedarkpaladin.com/images/anarchists%20in%20strret.jpg"/>
          <p:cNvPicPr>
            <a:picLocks noChangeAspect="1" noChangeArrowheads="1"/>
          </p:cNvPicPr>
          <p:nvPr/>
        </p:nvPicPr>
        <p:blipFill>
          <a:blip r:embed="rId3">
            <a:duotone>
              <a:prstClr val="black"/>
              <a:schemeClr val="accent1">
                <a:tint val="45000"/>
                <a:satMod val="400000"/>
              </a:schemeClr>
            </a:duotone>
            <a:lum bright="-30000" contrast="40000"/>
          </a:blip>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1600200"/>
            <a:ext cx="9144000" cy="838200"/>
          </a:xfrm>
          <a:solidFill>
            <a:srgbClr val="FFFF00">
              <a:alpha val="74000"/>
            </a:srgbClr>
          </a:solidFill>
        </p:spPr>
        <p:txBody>
          <a:bodyPr/>
          <a:lstStyle/>
          <a:p>
            <a:r>
              <a:rPr lang="en-US" b="1" dirty="0" smtClean="0"/>
              <a:t>SUMBER </a:t>
            </a:r>
            <a:r>
              <a:rPr lang="en-US" b="1" dirty="0" smtClean="0">
                <a:solidFill>
                  <a:srgbClr val="C00000"/>
                </a:solidFill>
              </a:rPr>
              <a:t>KONFLIK</a:t>
            </a:r>
            <a:endParaRPr lang="en-US" b="1" dirty="0">
              <a:solidFill>
                <a:srgbClr val="C00000"/>
              </a:solidFill>
            </a:endParaRPr>
          </a:p>
        </p:txBody>
      </p:sp>
      <p:sp>
        <p:nvSpPr>
          <p:cNvPr id="3" name="Content Placeholder 2"/>
          <p:cNvSpPr>
            <a:spLocks noGrp="1"/>
          </p:cNvSpPr>
          <p:nvPr>
            <p:ph idx="1"/>
          </p:nvPr>
        </p:nvSpPr>
        <p:spPr>
          <a:xfrm>
            <a:off x="0" y="2819400"/>
            <a:ext cx="9144000" cy="2514600"/>
          </a:xfrm>
          <a:solidFill>
            <a:schemeClr val="bg2">
              <a:lumMod val="25000"/>
              <a:alpha val="65000"/>
            </a:schemeClr>
          </a:solidFill>
        </p:spPr>
        <p:txBody>
          <a:bodyPr anchor="ctr">
            <a:normAutofit lnSpcReduction="10000"/>
          </a:bodyPr>
          <a:lstStyle/>
          <a:p>
            <a:r>
              <a:rPr lang="id-ID" b="1" dirty="0" smtClean="0">
                <a:solidFill>
                  <a:srgbClr val="FF0000"/>
                </a:solidFill>
              </a:rPr>
              <a:t>KONFLIK HORIZONTAL</a:t>
            </a:r>
            <a:r>
              <a:rPr lang="id-ID" dirty="0" smtClean="0">
                <a:solidFill>
                  <a:srgbClr val="FF0000"/>
                </a:solidFill>
              </a:rPr>
              <a:t> </a:t>
            </a:r>
            <a:r>
              <a:rPr lang="id-ID" dirty="0" smtClean="0">
                <a:solidFill>
                  <a:schemeClr val="bg1"/>
                </a:solidFill>
                <a:sym typeface="Wingdings" pitchFamily="2" charset="2"/>
              </a:rPr>
              <a:t> terjadi krn keragaman sosial (perbedaan profesi atau pekerjaan) &amp; kultural (Perbedaan SARA)</a:t>
            </a:r>
          </a:p>
          <a:p>
            <a:r>
              <a:rPr lang="id-ID" b="1" dirty="0" smtClean="0">
                <a:solidFill>
                  <a:srgbClr val="FF0000"/>
                </a:solidFill>
                <a:sym typeface="Wingdings" pitchFamily="2" charset="2"/>
              </a:rPr>
              <a:t>KONFLIK VERTIKAL </a:t>
            </a:r>
            <a:r>
              <a:rPr lang="id-ID" dirty="0" smtClean="0">
                <a:solidFill>
                  <a:schemeClr val="bg1"/>
                </a:solidFill>
                <a:sym typeface="Wingdings" pitchFamily="2" charset="2"/>
              </a:rPr>
              <a:t> terjadi krn perbedaan kekayaan, pengetahuan &amp; kekuasaan</a:t>
            </a:r>
            <a:endParaRPr lang="id-ID"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troops_poland"/>
          <p:cNvPicPr>
            <a:picLocks noChangeAspect="1" noChangeArrowheads="1"/>
          </p:cNvPicPr>
          <p:nvPr/>
        </p:nvPicPr>
        <p:blipFill>
          <a:blip r:embed="rId3">
            <a:lum bright="-10000" contrast="40000"/>
          </a:blip>
          <a:srcRect t="13054" r="17461" b="14220"/>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304800"/>
            <a:ext cx="9144000" cy="838200"/>
          </a:xfrm>
          <a:solidFill>
            <a:srgbClr val="0070C0">
              <a:alpha val="82000"/>
            </a:srgbClr>
          </a:solidFill>
        </p:spPr>
        <p:txBody>
          <a:bodyPr/>
          <a:lstStyle/>
          <a:p>
            <a:r>
              <a:rPr lang="en-US" b="1" dirty="0" smtClean="0">
                <a:solidFill>
                  <a:srgbClr val="FFFF00"/>
                </a:solidFill>
              </a:rPr>
              <a:t>PENYEBAB</a:t>
            </a:r>
            <a:r>
              <a:rPr lang="en-US" b="1" dirty="0" smtClean="0"/>
              <a:t> </a:t>
            </a:r>
            <a:r>
              <a:rPr lang="en-US" b="1" dirty="0" smtClean="0">
                <a:solidFill>
                  <a:schemeClr val="bg1"/>
                </a:solidFill>
              </a:rPr>
              <a:t>KONFLIK</a:t>
            </a:r>
            <a:endParaRPr lang="en-US" b="1" dirty="0">
              <a:solidFill>
                <a:schemeClr val="bg1"/>
              </a:solidFill>
            </a:endParaRPr>
          </a:p>
        </p:txBody>
      </p:sp>
      <p:sp>
        <p:nvSpPr>
          <p:cNvPr id="3" name="Content Placeholder 2"/>
          <p:cNvSpPr>
            <a:spLocks noGrp="1"/>
          </p:cNvSpPr>
          <p:nvPr>
            <p:ph idx="1"/>
          </p:nvPr>
        </p:nvSpPr>
        <p:spPr>
          <a:xfrm>
            <a:off x="228600" y="3657600"/>
            <a:ext cx="6248400" cy="2667000"/>
          </a:xfrm>
          <a:solidFill>
            <a:schemeClr val="lt1">
              <a:alpha val="76000"/>
            </a:schemeClr>
          </a:solidFill>
          <a:ln w="76200">
            <a:solidFill>
              <a:srgbClr val="C00000"/>
            </a:solidFill>
          </a:ln>
        </p:spPr>
        <p:style>
          <a:lnRef idx="2">
            <a:schemeClr val="dk1"/>
          </a:lnRef>
          <a:fillRef idx="1">
            <a:schemeClr val="lt1"/>
          </a:fillRef>
          <a:effectRef idx="0">
            <a:schemeClr val="dk1"/>
          </a:effectRef>
          <a:fontRef idx="minor">
            <a:schemeClr val="dk1"/>
          </a:fontRef>
        </p:style>
        <p:txBody>
          <a:bodyPr anchor="ctr">
            <a:normAutofit/>
          </a:bodyPr>
          <a:lstStyle/>
          <a:p>
            <a:r>
              <a:rPr lang="en-US" sz="4000" dirty="0" smtClean="0"/>
              <a:t>KESENJANGAN EKONOMI </a:t>
            </a:r>
          </a:p>
          <a:p>
            <a:r>
              <a:rPr lang="en-US" sz="4000" dirty="0" smtClean="0"/>
              <a:t>KESENJANGAN KEKUASAAN</a:t>
            </a:r>
          </a:p>
          <a:p>
            <a:r>
              <a:rPr lang="en-US" sz="4000" dirty="0" smtClean="0"/>
              <a:t>KESENJANGAN KULTURAL</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838200"/>
          </a:xfrm>
          <a:solidFill>
            <a:srgbClr val="FFFF00">
              <a:alpha val="79000"/>
            </a:srgbClr>
          </a:solidFill>
        </p:spPr>
        <p:txBody>
          <a:bodyPr/>
          <a:lstStyle/>
          <a:p>
            <a:r>
              <a:rPr lang="en-US" b="1" dirty="0" smtClean="0"/>
              <a:t>KESENJANGAN EKONOMI</a:t>
            </a:r>
            <a:endParaRPr lang="en-US" b="1" dirty="0"/>
          </a:p>
        </p:txBody>
      </p:sp>
      <p:sp>
        <p:nvSpPr>
          <p:cNvPr id="3" name="Content Placeholder 2"/>
          <p:cNvSpPr>
            <a:spLocks noGrp="1"/>
          </p:cNvSpPr>
          <p:nvPr>
            <p:ph idx="1"/>
          </p:nvPr>
        </p:nvSpPr>
        <p:spPr>
          <a:xfrm>
            <a:off x="0" y="1600200"/>
            <a:ext cx="6019800" cy="4419600"/>
          </a:xfrm>
          <a:solidFill>
            <a:srgbClr val="FF0000">
              <a:alpha val="75000"/>
            </a:srgbClr>
          </a:solidFill>
        </p:spPr>
        <p:txBody>
          <a:bodyPr anchor="ctr">
            <a:normAutofit fontScale="85000" lnSpcReduction="10000"/>
          </a:bodyPr>
          <a:lstStyle/>
          <a:p>
            <a:pPr>
              <a:lnSpc>
                <a:spcPct val="120000"/>
              </a:lnSpc>
            </a:pPr>
            <a:r>
              <a:rPr lang="id-ID" dirty="0" smtClean="0">
                <a:solidFill>
                  <a:schemeClr val="bg1"/>
                </a:solidFill>
              </a:rPr>
              <a:t>Karl Marx </a:t>
            </a:r>
            <a:r>
              <a:rPr lang="id-ID" dirty="0" smtClean="0">
                <a:solidFill>
                  <a:schemeClr val="bg1"/>
                </a:solidFill>
                <a:sym typeface="Wingdings" pitchFamily="2" charset="2"/>
              </a:rPr>
              <a:t> perbedaan akses terhadap alat produksi antara kaum borjuis yg dominan &amp; kaum proletar </a:t>
            </a:r>
            <a:endParaRPr lang="id-ID" dirty="0" smtClean="0">
              <a:solidFill>
                <a:schemeClr val="bg1"/>
              </a:solidFill>
            </a:endParaRPr>
          </a:p>
          <a:p>
            <a:pPr>
              <a:lnSpc>
                <a:spcPct val="120000"/>
              </a:lnSpc>
            </a:pPr>
            <a:r>
              <a:rPr lang="id-ID" dirty="0" smtClean="0">
                <a:solidFill>
                  <a:schemeClr val="bg1"/>
                </a:solidFill>
              </a:rPr>
              <a:t>Perbedaan kandungan kekayaan sumberdaya Alam spt: minyak bumi, bahan tambang berharga, kesuburan tanah, sumber air, akses terhadap laut utk kepentingan perdagangan</a:t>
            </a:r>
          </a:p>
          <a:p>
            <a:pPr>
              <a:lnSpc>
                <a:spcPct val="120000"/>
              </a:lnSpc>
            </a:pPr>
            <a:r>
              <a:rPr lang="id-ID" dirty="0" smtClean="0">
                <a:solidFill>
                  <a:schemeClr val="bg1"/>
                </a:solidFill>
              </a:rPr>
              <a:t>Persaingan Pasar (</a:t>
            </a:r>
            <a:r>
              <a:rPr lang="id-ID" i="1" dirty="0" smtClean="0">
                <a:solidFill>
                  <a:schemeClr val="bg1"/>
                </a:solidFill>
              </a:rPr>
              <a:t>market competition</a:t>
            </a:r>
            <a:r>
              <a:rPr lang="id-ID" dirty="0" smtClean="0">
                <a:solidFill>
                  <a:schemeClr val="bg1"/>
                </a:solidFill>
              </a:rPr>
              <a:t>)</a:t>
            </a:r>
            <a:endParaRPr lang="id-ID" dirty="0">
              <a:solidFill>
                <a:schemeClr val="bg1"/>
              </a:solidFill>
            </a:endParaRPr>
          </a:p>
        </p:txBody>
      </p:sp>
      <p:pic>
        <p:nvPicPr>
          <p:cNvPr id="34818" name="Picture 2" descr="http://www.historyguide.org/images/marx-bio.jpg"/>
          <p:cNvPicPr>
            <a:picLocks noChangeAspect="1" noChangeArrowheads="1"/>
          </p:cNvPicPr>
          <p:nvPr/>
        </p:nvPicPr>
        <p:blipFill>
          <a:blip r:embed="rId3"/>
          <a:srcRect/>
          <a:stretch>
            <a:fillRect/>
          </a:stretch>
        </p:blipFill>
        <p:spPr bwMode="auto">
          <a:xfrm>
            <a:off x="6019800" y="1600200"/>
            <a:ext cx="3124200" cy="44196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Israeli-soldiers-w-machine-guns-color"/>
          <p:cNvPicPr>
            <a:picLocks noChangeAspect="1" noChangeArrowheads="1"/>
          </p:cNvPicPr>
          <p:nvPr/>
        </p:nvPicPr>
        <p:blipFill>
          <a:blip r:embed="rId3">
            <a:lum bright="-29000" contrast="26000"/>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0" y="1219200"/>
            <a:ext cx="9144000" cy="838200"/>
          </a:xfrm>
          <a:solidFill>
            <a:schemeClr val="tx1">
              <a:alpha val="77000"/>
            </a:schemeClr>
          </a:solidFill>
        </p:spPr>
        <p:txBody>
          <a:bodyPr/>
          <a:lstStyle/>
          <a:p>
            <a:r>
              <a:rPr lang="en-US" b="1" dirty="0" smtClean="0">
                <a:solidFill>
                  <a:schemeClr val="bg1"/>
                </a:solidFill>
              </a:rPr>
              <a:t>CONTOH </a:t>
            </a:r>
            <a:r>
              <a:rPr lang="en-US" b="1" dirty="0" smtClean="0">
                <a:solidFill>
                  <a:srgbClr val="FF0000"/>
                </a:solidFill>
              </a:rPr>
              <a:t>KASUS</a:t>
            </a:r>
            <a:endParaRPr lang="en-US" b="1" dirty="0">
              <a:solidFill>
                <a:srgbClr val="FF0000"/>
              </a:solidFill>
            </a:endParaRPr>
          </a:p>
        </p:txBody>
      </p:sp>
      <p:sp>
        <p:nvSpPr>
          <p:cNvPr id="3" name="Content Placeholder 2"/>
          <p:cNvSpPr>
            <a:spLocks noGrp="1"/>
          </p:cNvSpPr>
          <p:nvPr>
            <p:ph idx="1"/>
          </p:nvPr>
        </p:nvSpPr>
        <p:spPr>
          <a:xfrm>
            <a:off x="0" y="2590800"/>
            <a:ext cx="9144000" cy="2895600"/>
          </a:xfrm>
          <a:solidFill>
            <a:srgbClr val="002060">
              <a:alpha val="74000"/>
            </a:srgbClr>
          </a:solidFill>
        </p:spPr>
        <p:txBody>
          <a:bodyPr anchor="ctr">
            <a:normAutofit/>
          </a:bodyPr>
          <a:lstStyle/>
          <a:p>
            <a:r>
              <a:rPr lang="id-ID" dirty="0" smtClean="0">
                <a:solidFill>
                  <a:srgbClr val="FFFF00"/>
                </a:solidFill>
              </a:rPr>
              <a:t>Invasi Irak ke Kuwait pada tahun 1990</a:t>
            </a:r>
          </a:p>
          <a:p>
            <a:r>
              <a:rPr lang="id-ID" dirty="0" smtClean="0">
                <a:solidFill>
                  <a:srgbClr val="FFFF00"/>
                </a:solidFill>
              </a:rPr>
              <a:t>Perselisihan antara Peru dan Chili</a:t>
            </a:r>
          </a:p>
          <a:p>
            <a:r>
              <a:rPr lang="id-ID" dirty="0" smtClean="0">
                <a:solidFill>
                  <a:srgbClr val="FFFF00"/>
                </a:solidFill>
              </a:rPr>
              <a:t>Perselisihan antara Israel dgn negara tetanggangnya Syria &amp; Libanon</a:t>
            </a:r>
          </a:p>
          <a:p>
            <a:r>
              <a:rPr lang="id-ID" dirty="0" smtClean="0">
                <a:solidFill>
                  <a:srgbClr val="FFFF00"/>
                </a:solidFill>
              </a:rPr>
              <a:t>Fenomena </a:t>
            </a:r>
            <a:r>
              <a:rPr lang="id-ID" i="1" dirty="0" smtClean="0">
                <a:solidFill>
                  <a:srgbClr val="FFFF00"/>
                </a:solidFill>
              </a:rPr>
              <a:t>Security Dilema</a:t>
            </a:r>
            <a:r>
              <a:rPr lang="id-ID" dirty="0" smtClean="0">
                <a:solidFill>
                  <a:srgbClr val="FFFF00"/>
                </a:solidFill>
              </a:rPr>
              <a:t> China</a:t>
            </a:r>
            <a:endParaRPr lang="id-ID"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791</TotalTime>
  <Words>1012</Words>
  <Application>Microsoft Office PowerPoint</Application>
  <PresentationFormat>On-screen Show (4:3)</PresentationFormat>
  <Paragraphs>144</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Slide 1</vt:lpstr>
      <vt:lpstr>Slide 2</vt:lpstr>
      <vt:lpstr>KONFLIK</vt:lpstr>
      <vt:lpstr>MAKNA KONFLIK</vt:lpstr>
      <vt:lpstr>STRUKTUR KONFLIK</vt:lpstr>
      <vt:lpstr>SUMBER KONFLIK</vt:lpstr>
      <vt:lpstr>PENYEBAB KONFLIK</vt:lpstr>
      <vt:lpstr>KESENJANGAN EKONOMI</vt:lpstr>
      <vt:lpstr>CONTOH KASUS</vt:lpstr>
      <vt:lpstr>KESENJANGAN KEKUASAAN</vt:lpstr>
      <vt:lpstr>GLOBAL CASE</vt:lpstr>
      <vt:lpstr>KESENJANGAN KEKUASAAN</vt:lpstr>
      <vt:lpstr>REGIONAL CASE</vt:lpstr>
      <vt:lpstr>MADIUN 1948</vt:lpstr>
      <vt:lpstr>Slide 15</vt:lpstr>
      <vt:lpstr>Slide 16</vt:lpstr>
      <vt:lpstr>Slide 17</vt:lpstr>
      <vt:lpstr>Slide 18</vt:lpstr>
      <vt:lpstr>Slide 19</vt:lpstr>
      <vt:lpstr>Slide 20</vt:lpstr>
      <vt:lpstr>Slide 21</vt:lpstr>
      <vt:lpstr>Slide 22</vt:lpstr>
      <vt:lpstr>Slide 23</vt:lpstr>
      <vt:lpstr>Slide 24</vt:lpstr>
      <vt:lpstr>KESENJANGAN KULTURAL</vt:lpstr>
      <vt:lpstr>CONTOH KASUS</vt:lpstr>
      <vt:lpstr>KERUSUHAN AMBON 1999 &amp; 2011</vt:lpstr>
      <vt:lpstr>KERUSUHAN POSO 1998 &amp; 2000</vt:lpstr>
      <vt:lpstr>AHMADIYAH 2011</vt:lpstr>
      <vt:lpstr>KERUSUHAN BERNUANSA ETNIS SAMPIT 2001</vt:lpstr>
      <vt:lpstr>Slide 31</vt:lpstr>
      <vt:lpstr>ANTI CINA DI INDONESIA</vt:lpstr>
      <vt:lpstr>Slide 33</vt:lpstr>
      <vt:lpstr>Slide 34</vt:lpstr>
      <vt:lpstr>Slide 35</vt:lpstr>
      <vt:lpstr>Slide 36</vt:lpstr>
      <vt:lpstr>Slide 37</vt:lpstr>
      <vt:lpstr>MENGATASI KONFLIK</vt:lpstr>
      <vt:lpstr>PENYELESAIAN KONFLIK</vt:lpstr>
      <vt:lpstr>PEMBASMIAN KONFLIK</vt:lpstr>
      <vt:lpstr>PENGATURAN KONFLIK</vt:lpstr>
      <vt:lpstr>Slide 42</vt:lpstr>
      <vt:lpstr>Slide 43</vt:lpstr>
    </vt:vector>
  </TitlesOfParts>
  <Company>TeAm DiGiT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DiGiT</dc:creator>
  <cp:lastModifiedBy>DiGiT</cp:lastModifiedBy>
  <cp:revision>85</cp:revision>
  <dcterms:created xsi:type="dcterms:W3CDTF">2011-11-11T09:25:12Z</dcterms:created>
  <dcterms:modified xsi:type="dcterms:W3CDTF">2011-11-15T23:00:07Z</dcterms:modified>
</cp:coreProperties>
</file>