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06" y="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532665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4a43acb187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4a43acb187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7378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4a43acb18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4a43acb18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355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4a43acb187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4a43acb187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561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4a43acb187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4a43acb187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4336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4a43acb187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4a43acb187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0701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4a43acb187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4a43acb187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2055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4a43acb18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4a43acb187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1678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4a43acb187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4a43acb187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7172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4a43acb187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4a43acb187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0152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4a43acb187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4a43acb187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0487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myglobaluni.com/country/study-abroad-in-new-zealand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5575" y="-27550"/>
            <a:ext cx="3012849" cy="96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5937" y="0"/>
            <a:ext cx="729212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4250" y="4576775"/>
            <a:ext cx="1090250" cy="5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53750" y="4576775"/>
            <a:ext cx="1090250" cy="56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1650" y="18575"/>
            <a:ext cx="7312675" cy="512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9950" y="679650"/>
            <a:ext cx="6364101" cy="37842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/>
          <p:nvPr/>
        </p:nvSpPr>
        <p:spPr>
          <a:xfrm>
            <a:off x="4735250" y="908075"/>
            <a:ext cx="22515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1C4587"/>
                </a:solidFill>
              </a:rPr>
              <a:t>New Zealand</a:t>
            </a:r>
            <a:endParaRPr sz="2400" b="1">
              <a:solidFill>
                <a:srgbClr val="1C4587"/>
              </a:solidFill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4748800" y="2019450"/>
            <a:ext cx="38001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C7189"/>
                </a:solidFill>
                <a:highlight>
                  <a:schemeClr val="lt1"/>
                </a:highlight>
              </a:rPr>
              <a:t>3-4 years of post study work permit</a:t>
            </a:r>
            <a:endParaRPr sz="1200"/>
          </a:p>
        </p:txBody>
      </p:sp>
      <p:sp>
        <p:nvSpPr>
          <p:cNvPr id="70" name="Google Shape;70;p15"/>
          <p:cNvSpPr/>
          <p:nvPr/>
        </p:nvSpPr>
        <p:spPr>
          <a:xfrm>
            <a:off x="4748800" y="2400450"/>
            <a:ext cx="38001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C7189"/>
                </a:solidFill>
                <a:highlight>
                  <a:schemeClr val="lt1"/>
                </a:highlight>
              </a:rPr>
              <a:t>Weekly 40 hours part time options</a:t>
            </a:r>
            <a:endParaRPr sz="1600"/>
          </a:p>
        </p:txBody>
      </p:sp>
      <p:sp>
        <p:nvSpPr>
          <p:cNvPr id="71" name="Google Shape;71;p15"/>
          <p:cNvSpPr/>
          <p:nvPr/>
        </p:nvSpPr>
        <p:spPr>
          <a:xfrm>
            <a:off x="4748800" y="2857650"/>
            <a:ext cx="38001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C7189"/>
                </a:solidFill>
                <a:highlight>
                  <a:schemeClr val="lt1"/>
                </a:highlight>
              </a:rPr>
              <a:t>Globally certified degrees</a:t>
            </a:r>
            <a:endParaRPr sz="1000"/>
          </a:p>
        </p:txBody>
      </p:sp>
      <p:sp>
        <p:nvSpPr>
          <p:cNvPr id="72" name="Google Shape;72;p15"/>
          <p:cNvSpPr/>
          <p:nvPr/>
        </p:nvSpPr>
        <p:spPr>
          <a:xfrm>
            <a:off x="4748800" y="3238650"/>
            <a:ext cx="38001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C7189"/>
                </a:solidFill>
                <a:highlight>
                  <a:schemeClr val="lt1"/>
                </a:highlight>
              </a:rPr>
              <a:t>Innovation and research</a:t>
            </a:r>
            <a:endParaRPr sz="1600">
              <a:solidFill>
                <a:srgbClr val="5C7189"/>
              </a:solidFill>
              <a:highlight>
                <a:schemeClr val="lt1"/>
              </a:highlight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4748800" y="3772050"/>
            <a:ext cx="4169400" cy="311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5C7189"/>
                </a:solidFill>
                <a:highlight>
                  <a:schemeClr val="lt1"/>
                </a:highlight>
              </a:rPr>
              <a:t>Lower living expenses and affordable educational costs</a:t>
            </a:r>
            <a:endParaRPr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2864275" cy="509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8288" y="0"/>
            <a:ext cx="6162675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3069825" y="718325"/>
            <a:ext cx="5943000" cy="9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 b="1">
                <a:solidFill>
                  <a:srgbClr val="FF0000"/>
                </a:solidFill>
              </a:rPr>
              <a:t>High-quality Education</a:t>
            </a:r>
            <a:r>
              <a:rPr lang="en-GB" sz="1750" b="1" i="1">
                <a:solidFill>
                  <a:srgbClr val="FF0000"/>
                </a:solidFill>
              </a:rPr>
              <a:t/>
            </a:r>
            <a:br>
              <a:rPr lang="en-GB" sz="1750" b="1" i="1">
                <a:solidFill>
                  <a:srgbClr val="FF0000"/>
                </a:solidFill>
              </a:rPr>
            </a:br>
            <a:r>
              <a:rPr lang="en-GB" sz="900" b="1" i="1">
                <a:solidFill>
                  <a:srgbClr val="FF0000"/>
                </a:solidFill>
              </a:rPr>
              <a:t/>
            </a:r>
            <a:br>
              <a:rPr lang="en-GB" sz="900" b="1" i="1">
                <a:solidFill>
                  <a:srgbClr val="FF0000"/>
                </a:solidFill>
              </a:rPr>
            </a:br>
            <a:r>
              <a:rPr lang="en-GB" sz="900" i="1">
                <a:solidFill>
                  <a:srgbClr val="1A1A1A"/>
                </a:solidFill>
              </a:rPr>
              <a:t>All eight of our universities are in the top 3% in the world. A New Zealand education provides you with personalised learning and academic excellence. You'll learn to ask questions and think critically.</a:t>
            </a:r>
            <a:endParaRPr sz="1750" b="1" i="1">
              <a:solidFill>
                <a:srgbClr val="FF0000"/>
              </a:solidFill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3030800" y="1578950"/>
            <a:ext cx="5943000" cy="7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 b="1">
                <a:solidFill>
                  <a:srgbClr val="0000FF"/>
                </a:solidFill>
              </a:rPr>
              <a:t>Unbeatable Lifestyle</a:t>
            </a:r>
            <a:r>
              <a:rPr lang="en-GB" sz="1750" b="1" i="1">
                <a:solidFill>
                  <a:srgbClr val="FF0000"/>
                </a:solidFill>
              </a:rPr>
              <a:t/>
            </a:r>
            <a:br>
              <a:rPr lang="en-GB" sz="1750" b="1" i="1">
                <a:solidFill>
                  <a:srgbClr val="FF0000"/>
                </a:solidFill>
              </a:rPr>
            </a:br>
            <a:r>
              <a:rPr lang="en-GB" sz="900" b="1" i="1">
                <a:solidFill>
                  <a:srgbClr val="FF0000"/>
                </a:solidFill>
              </a:rPr>
              <a:t/>
            </a:r>
            <a:br>
              <a:rPr lang="en-GB" sz="900" b="1" i="1">
                <a:solidFill>
                  <a:srgbClr val="FF0000"/>
                </a:solidFill>
              </a:rPr>
            </a:br>
            <a:r>
              <a:rPr lang="en-GB" sz="900" i="1">
                <a:solidFill>
                  <a:srgbClr val="1A1A1A"/>
                </a:solidFill>
              </a:rPr>
              <a:t>New Zealand is known around the world for our incredible work-life balance. Enjoy a new adventure every day.</a:t>
            </a:r>
            <a:endParaRPr sz="900" i="1">
              <a:solidFill>
                <a:srgbClr val="1A1A1A"/>
              </a:solidFill>
            </a:endParaRPr>
          </a:p>
        </p:txBody>
      </p:sp>
      <p:sp>
        <p:nvSpPr>
          <p:cNvPr id="82" name="Google Shape;82;p16"/>
          <p:cNvSpPr txBox="1"/>
          <p:nvPr/>
        </p:nvSpPr>
        <p:spPr>
          <a:xfrm>
            <a:off x="3012125" y="2309175"/>
            <a:ext cx="5943000" cy="9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 b="1">
                <a:solidFill>
                  <a:srgbClr val="FF9900"/>
                </a:solidFill>
              </a:rPr>
              <a:t>Learn English</a:t>
            </a:r>
            <a:r>
              <a:rPr lang="en-GB" sz="1750" b="1" i="1">
                <a:solidFill>
                  <a:srgbClr val="FF0000"/>
                </a:solidFill>
              </a:rPr>
              <a:t/>
            </a:r>
            <a:br>
              <a:rPr lang="en-GB" sz="1750" b="1" i="1">
                <a:solidFill>
                  <a:srgbClr val="FF0000"/>
                </a:solidFill>
              </a:rPr>
            </a:br>
            <a:r>
              <a:rPr lang="en-GB" sz="900" b="1" i="1">
                <a:solidFill>
                  <a:srgbClr val="FF0000"/>
                </a:solidFill>
              </a:rPr>
              <a:t/>
            </a:r>
            <a:br>
              <a:rPr lang="en-GB" sz="900" b="1" i="1">
                <a:solidFill>
                  <a:srgbClr val="FF0000"/>
                </a:solidFill>
              </a:rPr>
            </a:br>
            <a:r>
              <a:rPr lang="en-GB" sz="900" i="1">
                <a:solidFill>
                  <a:srgbClr val="1A1A1A"/>
                </a:solidFill>
              </a:rPr>
              <a:t>Did you know New Zealand is ranked as the #1 English-speaking country in the world in preparing students for the future? A New Zealand education will improve your English skills to set you up for success in the workplace.</a:t>
            </a:r>
            <a:endParaRPr sz="900" i="1">
              <a:solidFill>
                <a:srgbClr val="1A1A1A"/>
              </a:solidFill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3048600" y="3193475"/>
            <a:ext cx="5943000" cy="12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 b="1">
                <a:solidFill>
                  <a:srgbClr val="FF0000"/>
                </a:solidFill>
              </a:rPr>
              <a:t>Work Ready</a:t>
            </a:r>
            <a:r>
              <a:rPr lang="en-GB" sz="1750" b="1" i="1">
                <a:solidFill>
                  <a:srgbClr val="FF0000"/>
                </a:solidFill>
              </a:rPr>
              <a:t/>
            </a:r>
            <a:br>
              <a:rPr lang="en-GB" sz="1750" b="1" i="1">
                <a:solidFill>
                  <a:srgbClr val="FF0000"/>
                </a:solidFill>
              </a:rPr>
            </a:br>
            <a:r>
              <a:rPr lang="en-GB" sz="900" b="1" i="1">
                <a:solidFill>
                  <a:srgbClr val="FF0000"/>
                </a:solidFill>
              </a:rPr>
              <a:t/>
            </a:r>
            <a:br>
              <a:rPr lang="en-GB" sz="900" b="1" i="1">
                <a:solidFill>
                  <a:srgbClr val="FF0000"/>
                </a:solidFill>
              </a:rPr>
            </a:br>
            <a:r>
              <a:rPr lang="en-GB" sz="900" i="1">
                <a:solidFill>
                  <a:srgbClr val="1A1A1A"/>
                </a:solidFill>
              </a:rPr>
              <a:t>A New Zealand education gives you skills that prepares you for the future of work. While you're here, you may be able to support your studies with paid part-time work. A part-time job gives you valuable experience of the New</a:t>
            </a:r>
            <a:endParaRPr sz="900" i="1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i="1">
                <a:solidFill>
                  <a:srgbClr val="1A1A1A"/>
                </a:solidFill>
              </a:rPr>
              <a:t>Zealand workplace.</a:t>
            </a:r>
            <a:endParaRPr sz="900" i="1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i="1">
              <a:solidFill>
                <a:srgbClr val="1A1A1A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067" y="0"/>
            <a:ext cx="723586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3475" y="0"/>
            <a:ext cx="7217892" cy="5108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887" y="152400"/>
            <a:ext cx="8906225" cy="244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3138763"/>
            <a:ext cx="8839201" cy="794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/>
        </p:nvSpPr>
        <p:spPr>
          <a:xfrm>
            <a:off x="987150" y="152400"/>
            <a:ext cx="7169700" cy="6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50" b="1" i="1">
                <a:solidFill>
                  <a:srgbClr val="000050"/>
                </a:solidFill>
              </a:rPr>
              <a:t>Tuition fee and cost of living</a:t>
            </a:r>
            <a:endParaRPr sz="3250" b="1" i="1">
              <a:solidFill>
                <a:srgbClr val="000050"/>
              </a:solidFill>
            </a:endParaRPr>
          </a:p>
        </p:txBody>
      </p:sp>
      <p:sp>
        <p:nvSpPr>
          <p:cNvPr id="105" name="Google Shape;105;p20"/>
          <p:cNvSpPr txBox="1"/>
          <p:nvPr/>
        </p:nvSpPr>
        <p:spPr>
          <a:xfrm>
            <a:off x="108450" y="941950"/>
            <a:ext cx="1884000" cy="4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50" b="1" i="1">
                <a:solidFill>
                  <a:srgbClr val="000050"/>
                </a:solidFill>
              </a:rPr>
              <a:t>Living Costs</a:t>
            </a:r>
            <a:endParaRPr sz="1850" b="1" i="1">
              <a:solidFill>
                <a:srgbClr val="000050"/>
              </a:solidFill>
            </a:endParaRPr>
          </a:p>
        </p:txBody>
      </p:sp>
      <p:sp>
        <p:nvSpPr>
          <p:cNvPr id="106" name="Google Shape;106;p20"/>
          <p:cNvSpPr txBox="1"/>
          <p:nvPr/>
        </p:nvSpPr>
        <p:spPr>
          <a:xfrm>
            <a:off x="189750" y="1411450"/>
            <a:ext cx="3991500" cy="16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i="1">
                <a:solidFill>
                  <a:srgbClr val="1A1A1A"/>
                </a:solidFill>
              </a:rPr>
              <a:t>Living costs will depend on your lifestyle and which part of the country you live in. It may be cheaper to live in a small town than a big city for example, because of lower housing and transport costs.</a:t>
            </a:r>
            <a:endParaRPr sz="900" i="1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i="1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i="1">
                <a:solidFill>
                  <a:srgbClr val="1A1A1A"/>
                </a:solidFill>
              </a:rPr>
              <a:t>As an example of how much to budget for, Victoria University of Wellington and the University of Auckland estimate living costs to be around </a:t>
            </a:r>
            <a:r>
              <a:rPr lang="en-GB" sz="900" b="1" i="1">
                <a:solidFill>
                  <a:srgbClr val="000050"/>
                </a:solidFill>
              </a:rPr>
              <a:t>$20,000-$27,000</a:t>
            </a:r>
            <a:r>
              <a:rPr lang="en-GB" sz="900" i="1">
                <a:solidFill>
                  <a:srgbClr val="1A1A1A"/>
                </a:solidFill>
              </a:rPr>
              <a:t> each year, and the University of Otago (based in Dunedin) estimates </a:t>
            </a:r>
            <a:r>
              <a:rPr lang="en-GB" sz="900" b="1" i="1">
                <a:solidFill>
                  <a:srgbClr val="000050"/>
                </a:solidFill>
              </a:rPr>
              <a:t>$18,000-$21,000</a:t>
            </a:r>
            <a:r>
              <a:rPr lang="en-GB" sz="900" i="1">
                <a:solidFill>
                  <a:srgbClr val="1A1A1A"/>
                </a:solidFill>
              </a:rPr>
              <a:t>.</a:t>
            </a:r>
            <a:endParaRPr sz="900" i="1">
              <a:solidFill>
                <a:srgbClr val="1A1A1A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2275" y="761100"/>
            <a:ext cx="3178250" cy="211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750" y="3043700"/>
            <a:ext cx="3144041" cy="1886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0"/>
          <p:cNvSpPr txBox="1"/>
          <p:nvPr/>
        </p:nvSpPr>
        <p:spPr>
          <a:xfrm>
            <a:off x="3612525" y="2830650"/>
            <a:ext cx="5434500" cy="512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50" b="1" i="1" dirty="0">
                <a:solidFill>
                  <a:srgbClr val="000050"/>
                </a:solidFill>
              </a:rPr>
              <a:t>Education Costs for </a:t>
            </a:r>
            <a:r>
              <a:rPr lang="en-GB" sz="1850" b="1" i="1" u="sng" dirty="0">
                <a:solidFill>
                  <a:schemeClr val="hlink"/>
                </a:solidFill>
                <a:hlinkClick r:id="rId5"/>
              </a:rPr>
              <a:t>Studying in New Zealand</a:t>
            </a:r>
            <a:endParaRPr sz="1850" b="1" i="1" dirty="0">
              <a:solidFill>
                <a:srgbClr val="000050"/>
              </a:solidFill>
            </a:endParaRPr>
          </a:p>
        </p:txBody>
      </p:sp>
      <p:sp>
        <p:nvSpPr>
          <p:cNvPr id="110" name="Google Shape;110;p20"/>
          <p:cNvSpPr txBox="1"/>
          <p:nvPr/>
        </p:nvSpPr>
        <p:spPr>
          <a:xfrm>
            <a:off x="3550975" y="3178500"/>
            <a:ext cx="5496000" cy="20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 i="1" dirty="0">
                <a:solidFill>
                  <a:srgbClr val="000050"/>
                </a:solidFill>
              </a:rPr>
              <a:t>For diploma\ Certificate</a:t>
            </a:r>
            <a:r>
              <a:rPr lang="en-GB" sz="900" i="1" dirty="0">
                <a:solidFill>
                  <a:srgbClr val="1A1A1A"/>
                </a:solidFill>
              </a:rPr>
              <a:t> </a:t>
            </a:r>
            <a:r>
              <a:rPr lang="en-GB" sz="900" b="1" i="1" dirty="0">
                <a:solidFill>
                  <a:srgbClr val="000050"/>
                </a:solidFill>
              </a:rPr>
              <a:t>Courses-</a:t>
            </a:r>
            <a:r>
              <a:rPr lang="en-GB" sz="900" i="1" dirty="0">
                <a:solidFill>
                  <a:srgbClr val="1A1A1A"/>
                </a:solidFill>
              </a:rPr>
              <a:t> For example, study for a one-term New Zealand Certificate in Engineering for</a:t>
            </a:r>
            <a:r>
              <a:rPr lang="en-GB" sz="900" b="1" i="1" dirty="0">
                <a:solidFill>
                  <a:srgbClr val="000050"/>
                </a:solidFill>
              </a:rPr>
              <a:t> $23,376 </a:t>
            </a:r>
            <a:r>
              <a:rPr lang="en-GB" sz="900" i="1" dirty="0">
                <a:solidFill>
                  <a:srgbClr val="1A1A1A"/>
                </a:solidFill>
              </a:rPr>
              <a:t>or a one-year Diploma in Computing for</a:t>
            </a:r>
            <a:r>
              <a:rPr lang="en-GB" sz="900" b="1" i="1" dirty="0">
                <a:solidFill>
                  <a:srgbClr val="000050"/>
                </a:solidFill>
              </a:rPr>
              <a:t> $46,752.</a:t>
            </a:r>
            <a:r>
              <a:rPr lang="en-GB" sz="900" i="1" dirty="0">
                <a:solidFill>
                  <a:srgbClr val="1A1A1A"/>
                </a:solidFill>
              </a:rPr>
              <a:t/>
            </a:r>
            <a:br>
              <a:rPr lang="en-GB" sz="900" i="1" dirty="0">
                <a:solidFill>
                  <a:srgbClr val="1A1A1A"/>
                </a:solidFill>
              </a:rPr>
            </a:br>
            <a:endParaRPr sz="900" i="1" dirty="0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1" i="1" dirty="0">
                <a:solidFill>
                  <a:srgbClr val="000050"/>
                </a:solidFill>
              </a:rPr>
              <a:t>For Undergraduate</a:t>
            </a:r>
            <a:r>
              <a:rPr lang="en-GB" sz="900" i="1" dirty="0">
                <a:solidFill>
                  <a:srgbClr val="1A1A1A"/>
                </a:solidFill>
              </a:rPr>
              <a:t> </a:t>
            </a:r>
            <a:r>
              <a:rPr lang="en-GB" sz="900" b="1" i="1" dirty="0">
                <a:solidFill>
                  <a:srgbClr val="000050"/>
                </a:solidFill>
              </a:rPr>
              <a:t>Degrees-</a:t>
            </a:r>
            <a:r>
              <a:rPr lang="en-GB" sz="900" i="1" dirty="0">
                <a:solidFill>
                  <a:srgbClr val="1A1A1A"/>
                </a:solidFill>
              </a:rPr>
              <a:t> Fees range from about </a:t>
            </a:r>
            <a:r>
              <a:rPr lang="en-GB" sz="900" b="1" i="1" dirty="0">
                <a:solidFill>
                  <a:srgbClr val="000050"/>
                </a:solidFill>
              </a:rPr>
              <a:t>$20,000 to $40,000</a:t>
            </a:r>
            <a:r>
              <a:rPr lang="en-GB" sz="900" i="1" dirty="0">
                <a:solidFill>
                  <a:srgbClr val="1A1A1A"/>
                </a:solidFill>
              </a:rPr>
              <a:t>, with higher fees for subjects such as medicine and veterinary science. Many bachelor’s degrees can be completed in three years.</a:t>
            </a:r>
            <a:endParaRPr sz="900" i="1" dirty="0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i="1" dirty="0">
                <a:solidFill>
                  <a:srgbClr val="1A1A1A"/>
                </a:solidFill>
              </a:rPr>
              <a:t/>
            </a:r>
            <a:br>
              <a:rPr lang="en-GB" sz="900" i="1" dirty="0">
                <a:solidFill>
                  <a:srgbClr val="1A1A1A"/>
                </a:solidFill>
              </a:rPr>
            </a:br>
            <a:r>
              <a:rPr lang="en-GB" sz="900" b="1" i="1" dirty="0">
                <a:solidFill>
                  <a:srgbClr val="000050"/>
                </a:solidFill>
              </a:rPr>
              <a:t>For Postgraduate Degrees</a:t>
            </a:r>
            <a:r>
              <a:rPr lang="en-GB" sz="900" i="1" dirty="0">
                <a:solidFill>
                  <a:srgbClr val="1A1A1A"/>
                </a:solidFill>
              </a:rPr>
              <a:t>- Fees range from about </a:t>
            </a:r>
            <a:r>
              <a:rPr lang="en-GB" sz="900" b="1" i="1" dirty="0">
                <a:solidFill>
                  <a:srgbClr val="000050"/>
                </a:solidFill>
              </a:rPr>
              <a:t>$20,000 to $45,000</a:t>
            </a:r>
            <a:r>
              <a:rPr lang="en-GB" sz="900" i="1" dirty="0">
                <a:solidFill>
                  <a:srgbClr val="1A1A1A"/>
                </a:solidFill>
              </a:rPr>
              <a:t>, with higher fees for subjects such as medicine and veterinary science.</a:t>
            </a:r>
            <a:br>
              <a:rPr lang="en-GB" sz="900" i="1" dirty="0">
                <a:solidFill>
                  <a:srgbClr val="1A1A1A"/>
                </a:solidFill>
              </a:rPr>
            </a:br>
            <a:endParaRPr sz="900" i="1" dirty="0">
              <a:solidFill>
                <a:srgbClr val="1A1A1A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 i="1" dirty="0">
                <a:solidFill>
                  <a:srgbClr val="000050"/>
                </a:solidFill>
              </a:rPr>
              <a:t>PhDs</a:t>
            </a:r>
            <a:r>
              <a:rPr lang="en-GB" sz="900" i="1" dirty="0">
                <a:solidFill>
                  <a:srgbClr val="1A1A1A"/>
                </a:solidFill>
              </a:rPr>
              <a:t>-  International PhD students pay the same as New Zealand PhD students, which is about</a:t>
            </a:r>
            <a:r>
              <a:rPr lang="en-GB" sz="900" b="1" i="1" dirty="0">
                <a:solidFill>
                  <a:srgbClr val="000050"/>
                </a:solidFill>
              </a:rPr>
              <a:t> $6,500</a:t>
            </a:r>
            <a:r>
              <a:rPr lang="en-GB" sz="900" i="1" dirty="0">
                <a:solidFill>
                  <a:srgbClr val="1A1A1A"/>
                </a:solidFill>
              </a:rPr>
              <a:t> to </a:t>
            </a:r>
            <a:r>
              <a:rPr lang="en-GB" sz="900" b="1" i="1" dirty="0">
                <a:solidFill>
                  <a:srgbClr val="000050"/>
                </a:solidFill>
              </a:rPr>
              <a:t>$7,500</a:t>
            </a:r>
            <a:r>
              <a:rPr lang="en-GB" sz="900" i="1" dirty="0">
                <a:solidFill>
                  <a:srgbClr val="1A1A1A"/>
                </a:solidFill>
              </a:rPr>
              <a:t> per year for most subjects.</a:t>
            </a:r>
            <a:endParaRPr sz="900" i="1" dirty="0">
              <a:solidFill>
                <a:srgbClr val="1A1A1A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i="1" dirty="0">
              <a:solidFill>
                <a:srgbClr val="1A1A1A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4122" y="0"/>
            <a:ext cx="727575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On-screen Show (16:9)</PresentationFormat>
  <Paragraphs>21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account</cp:lastModifiedBy>
  <cp:revision>1</cp:revision>
  <dcterms:modified xsi:type="dcterms:W3CDTF">2022-09-05T14:57:05Z</dcterms:modified>
</cp:coreProperties>
</file>