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2"/>
  </p:notesMasterIdLst>
  <p:sldIdLst>
    <p:sldId id="256" r:id="rId2"/>
    <p:sldId id="267" r:id="rId3"/>
    <p:sldId id="268" r:id="rId4"/>
    <p:sldId id="269" r:id="rId5"/>
    <p:sldId id="257" r:id="rId6"/>
    <p:sldId id="258" r:id="rId7"/>
    <p:sldId id="274" r:id="rId8"/>
    <p:sldId id="275" r:id="rId9"/>
    <p:sldId id="259" r:id="rId10"/>
    <p:sldId id="260" r:id="rId11"/>
    <p:sldId id="276" r:id="rId12"/>
    <p:sldId id="277" r:id="rId13"/>
    <p:sldId id="261" r:id="rId14"/>
    <p:sldId id="262" r:id="rId15"/>
    <p:sldId id="278" r:id="rId16"/>
    <p:sldId id="279" r:id="rId17"/>
    <p:sldId id="263" r:id="rId18"/>
    <p:sldId id="264" r:id="rId19"/>
    <p:sldId id="265" r:id="rId20"/>
    <p:sldId id="266" r:id="rId21"/>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71" autoAdjust="0"/>
  </p:normalViewPr>
  <p:slideViewPr>
    <p:cSldViewPr>
      <p:cViewPr varScale="1">
        <p:scale>
          <a:sx n="70" d="100"/>
          <a:sy n="70" d="100"/>
        </p:scale>
        <p:origin x="-1380" y="-90"/>
      </p:cViewPr>
      <p:guideLst>
        <p:guide orient="horz" pos="2160"/>
        <p:guide pos="2880"/>
      </p:guideLst>
    </p:cSldViewPr>
  </p:slideViewPr>
  <p:outlineViewPr>
    <p:cViewPr>
      <p:scale>
        <a:sx n="33" d="100"/>
        <a:sy n="33" d="100"/>
      </p:scale>
      <p:origin x="0" y="1348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51D949-A2C0-4420-B88C-D83614AE5FED}" type="datetimeFigureOut">
              <a:rPr lang="es-CL" smtClean="0"/>
              <a:t>02-12-2012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FE9CF9-E237-4D46-B7E0-B970915FF695}" type="slidenum">
              <a:rPr lang="es-CL" smtClean="0"/>
              <a:t>‹Nº›</a:t>
            </a:fld>
            <a:endParaRPr lang="es-CL"/>
          </a:p>
        </p:txBody>
      </p:sp>
    </p:spTree>
    <p:extLst>
      <p:ext uri="{BB962C8B-B14F-4D97-AF65-F5344CB8AC3E}">
        <p14:creationId xmlns:p14="http://schemas.microsoft.com/office/powerpoint/2010/main" val="2408076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15FE9CF9-E237-4D46-B7E0-B970915FF695}" type="slidenum">
              <a:rPr lang="es-CL" smtClean="0"/>
              <a:t>13</a:t>
            </a:fld>
            <a:endParaRPr lang="es-CL"/>
          </a:p>
        </p:txBody>
      </p:sp>
    </p:spTree>
    <p:extLst>
      <p:ext uri="{BB962C8B-B14F-4D97-AF65-F5344CB8AC3E}">
        <p14:creationId xmlns:p14="http://schemas.microsoft.com/office/powerpoint/2010/main" val="942000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3B4AE39A-5D39-43B5-B388-7010CE2E48CE}" type="datetimeFigureOut">
              <a:rPr lang="es-CL" smtClean="0"/>
              <a:t>02-12-2012</a:t>
            </a:fld>
            <a:endParaRPr lang="es-CL"/>
          </a:p>
        </p:txBody>
      </p:sp>
      <p:sp>
        <p:nvSpPr>
          <p:cNvPr id="16" name="15 Marcador de número de diapositiva"/>
          <p:cNvSpPr>
            <a:spLocks noGrp="1"/>
          </p:cNvSpPr>
          <p:nvPr>
            <p:ph type="sldNum" sz="quarter" idx="11"/>
          </p:nvPr>
        </p:nvSpPr>
        <p:spPr/>
        <p:txBody>
          <a:bodyPr/>
          <a:lstStyle/>
          <a:p>
            <a:fld id="{1889A449-8202-43F8-862E-A215E426AB82}" type="slidenum">
              <a:rPr lang="es-CL" smtClean="0"/>
              <a:t>‹Nº›</a:t>
            </a:fld>
            <a:endParaRPr lang="es-CL"/>
          </a:p>
        </p:txBody>
      </p:sp>
      <p:sp>
        <p:nvSpPr>
          <p:cNvPr id="17" name="16 Marcador de pie de página"/>
          <p:cNvSpPr>
            <a:spLocks noGrp="1"/>
          </p:cNvSpPr>
          <p:nvPr>
            <p:ph type="ftr" sz="quarter" idx="12"/>
          </p:nvPr>
        </p:nvSpPr>
        <p:spPr/>
        <p:txBody>
          <a:bodyPr/>
          <a:lstStyle/>
          <a:p>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B4AE39A-5D39-43B5-B388-7010CE2E48CE}" type="datetimeFigureOut">
              <a:rPr lang="es-CL" smtClean="0"/>
              <a:t>02-12-2012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1889A449-8202-43F8-862E-A215E426AB82}" type="slidenum">
              <a:rPr lang="es-CL" smtClean="0"/>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B4AE39A-5D39-43B5-B388-7010CE2E48CE}" type="datetimeFigureOut">
              <a:rPr lang="es-CL" smtClean="0"/>
              <a:t>02-12-2012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1889A449-8202-43F8-862E-A215E426AB82}" type="slidenum">
              <a:rPr lang="es-CL" smtClean="0"/>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3B4AE39A-5D39-43B5-B388-7010CE2E48CE}" type="datetimeFigureOut">
              <a:rPr lang="es-CL" smtClean="0"/>
              <a:t>02-12-2012</a:t>
            </a:fld>
            <a:endParaRPr lang="es-CL"/>
          </a:p>
        </p:txBody>
      </p:sp>
      <p:sp>
        <p:nvSpPr>
          <p:cNvPr id="15" name="14 Marcador de número de diapositiva"/>
          <p:cNvSpPr>
            <a:spLocks noGrp="1"/>
          </p:cNvSpPr>
          <p:nvPr>
            <p:ph type="sldNum" sz="quarter" idx="15"/>
          </p:nvPr>
        </p:nvSpPr>
        <p:spPr/>
        <p:txBody>
          <a:bodyPr/>
          <a:lstStyle>
            <a:lvl1pPr algn="ctr">
              <a:defRPr/>
            </a:lvl1pPr>
          </a:lstStyle>
          <a:p>
            <a:fld id="{1889A449-8202-43F8-862E-A215E426AB82}" type="slidenum">
              <a:rPr lang="es-CL" smtClean="0"/>
              <a:t>‹Nº›</a:t>
            </a:fld>
            <a:endParaRPr lang="es-CL"/>
          </a:p>
        </p:txBody>
      </p:sp>
      <p:sp>
        <p:nvSpPr>
          <p:cNvPr id="16" name="15 Marcador de pie de página"/>
          <p:cNvSpPr>
            <a:spLocks noGrp="1"/>
          </p:cNvSpPr>
          <p:nvPr>
            <p:ph type="ftr" sz="quarter" idx="16"/>
          </p:nvPr>
        </p:nvSpPr>
        <p:spPr/>
        <p:txBody>
          <a:bodyPr/>
          <a:lstStyle/>
          <a:p>
            <a:endParaRPr lang="es-CL"/>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3B4AE39A-5D39-43B5-B388-7010CE2E48CE}" type="datetimeFigureOut">
              <a:rPr lang="es-CL" smtClean="0"/>
              <a:t>02-12-2012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1889A449-8202-43F8-862E-A215E426AB82}" type="slidenum">
              <a:rPr lang="es-CL" smtClean="0"/>
              <a:t>‹Nº›</a:t>
            </a:fld>
            <a:endParaRPr lang="es-CL"/>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3B4AE39A-5D39-43B5-B388-7010CE2E48CE}" type="datetimeFigureOut">
              <a:rPr lang="es-CL" smtClean="0"/>
              <a:t>02-12-2012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1889A449-8202-43F8-862E-A215E426AB82}" type="slidenum">
              <a:rPr lang="es-CL" smtClean="0"/>
              <a:t>‹Nº›</a:t>
            </a:fld>
            <a:endParaRPr lang="es-CL"/>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1889A449-8202-43F8-862E-A215E426AB82}" type="slidenum">
              <a:rPr lang="es-CL" smtClean="0"/>
              <a:t>‹Nº›</a:t>
            </a:fld>
            <a:endParaRPr lang="es-CL"/>
          </a:p>
        </p:txBody>
      </p:sp>
      <p:sp>
        <p:nvSpPr>
          <p:cNvPr id="8" name="7 Marcador de pie de página"/>
          <p:cNvSpPr>
            <a:spLocks noGrp="1"/>
          </p:cNvSpPr>
          <p:nvPr>
            <p:ph type="ftr" sz="quarter" idx="11"/>
          </p:nvPr>
        </p:nvSpPr>
        <p:spPr/>
        <p:txBody>
          <a:bodyPr/>
          <a:lstStyle/>
          <a:p>
            <a:endParaRPr lang="es-CL"/>
          </a:p>
        </p:txBody>
      </p:sp>
      <p:sp>
        <p:nvSpPr>
          <p:cNvPr id="7" name="6 Marcador de fecha"/>
          <p:cNvSpPr>
            <a:spLocks noGrp="1"/>
          </p:cNvSpPr>
          <p:nvPr>
            <p:ph type="dt" sz="half" idx="10"/>
          </p:nvPr>
        </p:nvSpPr>
        <p:spPr/>
        <p:txBody>
          <a:bodyPr/>
          <a:lstStyle/>
          <a:p>
            <a:fld id="{3B4AE39A-5D39-43B5-B388-7010CE2E48CE}" type="datetimeFigureOut">
              <a:rPr lang="es-CL" smtClean="0"/>
              <a:t>02-12-2012</a:t>
            </a:fld>
            <a:endParaRPr lang="es-CL"/>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3B4AE39A-5D39-43B5-B388-7010CE2E48CE}" type="datetimeFigureOut">
              <a:rPr lang="es-CL" smtClean="0"/>
              <a:t>02-12-2012</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1889A449-8202-43F8-862E-A215E426AB82}" type="slidenum">
              <a:rPr lang="es-CL" smtClean="0"/>
              <a:t>‹Nº›</a:t>
            </a:fld>
            <a:endParaRPr lang="es-CL"/>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B4AE39A-5D39-43B5-B388-7010CE2E48CE}" type="datetimeFigureOut">
              <a:rPr lang="es-CL" smtClean="0"/>
              <a:t>02-12-2012</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1889A449-8202-43F8-862E-A215E426AB82}" type="slidenum">
              <a:rPr lang="es-CL" smtClean="0"/>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3B4AE39A-5D39-43B5-B388-7010CE2E48CE}" type="datetimeFigureOut">
              <a:rPr lang="es-CL" smtClean="0"/>
              <a:t>02-12-2012</a:t>
            </a:fld>
            <a:endParaRPr lang="es-CL"/>
          </a:p>
        </p:txBody>
      </p:sp>
      <p:sp>
        <p:nvSpPr>
          <p:cNvPr id="9" name="8 Marcador de número de diapositiva"/>
          <p:cNvSpPr>
            <a:spLocks noGrp="1"/>
          </p:cNvSpPr>
          <p:nvPr>
            <p:ph type="sldNum" sz="quarter" idx="15"/>
          </p:nvPr>
        </p:nvSpPr>
        <p:spPr/>
        <p:txBody>
          <a:bodyPr/>
          <a:lstStyle/>
          <a:p>
            <a:fld id="{1889A449-8202-43F8-862E-A215E426AB82}" type="slidenum">
              <a:rPr lang="es-CL" smtClean="0"/>
              <a:t>‹Nº›</a:t>
            </a:fld>
            <a:endParaRPr lang="es-CL"/>
          </a:p>
        </p:txBody>
      </p:sp>
      <p:sp>
        <p:nvSpPr>
          <p:cNvPr id="10" name="9 Marcador de pie de página"/>
          <p:cNvSpPr>
            <a:spLocks noGrp="1"/>
          </p:cNvSpPr>
          <p:nvPr>
            <p:ph type="ftr" sz="quarter" idx="16"/>
          </p:nvPr>
        </p:nvSpPr>
        <p:spPr/>
        <p:txBody>
          <a:bodyPr/>
          <a:lstStyle/>
          <a:p>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3B4AE39A-5D39-43B5-B388-7010CE2E48CE}" type="datetimeFigureOut">
              <a:rPr lang="es-CL" smtClean="0"/>
              <a:t>02-12-2012</a:t>
            </a:fld>
            <a:endParaRPr lang="es-CL"/>
          </a:p>
        </p:txBody>
      </p:sp>
      <p:sp>
        <p:nvSpPr>
          <p:cNvPr id="9" name="8 Marcador de número de diapositiva"/>
          <p:cNvSpPr>
            <a:spLocks noGrp="1"/>
          </p:cNvSpPr>
          <p:nvPr>
            <p:ph type="sldNum" sz="quarter" idx="11"/>
          </p:nvPr>
        </p:nvSpPr>
        <p:spPr/>
        <p:txBody>
          <a:bodyPr/>
          <a:lstStyle/>
          <a:p>
            <a:fld id="{1889A449-8202-43F8-862E-A215E426AB82}" type="slidenum">
              <a:rPr lang="es-CL" smtClean="0"/>
              <a:t>‹Nº›</a:t>
            </a:fld>
            <a:endParaRPr lang="es-CL"/>
          </a:p>
        </p:txBody>
      </p:sp>
      <p:sp>
        <p:nvSpPr>
          <p:cNvPr id="10" name="9 Marcador de pie de página"/>
          <p:cNvSpPr>
            <a:spLocks noGrp="1"/>
          </p:cNvSpPr>
          <p:nvPr>
            <p:ph type="ftr" sz="quarter" idx="12"/>
          </p:nvPr>
        </p:nvSpPr>
        <p:spPr/>
        <p:txBody>
          <a:bodyPr/>
          <a:lstStyle/>
          <a:p>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7F81449-5F9A-42CD-85AA-AE14253C524E}" type="datetimeFigureOut">
              <a:rPr lang="es-CL" smtClean="0">
                <a:solidFill>
                  <a:prstClr val="black">
                    <a:tint val="75000"/>
                  </a:prstClr>
                </a:solidFill>
              </a:rPr>
              <a:pPr/>
              <a:t>02-12-2012</a:t>
            </a:fld>
            <a:endParaRPr lang="es-CL">
              <a:solidFill>
                <a:prstClr val="black">
                  <a:tint val="75000"/>
                </a:prstClr>
              </a:solidFill>
            </a:endParaRPr>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CL">
              <a:solidFill>
                <a:prstClr val="black">
                  <a:tint val="75000"/>
                </a:prstClr>
              </a:solidFill>
            </a:endParaRPr>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FFFC9C4C-825B-4A1F-9989-CCA0D041AA86}" type="slidenum">
              <a:rPr lang="es-CL" smtClean="0">
                <a:solidFill>
                  <a:prstClr val="black">
                    <a:tint val="75000"/>
                  </a:prstClr>
                </a:solidFill>
              </a:rPr>
              <a:pPr/>
              <a:t>‹Nº›</a:t>
            </a:fld>
            <a:endParaRPr lang="es-CL">
              <a:solidFill>
                <a:prstClr val="black">
                  <a:tint val="75000"/>
                </a:prstClr>
              </a:solidFill>
            </a:endParaRPr>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CL" dirty="0" smtClean="0"/>
              <a:t>Ruego a Ud. Tenga la bondad de irse a la CRESTA</a:t>
            </a:r>
            <a:endParaRPr lang="es-CL" dirty="0"/>
          </a:p>
        </p:txBody>
      </p:sp>
      <p:pic>
        <p:nvPicPr>
          <p:cNvPr id="2050" name="Picture 2" descr="http://2.bp.blogspot.com/_uTzaHHuO9bE/TIFwl43PulI/AAAAAAAADh4/4ahexggeqgo/s1600/Fernando_Villegas-7837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3645023"/>
            <a:ext cx="1858397" cy="2751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5526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a:bodyPr>
          <a:lstStyle/>
          <a:p>
            <a:r>
              <a:rPr lang="es-CL" dirty="0" smtClean="0"/>
              <a:t>Se refiere a los «Honorables y otros» como a los parlamentarios, es el resultado de las transformaciones o mutaciones de especies preexistentes, es posiblemente de las especies de nuestro país una de las que ha sufrido mayor involución. Los parlamentarios de hoy son en general menos cultos y articulados pero en compensación de esto son mas ambiciosos, corruptos, codiciosos, populistas, vulgares. La mayoría son «chantas» se encuentra en el senado solo por dinero, no se preocupa por nadie que no sea él mismo. </a:t>
            </a:r>
          </a:p>
          <a:p>
            <a:r>
              <a:rPr lang="es-CL" dirty="0" smtClean="0"/>
              <a:t>Los Hocicones son otro tipo-</a:t>
            </a:r>
            <a:r>
              <a:rPr lang="es-CL" dirty="0" err="1" smtClean="0"/>
              <a:t>caracteristica</a:t>
            </a:r>
            <a:r>
              <a:rPr lang="es-CL" dirty="0" smtClean="0"/>
              <a:t> de la población chilena. Es un ejercicio verbal que posee la sociedad en cualquier lugar y época de la historia humana. </a:t>
            </a:r>
          </a:p>
        </p:txBody>
      </p:sp>
    </p:spTree>
    <p:extLst>
      <p:ext uri="{BB962C8B-B14F-4D97-AF65-F5344CB8AC3E}">
        <p14:creationId xmlns:p14="http://schemas.microsoft.com/office/powerpoint/2010/main" val="3310349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68760"/>
            <a:ext cx="8229600" cy="4857403"/>
          </a:xfrm>
        </p:spPr>
        <p:txBody>
          <a:bodyPr>
            <a:normAutofit lnSpcReduction="10000"/>
          </a:bodyPr>
          <a:lstStyle/>
          <a:p>
            <a:r>
              <a:rPr lang="es-CL" sz="2400" dirty="0" smtClean="0"/>
              <a:t>El autor hace mención de los peores seres y más dañinos que pueden habitar en las poblaciones : Narcos y Sicarios.</a:t>
            </a:r>
          </a:p>
          <a:p>
            <a:r>
              <a:rPr lang="es-CL" sz="2400" dirty="0" smtClean="0"/>
              <a:t>El narcotráfico y sus secuelas son el problemas más grave del país. Su mercancía es veneno puro en todos los sentidos de la palabra. Por ellos el “Narco” es el peor criminal de todos.</a:t>
            </a:r>
          </a:p>
          <a:p>
            <a:r>
              <a:rPr lang="es-CL" sz="2400" dirty="0" smtClean="0"/>
              <a:t>Estos </a:t>
            </a:r>
            <a:r>
              <a:rPr lang="es-CL" sz="2400" dirty="0" err="1" smtClean="0"/>
              <a:t>flaites</a:t>
            </a:r>
            <a:r>
              <a:rPr lang="es-CL" sz="2400" dirty="0" smtClean="0"/>
              <a:t> encargados de vender las dosis se protegen con sicarios surgidos de su mismo entorno. Quien tenga la edad de manipular un arma tiene condiciones para el cargo.</a:t>
            </a:r>
          </a:p>
          <a:p>
            <a:r>
              <a:rPr lang="es-CL" sz="2400" dirty="0" smtClean="0"/>
              <a:t>Estos personajes viven con dinero en sus manos, armas de fuego y siendo temidos y respetados por su entorno.</a:t>
            </a:r>
            <a:br>
              <a:rPr lang="es-CL" sz="2400" dirty="0" smtClean="0"/>
            </a:br>
            <a:r>
              <a:rPr lang="es-CL" sz="2400" dirty="0" smtClean="0"/>
              <a:t>Siempre eluden el peligro, al borde del abismo, tentados por la demencia crónica que poseen.</a:t>
            </a:r>
          </a:p>
        </p:txBody>
      </p:sp>
      <p:sp>
        <p:nvSpPr>
          <p:cNvPr id="2" name="1 Título"/>
          <p:cNvSpPr>
            <a:spLocks noGrp="1"/>
          </p:cNvSpPr>
          <p:nvPr>
            <p:ph type="title"/>
          </p:nvPr>
        </p:nvSpPr>
        <p:spPr/>
        <p:txBody>
          <a:bodyPr/>
          <a:lstStyle/>
          <a:p>
            <a:r>
              <a:rPr lang="es-CL" dirty="0" smtClean="0"/>
              <a:t>La Población</a:t>
            </a:r>
            <a:endParaRPr lang="es-CL" dirty="0"/>
          </a:p>
        </p:txBody>
      </p:sp>
    </p:spTree>
    <p:extLst>
      <p:ext uri="{BB962C8B-B14F-4D97-AF65-F5344CB8AC3E}">
        <p14:creationId xmlns:p14="http://schemas.microsoft.com/office/powerpoint/2010/main" val="872986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lnSpcReduction="10000"/>
          </a:bodyPr>
          <a:lstStyle/>
          <a:p>
            <a:r>
              <a:rPr lang="es-CL" sz="2400" dirty="0" smtClean="0"/>
              <a:t>Estos personajes viven en poblaciones pobres (</a:t>
            </a:r>
            <a:r>
              <a:rPr lang="es-CL" sz="2400" dirty="0" err="1" smtClean="0"/>
              <a:t>poblas</a:t>
            </a:r>
            <a:r>
              <a:rPr lang="es-CL" sz="2400" dirty="0" smtClean="0"/>
              <a:t>), que viviendo en </a:t>
            </a:r>
            <a:r>
              <a:rPr lang="es-CL" sz="2400" dirty="0" err="1" smtClean="0"/>
              <a:t>deptos</a:t>
            </a:r>
            <a:r>
              <a:rPr lang="es-CL" sz="2400" dirty="0" smtClean="0"/>
              <a:t> hacinados y casa subsidiadas dan forma a gran parte de la ciudad.</a:t>
            </a:r>
          </a:p>
          <a:p>
            <a:r>
              <a:rPr lang="es-CL" sz="2400" dirty="0" smtClean="0"/>
              <a:t>Esta “</a:t>
            </a:r>
            <a:r>
              <a:rPr lang="es-CL" sz="2400" dirty="0" err="1" smtClean="0"/>
              <a:t>Poblas</a:t>
            </a:r>
            <a:r>
              <a:rPr lang="es-CL" sz="2400" dirty="0" smtClean="0"/>
              <a:t>” son espacios urbanos homogéneos, con construcciones idénticas y espacios inhumanos planeados por el fisco con fin de ahorrar dinero.</a:t>
            </a:r>
          </a:p>
          <a:p>
            <a:r>
              <a:rPr lang="es-CL" sz="2400" dirty="0" smtClean="0"/>
              <a:t>Mayormente son lugares de temer, en donde los Narcos y Sicarios hacen y deshacen, instalando el miedo en la gente que cada vez que camina por esos lugares duda de su seguridad corporal y de su vida.</a:t>
            </a:r>
          </a:p>
          <a:p>
            <a:r>
              <a:rPr lang="es-CL" sz="2400" dirty="0" smtClean="0"/>
              <a:t>Pero en estos lugares también viven algunos  “Emprendedores </a:t>
            </a:r>
            <a:r>
              <a:rPr lang="es-CL" sz="2400" dirty="0" err="1" smtClean="0"/>
              <a:t>Poblas</a:t>
            </a:r>
            <a:r>
              <a:rPr lang="es-CL" sz="2400" dirty="0" smtClean="0"/>
              <a:t>”, aquellos que luchan contra viento y marea contra las circunstancias en que viven y que por ejemplo, sacan a flote un pequeño almacén para poder subsistir.</a:t>
            </a:r>
          </a:p>
          <a:p>
            <a:endParaRPr lang="es-CL" sz="2400" dirty="0" smtClean="0"/>
          </a:p>
          <a:p>
            <a:endParaRPr lang="es-CL" sz="2400" dirty="0" smtClean="0"/>
          </a:p>
          <a:p>
            <a:endParaRPr lang="es-CL" sz="2400" dirty="0" smtClean="0"/>
          </a:p>
          <a:p>
            <a:endParaRPr lang="es-CL" sz="2400" dirty="0"/>
          </a:p>
        </p:txBody>
      </p:sp>
    </p:spTree>
    <p:extLst>
      <p:ext uri="{BB962C8B-B14F-4D97-AF65-F5344CB8AC3E}">
        <p14:creationId xmlns:p14="http://schemas.microsoft.com/office/powerpoint/2010/main" val="2182468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80728"/>
            <a:ext cx="8229600" cy="5069160"/>
          </a:xfrm>
        </p:spPr>
        <p:txBody>
          <a:bodyPr>
            <a:noAutofit/>
          </a:bodyPr>
          <a:lstStyle/>
          <a:p>
            <a:r>
              <a:rPr lang="es-CL" sz="2300" dirty="0" smtClean="0"/>
              <a:t>Los ricos hoy en día se divierten desenfrenadamente. Esto es producto de la creciente prosperidad de la nación. Las clases altas de Chile han ampliado su repertorio de deleites sociales y personales, es por eso que llegan a distintos resorts y balnearios buscando placer y entretención.</a:t>
            </a:r>
          </a:p>
          <a:p>
            <a:r>
              <a:rPr lang="es-CL" sz="2300" dirty="0" smtClean="0"/>
              <a:t>En «EL ESPEJISMO DEL RESORT» se refleja fielmente como el resort a uno de los tipos de lugares a los que acceden una parte importante del sector pudiente.  No de los mas ricos. El resort ofrece la ilusión temporal de no haber nada mas allá de los limites, invoca a un planeta hecho a la medida de todas las fantasías; un ejemplo de esto es </a:t>
            </a:r>
            <a:r>
              <a:rPr lang="es-CL" sz="2300" dirty="0" err="1" smtClean="0"/>
              <a:t>DisneyLand</a:t>
            </a:r>
            <a:r>
              <a:rPr lang="es-CL" sz="2300" dirty="0" smtClean="0"/>
              <a:t>. Los visitantes solo quieren codearse con gente de su sector social, solo se tolera a hombres mas humildes si andan con uniforme blanco llenando los vasos de copas. Se caracteriza por girar todo alrededor del placer, una gran ingesta de alcohol, juegos de azar y conversaciones al paso. </a:t>
            </a:r>
          </a:p>
        </p:txBody>
      </p:sp>
      <p:sp>
        <p:nvSpPr>
          <p:cNvPr id="2" name="1 Título"/>
          <p:cNvSpPr>
            <a:spLocks noGrp="1"/>
          </p:cNvSpPr>
          <p:nvPr>
            <p:ph type="title"/>
          </p:nvPr>
        </p:nvSpPr>
        <p:spPr>
          <a:xfrm>
            <a:off x="457200" y="274638"/>
            <a:ext cx="8229600" cy="778098"/>
          </a:xfrm>
        </p:spPr>
        <p:txBody>
          <a:bodyPr/>
          <a:lstStyle/>
          <a:p>
            <a:r>
              <a:rPr lang="es-CL" dirty="0" smtClean="0"/>
              <a:t>RESORTS, BALNEARIOS</a:t>
            </a:r>
            <a:endParaRPr lang="es-CL" dirty="0"/>
          </a:p>
        </p:txBody>
      </p:sp>
    </p:spTree>
    <p:extLst>
      <p:ext uri="{BB962C8B-B14F-4D97-AF65-F5344CB8AC3E}">
        <p14:creationId xmlns:p14="http://schemas.microsoft.com/office/powerpoint/2010/main" val="20527883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fontScale="92500" lnSpcReduction="10000"/>
          </a:bodyPr>
          <a:lstStyle/>
          <a:p>
            <a:r>
              <a:rPr lang="es-CL" dirty="0" smtClean="0"/>
              <a:t>Los «VERANEANTES PALTAS» que son los que pertenecen a los estratos mas privilegiados. Las familias ABC1 del día de hoy disponen de muchas opciones para vacacionar pero con mucho menos tiempo. Van a sus segundas casas a la orilla de la playa o arriendan  una casa de su mismo clase social, en el extranjero o en el país.</a:t>
            </a:r>
          </a:p>
          <a:p>
            <a:r>
              <a:rPr lang="es-CL" dirty="0" smtClean="0"/>
              <a:t>Los de la clase social del medio y los de abajo veranean en lo que hoy en día son balnearios que en algún momento fue de uso exclusivo para las clases sociales mal altas. Estos balnearios poseen una gran cantidad de comercio, se multiplican los letreros, los vendedores ambulantes, etc. </a:t>
            </a:r>
          </a:p>
          <a:p>
            <a:r>
              <a:rPr lang="es-CL" dirty="0" smtClean="0"/>
              <a:t>«VERANEANTES CHANTAS» las modalidades que adquieren los chantas en vacaciones. Es en las vacaciones donde se revela la verdadera condición del CHANTA, con su vestimenta y acciones humanas. El chanta en vacaciones literalmente se «suelta las trenzas». </a:t>
            </a:r>
            <a:endParaRPr lang="es-CL" dirty="0"/>
          </a:p>
        </p:txBody>
      </p:sp>
    </p:spTree>
    <p:extLst>
      <p:ext uri="{BB962C8B-B14F-4D97-AF65-F5344CB8AC3E}">
        <p14:creationId xmlns:p14="http://schemas.microsoft.com/office/powerpoint/2010/main" val="31847769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68760"/>
            <a:ext cx="8229600" cy="4857403"/>
          </a:xfrm>
        </p:spPr>
        <p:txBody>
          <a:bodyPr>
            <a:normAutofit/>
          </a:bodyPr>
          <a:lstStyle/>
          <a:p>
            <a:r>
              <a:rPr lang="es-CL" sz="2400" dirty="0" smtClean="0"/>
              <a:t>El gran crecimiento del mercado de las universidades produjo este fenómeno urbano nuevo.</a:t>
            </a:r>
            <a:endParaRPr lang="es-CL" sz="2000" dirty="0" smtClean="0"/>
          </a:p>
          <a:p>
            <a:r>
              <a:rPr lang="es-CL" sz="2400" dirty="0" smtClean="0"/>
              <a:t>La gran cantidad de universidades en lugares ya poblados, estimula a los municipios a hacer mejoras urbanas, creando un espacio atractivo para el Estudiante-Cliente.</a:t>
            </a:r>
          </a:p>
          <a:p>
            <a:r>
              <a:rPr lang="es-CL" sz="2400" dirty="0" smtClean="0"/>
              <a:t>Cuando ya se forma este barrio, comienza a llegar el comercio característico: Alimentos, Bebidas, Fotocopias.</a:t>
            </a:r>
          </a:p>
          <a:p>
            <a:r>
              <a:rPr lang="es-CL" sz="2400" dirty="0" smtClean="0"/>
              <a:t>En estos lugares vive el “Futuro de la nación”, que llega con GRANDES SUEÑOS.</a:t>
            </a:r>
          </a:p>
          <a:p>
            <a:r>
              <a:rPr lang="es-CL" sz="2400" dirty="0" smtClean="0"/>
              <a:t>Alta cantidad de este estudiantado promedio sale de la escolaridad con CERO disciplina, CERO interés, CERO capacidad de comunicación y CERO exigencias.</a:t>
            </a:r>
          </a:p>
        </p:txBody>
      </p:sp>
      <p:sp>
        <p:nvSpPr>
          <p:cNvPr id="2" name="1 Título"/>
          <p:cNvSpPr>
            <a:spLocks noGrp="1"/>
          </p:cNvSpPr>
          <p:nvPr>
            <p:ph type="title"/>
          </p:nvPr>
        </p:nvSpPr>
        <p:spPr/>
        <p:txBody>
          <a:bodyPr>
            <a:normAutofit/>
          </a:bodyPr>
          <a:lstStyle/>
          <a:p>
            <a:r>
              <a:rPr lang="es-CL" dirty="0" smtClean="0"/>
              <a:t>Barrios Universitarios</a:t>
            </a:r>
            <a:endParaRPr lang="es-CL" dirty="0"/>
          </a:p>
        </p:txBody>
      </p:sp>
    </p:spTree>
    <p:extLst>
      <p:ext uri="{BB962C8B-B14F-4D97-AF65-F5344CB8AC3E}">
        <p14:creationId xmlns:p14="http://schemas.microsoft.com/office/powerpoint/2010/main" val="34334015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a:bodyPr>
          <a:lstStyle/>
          <a:p>
            <a:r>
              <a:rPr lang="es-CL" sz="2400" dirty="0" smtClean="0"/>
              <a:t>Se señala también al estudiante estafado por la institución superior en que se encuentra, la cual le hizo toda clase de promesas en un montón de folletos que presentaron la universidad como lugar en lo que TODO sucede.</a:t>
            </a:r>
          </a:p>
          <a:p>
            <a:r>
              <a:rPr lang="es-CL" sz="2400" dirty="0" smtClean="0"/>
              <a:t>De esta masa de estudiantes que se encuentran inquietos por no avanzar en sus vidas, es de donde salen los llamados &lt;&lt;Progresistas&gt;&gt;, protagonista frecuentes del reclamo, la protesta y los paros .</a:t>
            </a:r>
          </a:p>
          <a:p>
            <a:r>
              <a:rPr lang="es-CL" sz="2400" dirty="0" smtClean="0"/>
              <a:t>Están también se dedican a la ingesta de alcohol .</a:t>
            </a:r>
            <a:br>
              <a:rPr lang="es-CL" sz="2400" dirty="0" smtClean="0"/>
            </a:br>
            <a:r>
              <a:rPr lang="es-CL" sz="2400" dirty="0" smtClean="0"/>
              <a:t>Villegas menciona lo impresionante de incluso ver en horarios de clase a gran cantidad de jóvenes que ingieren bebidas alcohólicas.</a:t>
            </a:r>
          </a:p>
          <a:p>
            <a:pPr>
              <a:buNone/>
            </a:pPr>
            <a:endParaRPr lang="es-CL" sz="2400" dirty="0" smtClean="0"/>
          </a:p>
          <a:p>
            <a:endParaRPr lang="es-CL" sz="2400" dirty="0" smtClean="0"/>
          </a:p>
          <a:p>
            <a:endParaRPr lang="es-CL" sz="2400" dirty="0" smtClean="0"/>
          </a:p>
          <a:p>
            <a:endParaRPr lang="es-CL" sz="2400" dirty="0" smtClean="0"/>
          </a:p>
          <a:p>
            <a:endParaRPr lang="es-CL" sz="2400" dirty="0"/>
          </a:p>
        </p:txBody>
      </p:sp>
    </p:spTree>
    <p:extLst>
      <p:ext uri="{BB962C8B-B14F-4D97-AF65-F5344CB8AC3E}">
        <p14:creationId xmlns:p14="http://schemas.microsoft.com/office/powerpoint/2010/main" val="15853390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5069160"/>
          </a:xfrm>
        </p:spPr>
        <p:txBody>
          <a:bodyPr>
            <a:normAutofit fontScale="92500"/>
          </a:bodyPr>
          <a:lstStyle/>
          <a:p>
            <a:r>
              <a:rPr lang="es-CL" dirty="0" smtClean="0"/>
              <a:t>Cuando las categorías de Chanta y </a:t>
            </a:r>
            <a:r>
              <a:rPr lang="es-CL" dirty="0" err="1" smtClean="0"/>
              <a:t>Flaite</a:t>
            </a:r>
            <a:r>
              <a:rPr lang="es-CL" dirty="0" smtClean="0"/>
              <a:t> no son suficiente no son suficientes,  Villegas los bautiza como «ROTOS MALA CLASE». Es un tipo doble estándar que se presenta frente a nosotros como un tipo educado, pero que en cualquier momento te puede apuñalar por la espalda. Es gentil con la gente que esta por encima de él pero «roto mala clase» con la que esta por debajo.</a:t>
            </a:r>
          </a:p>
          <a:p>
            <a:r>
              <a:rPr lang="es-CL" dirty="0" smtClean="0"/>
              <a:t>Los </a:t>
            </a:r>
            <a:r>
              <a:rPr lang="es-CL" dirty="0" err="1" smtClean="0"/>
              <a:t>apitutados</a:t>
            </a:r>
            <a:r>
              <a:rPr lang="es-CL" dirty="0" smtClean="0"/>
              <a:t> políticos son una rareza vieja en el mundo, son inmensamente adaptable y flexible en grado superlativo. Heredan todo lo que hay en la tierra, ya sea inmuebles, valores de la bolsa, etc.</a:t>
            </a:r>
            <a:r>
              <a:rPr lang="es-CL" dirty="0"/>
              <a:t> </a:t>
            </a:r>
            <a:r>
              <a:rPr lang="es-CL" dirty="0" err="1" smtClean="0"/>
              <a:t>Apitutado</a:t>
            </a:r>
            <a:r>
              <a:rPr lang="es-CL" dirty="0" smtClean="0"/>
              <a:t> es quien ha sabido hacer suyo recursos sin esfuerzo alguno. Hay aquí un trío: el </a:t>
            </a:r>
            <a:r>
              <a:rPr lang="es-CL" dirty="0" err="1" smtClean="0"/>
              <a:t>pituto</a:t>
            </a:r>
            <a:r>
              <a:rPr lang="es-CL" dirty="0" smtClean="0"/>
              <a:t>, el </a:t>
            </a:r>
            <a:r>
              <a:rPr lang="es-CL" dirty="0" err="1" smtClean="0"/>
              <a:t>apitutado</a:t>
            </a:r>
            <a:r>
              <a:rPr lang="es-CL" dirty="0" smtClean="0"/>
              <a:t> y el que otorga el </a:t>
            </a:r>
            <a:r>
              <a:rPr lang="es-CL" dirty="0" err="1" smtClean="0"/>
              <a:t>pituto</a:t>
            </a:r>
            <a:r>
              <a:rPr lang="es-CL" dirty="0" smtClean="0"/>
              <a:t>. </a:t>
            </a:r>
          </a:p>
          <a:p>
            <a:pPr marL="0" indent="0">
              <a:buNone/>
            </a:pPr>
            <a:endParaRPr lang="es-CL" dirty="0" smtClean="0"/>
          </a:p>
        </p:txBody>
      </p:sp>
      <p:sp>
        <p:nvSpPr>
          <p:cNvPr id="2" name="1 Título"/>
          <p:cNvSpPr>
            <a:spLocks noGrp="1"/>
          </p:cNvSpPr>
          <p:nvPr>
            <p:ph type="title"/>
          </p:nvPr>
        </p:nvSpPr>
        <p:spPr/>
        <p:txBody>
          <a:bodyPr/>
          <a:lstStyle/>
          <a:p>
            <a:r>
              <a:rPr lang="es-CL" dirty="0" smtClean="0"/>
              <a:t>BUROCRACIAS</a:t>
            </a:r>
            <a:endParaRPr lang="es-CL" dirty="0"/>
          </a:p>
        </p:txBody>
      </p:sp>
    </p:spTree>
    <p:extLst>
      <p:ext uri="{BB962C8B-B14F-4D97-AF65-F5344CB8AC3E}">
        <p14:creationId xmlns:p14="http://schemas.microsoft.com/office/powerpoint/2010/main" val="20481089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CL" dirty="0" smtClean="0"/>
              <a:t>Existen además «Otros </a:t>
            </a:r>
            <a:r>
              <a:rPr lang="es-CL" dirty="0" err="1" smtClean="0"/>
              <a:t>Apitutados</a:t>
            </a:r>
            <a:r>
              <a:rPr lang="es-CL" dirty="0" smtClean="0"/>
              <a:t>», muchos de cargos públicos, embajador, consulados, de prensa , secretarias, etc., están sujetos a </a:t>
            </a:r>
            <a:r>
              <a:rPr lang="es-CL" dirty="0" err="1" smtClean="0"/>
              <a:t>pitutos</a:t>
            </a:r>
            <a:r>
              <a:rPr lang="es-CL" dirty="0" smtClean="0"/>
              <a:t>. Gente se aprovecha de esto y forma parte de organismos ejecutivos sin tener merito alguno(solo por ser familiar o parecido) y lo hace mal en demasía.</a:t>
            </a:r>
          </a:p>
          <a:p>
            <a:endParaRPr lang="es-CL" dirty="0"/>
          </a:p>
        </p:txBody>
      </p:sp>
      <p:sp>
        <p:nvSpPr>
          <p:cNvPr id="2" name="1 Título"/>
          <p:cNvSpPr>
            <a:spLocks noGrp="1"/>
          </p:cNvSpPr>
          <p:nvPr>
            <p:ph type="title"/>
          </p:nvPr>
        </p:nvSpPr>
        <p:spPr/>
        <p:txBody>
          <a:bodyPr/>
          <a:lstStyle/>
          <a:p>
            <a:endParaRPr lang="es-CL"/>
          </a:p>
        </p:txBody>
      </p:sp>
    </p:spTree>
    <p:extLst>
      <p:ext uri="{BB962C8B-B14F-4D97-AF65-F5344CB8AC3E}">
        <p14:creationId xmlns:p14="http://schemas.microsoft.com/office/powerpoint/2010/main" val="35210849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r>
              <a:rPr lang="es-CL" dirty="0" smtClean="0"/>
              <a:t>Mientras Villegas escribe el libro, en la sociedad chilena se hace presenta una presunta «REVOLUCIÓN CULTURAL»; la gente según dichos ha abandonado su tradicional pasividad. Esencial para esta «revolución»  serian otras tecnologías, incluido Facebook, Google, los blogs, etc. Muchos fenómenos de comportamiento colectivo no podrían entenderse sin lo antes nombrado. Villegas no coincide con esta visión, piensa que es exagerada: una visión que se puede llevar por las visiones.  Existe un predominio de la pereza por sobre la diligencia, sociedad acomodada; nos </a:t>
            </a:r>
            <a:r>
              <a:rPr lang="es-CL" smtClean="0"/>
              <a:t>estamos poniendo ORDINARIOS. </a:t>
            </a:r>
            <a:endParaRPr lang="es-CL" dirty="0" smtClean="0"/>
          </a:p>
          <a:p>
            <a:endParaRPr lang="es-CL" dirty="0"/>
          </a:p>
        </p:txBody>
      </p:sp>
      <p:sp>
        <p:nvSpPr>
          <p:cNvPr id="2" name="1 Título"/>
          <p:cNvSpPr>
            <a:spLocks noGrp="1"/>
          </p:cNvSpPr>
          <p:nvPr>
            <p:ph type="title"/>
          </p:nvPr>
        </p:nvSpPr>
        <p:spPr/>
        <p:txBody>
          <a:bodyPr/>
          <a:lstStyle/>
          <a:p>
            <a:r>
              <a:rPr lang="es-CL" dirty="0" smtClean="0"/>
              <a:t>Punto Final</a:t>
            </a:r>
            <a:endParaRPr lang="es-CL" dirty="0"/>
          </a:p>
        </p:txBody>
      </p:sp>
    </p:spTree>
    <p:extLst>
      <p:ext uri="{BB962C8B-B14F-4D97-AF65-F5344CB8AC3E}">
        <p14:creationId xmlns:p14="http://schemas.microsoft.com/office/powerpoint/2010/main" val="3708859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12776"/>
            <a:ext cx="8229600" cy="4713387"/>
          </a:xfrm>
        </p:spPr>
        <p:txBody>
          <a:bodyPr>
            <a:normAutofit/>
          </a:bodyPr>
          <a:lstStyle/>
          <a:p>
            <a:r>
              <a:rPr lang="es-CL" sz="2800" dirty="0" smtClean="0"/>
              <a:t>Nació en Santiago en febrero de 1949. Hizo sus estudios secundarios en el Liceo San Agustín y los universitarios (Sociología) en la Universidad de Chile. </a:t>
            </a:r>
          </a:p>
          <a:p>
            <a:r>
              <a:rPr lang="es-CL" sz="2800" dirty="0" smtClean="0"/>
              <a:t>Actualmente ejerce como comentarista de actualidad en televisión y radio.</a:t>
            </a:r>
          </a:p>
          <a:p>
            <a:r>
              <a:rPr lang="es-CL" sz="2800" dirty="0" smtClean="0"/>
              <a:t>Ha escrito varios libros, entre ellos destacan: </a:t>
            </a:r>
            <a:r>
              <a:rPr lang="es-CL" sz="2800" i="1" dirty="0" smtClean="0"/>
              <a:t>Memorias Dispersas, Juicio Errático, Muerte a los latinos</a:t>
            </a:r>
            <a:r>
              <a:rPr lang="es-CL" sz="2800" dirty="0" smtClean="0"/>
              <a:t> y </a:t>
            </a:r>
            <a:r>
              <a:rPr lang="es-CL" sz="2800" i="1" dirty="0" smtClean="0"/>
              <a:t>El Chile que NO queremos.</a:t>
            </a:r>
            <a:endParaRPr lang="es-CL" sz="2800" dirty="0" smtClean="0"/>
          </a:p>
        </p:txBody>
      </p:sp>
      <p:sp>
        <p:nvSpPr>
          <p:cNvPr id="2" name="1 Título"/>
          <p:cNvSpPr>
            <a:spLocks noGrp="1"/>
          </p:cNvSpPr>
          <p:nvPr>
            <p:ph type="title"/>
          </p:nvPr>
        </p:nvSpPr>
        <p:spPr/>
        <p:txBody>
          <a:bodyPr/>
          <a:lstStyle/>
          <a:p>
            <a:r>
              <a:rPr lang="es-CL" dirty="0" smtClean="0"/>
              <a:t>Fernando Villegas</a:t>
            </a:r>
            <a:endParaRPr lang="es-CL" dirty="0"/>
          </a:p>
        </p:txBody>
      </p:sp>
      <p:pic>
        <p:nvPicPr>
          <p:cNvPr id="1026" name="Picture 2" descr="http://www.chiledesarrollosustentable.cl/wp-content/uploads/2011/09/FERNANDO-VILLEGA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5013176"/>
            <a:ext cx="2425452" cy="1616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90216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L" sz="5400" dirty="0" smtClean="0"/>
              <a:t>Cristian Cabeza</a:t>
            </a:r>
          </a:p>
          <a:p>
            <a:r>
              <a:rPr lang="es-CL" sz="5400" smtClean="0"/>
              <a:t>Daniel Saavedra</a:t>
            </a:r>
            <a:endParaRPr lang="es-CL" sz="5400" dirty="0"/>
          </a:p>
        </p:txBody>
      </p:sp>
      <p:sp>
        <p:nvSpPr>
          <p:cNvPr id="2" name="1 Título"/>
          <p:cNvSpPr>
            <a:spLocks noGrp="1"/>
          </p:cNvSpPr>
          <p:nvPr>
            <p:ph type="title"/>
          </p:nvPr>
        </p:nvSpPr>
        <p:spPr/>
        <p:txBody>
          <a:bodyPr/>
          <a:lstStyle/>
          <a:p>
            <a:endParaRPr lang="es-CL" dirty="0"/>
          </a:p>
        </p:txBody>
      </p:sp>
    </p:spTree>
    <p:extLst>
      <p:ext uri="{BB962C8B-B14F-4D97-AF65-F5344CB8AC3E}">
        <p14:creationId xmlns:p14="http://schemas.microsoft.com/office/powerpoint/2010/main" val="229236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29600" cy="5001419"/>
          </a:xfrm>
        </p:spPr>
        <p:txBody>
          <a:bodyPr>
            <a:normAutofit/>
          </a:bodyPr>
          <a:lstStyle/>
          <a:p>
            <a:r>
              <a:rPr lang="es-CL" sz="2400" dirty="0" smtClean="0"/>
              <a:t>Cuesco Cabrera: Jóvenes dedicados en cuerpo y alma al manejo de dinero. Arrogantes, ambiciosos y con deseos de estar con las clases aristócratas más tradicionales.</a:t>
            </a:r>
          </a:p>
          <a:p>
            <a:r>
              <a:rPr lang="es-CL" sz="2400" dirty="0" smtClean="0"/>
              <a:t>Estíticos: Chilenos adinerados que retienen sus billetes con mismo afán con el que el estíticos sus heces fecales. </a:t>
            </a:r>
            <a:r>
              <a:rPr lang="es-CL" sz="2400" dirty="0" err="1" smtClean="0"/>
              <a:t>Ávaro</a:t>
            </a:r>
            <a:r>
              <a:rPr lang="es-CL" sz="2400" dirty="0" smtClean="0"/>
              <a:t>.</a:t>
            </a:r>
          </a:p>
          <a:p>
            <a:r>
              <a:rPr lang="es-CL" sz="2400" dirty="0" smtClean="0"/>
              <a:t>Negritos de </a:t>
            </a:r>
            <a:r>
              <a:rPr lang="es-CL" sz="2400" dirty="0"/>
              <a:t>H</a:t>
            </a:r>
            <a:r>
              <a:rPr lang="es-CL" sz="2400" dirty="0" smtClean="0"/>
              <a:t>arvard:  Evolución de los </a:t>
            </a:r>
            <a:r>
              <a:rPr lang="es-CL" sz="2400" dirty="0"/>
              <a:t>C</a:t>
            </a:r>
            <a:r>
              <a:rPr lang="es-CL" sz="2400" dirty="0" smtClean="0"/>
              <a:t>uescos Cabrera que salvaban y tenía material verdadero. Poseen títulos universitarios. Tienen contactos y dineros para postgrados.</a:t>
            </a:r>
          </a:p>
          <a:p>
            <a:r>
              <a:rPr lang="es-CL" sz="2400" dirty="0" smtClean="0"/>
              <a:t>Mantequillosos: Empleadores de los Negritos de Harvard. Casi no se ven solo se mueven en el ambiente lujoso. Son arrogantes por su poder económico, acostumbrados a pasar por encima de la gente.</a:t>
            </a:r>
            <a:endParaRPr lang="es-CL" sz="2400" dirty="0"/>
          </a:p>
        </p:txBody>
      </p:sp>
      <p:sp>
        <p:nvSpPr>
          <p:cNvPr id="2" name="1 Título"/>
          <p:cNvSpPr>
            <a:spLocks noGrp="1"/>
          </p:cNvSpPr>
          <p:nvPr>
            <p:ph type="title"/>
          </p:nvPr>
        </p:nvSpPr>
        <p:spPr>
          <a:xfrm>
            <a:off x="539552" y="0"/>
            <a:ext cx="8229600" cy="1143000"/>
          </a:xfrm>
        </p:spPr>
        <p:txBody>
          <a:bodyPr/>
          <a:lstStyle/>
          <a:p>
            <a:r>
              <a:rPr lang="es-CL" dirty="0" smtClean="0"/>
              <a:t>En la City</a:t>
            </a:r>
            <a:endParaRPr lang="es-CL" dirty="0"/>
          </a:p>
        </p:txBody>
      </p:sp>
    </p:spTree>
    <p:extLst>
      <p:ext uri="{BB962C8B-B14F-4D97-AF65-F5344CB8AC3E}">
        <p14:creationId xmlns:p14="http://schemas.microsoft.com/office/powerpoint/2010/main" val="41383399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6264696"/>
          </a:xfrm>
        </p:spPr>
        <p:txBody>
          <a:bodyPr>
            <a:normAutofit fontScale="92500"/>
          </a:bodyPr>
          <a:lstStyle/>
          <a:p>
            <a:r>
              <a:rPr lang="es-CL" sz="2400" dirty="0" smtClean="0"/>
              <a:t>Ejecutivo: Hace lo mismo que el empleado común, pero agrega su “mosca” o firma a los papeles de la empresa, lo que da una señal de su estatus superior frente a un escritorio.</a:t>
            </a:r>
          </a:p>
          <a:p>
            <a:r>
              <a:rPr lang="es-CL" sz="2400" dirty="0" err="1" smtClean="0"/>
              <a:t>Flaite</a:t>
            </a:r>
            <a:r>
              <a:rPr lang="es-CL" sz="2400" dirty="0" smtClean="0"/>
              <a:t> duro: Vive en los límites de lo prohibido, se hace partícipe de la delincuencia, están al margen de la vida escolar. Nace en la extrema pobreza, entre la miseria y el hacinamiento.</a:t>
            </a:r>
          </a:p>
          <a:p>
            <a:r>
              <a:rPr lang="es-CL" sz="2400" dirty="0" err="1" smtClean="0"/>
              <a:t>Flaite</a:t>
            </a:r>
            <a:r>
              <a:rPr lang="es-CL" sz="2400" dirty="0" smtClean="0"/>
              <a:t> suave: Se caracteriza por su desplante afirmativo que hace ver la rotería como algo común y corriente.</a:t>
            </a:r>
          </a:p>
          <a:p>
            <a:r>
              <a:rPr lang="es-CL" sz="2400" dirty="0" smtClean="0"/>
              <a:t>Operadores políticos:  Mezcla bastarda entre Burócrata de nivel medio-alto y político de nivel medio-bajo. </a:t>
            </a:r>
            <a:r>
              <a:rPr lang="es-CL" sz="2400" dirty="0"/>
              <a:t/>
            </a:r>
            <a:br>
              <a:rPr lang="es-CL" sz="2400" dirty="0"/>
            </a:br>
            <a:r>
              <a:rPr lang="es-CL" sz="2400" dirty="0" smtClean="0"/>
              <a:t>Su rol es captar y distribuir fondos para beneficio de sus patrones políticos.</a:t>
            </a:r>
          </a:p>
          <a:p>
            <a:r>
              <a:rPr lang="es-CL" sz="2400" dirty="0" err="1" smtClean="0"/>
              <a:t>Lobbystas</a:t>
            </a:r>
            <a:r>
              <a:rPr lang="es-CL" sz="2400" dirty="0" smtClean="0"/>
              <a:t>:  Práctica similar al del operador político. </a:t>
            </a:r>
            <a:br>
              <a:rPr lang="es-CL" sz="2400" dirty="0" smtClean="0"/>
            </a:br>
            <a:r>
              <a:rPr lang="es-CL" sz="2400" dirty="0" smtClean="0"/>
              <a:t>Es el que posee contactos múltiples, muchas amistades, infinidad de camarada y cómplices. Informan lo que ocurre alrededor</a:t>
            </a:r>
          </a:p>
        </p:txBody>
      </p:sp>
    </p:spTree>
    <p:extLst>
      <p:ext uri="{BB962C8B-B14F-4D97-AF65-F5344CB8AC3E}">
        <p14:creationId xmlns:p14="http://schemas.microsoft.com/office/powerpoint/2010/main" val="22177835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CL" sz="2800" dirty="0" smtClean="0"/>
              <a:t>Fernando Villegas hace referencia a los distintos rasgos característicos de la población habitante de este sector.</a:t>
            </a:r>
          </a:p>
          <a:p>
            <a:r>
              <a:rPr lang="es-CL" sz="2800" dirty="0" smtClean="0"/>
              <a:t> Generaliza mencionando  a los «Cabeza de Músculo», con la característica de que estos poseen un gran culto a la apariencia física; para ellos verse y sentirse bien es lo primordial en la vida. Posee un modelo de buena vida; representa en pleno a la sociedad de consumo.</a:t>
            </a:r>
          </a:p>
          <a:p>
            <a:r>
              <a:rPr lang="es-CL" sz="2800" dirty="0" smtClean="0"/>
              <a:t>Los Habitantes de este sector social en general son de clase media-alta y alta, aunque existe gente que vive en este sector de la sociedad solo para aparentar, estos viven de deudas y son completamente dependientes. </a:t>
            </a:r>
            <a:endParaRPr lang="es-CL" sz="2800" dirty="0"/>
          </a:p>
        </p:txBody>
      </p:sp>
      <p:sp>
        <p:nvSpPr>
          <p:cNvPr id="2" name="1 Título"/>
          <p:cNvSpPr>
            <a:spLocks noGrp="1"/>
          </p:cNvSpPr>
          <p:nvPr>
            <p:ph type="title"/>
          </p:nvPr>
        </p:nvSpPr>
        <p:spPr/>
        <p:txBody>
          <a:bodyPr>
            <a:normAutofit/>
          </a:bodyPr>
          <a:lstStyle/>
          <a:p>
            <a:r>
              <a:rPr lang="es-CL" dirty="0" smtClean="0"/>
              <a:t>Barrio Alto</a:t>
            </a:r>
            <a:endParaRPr lang="es-CL" dirty="0"/>
          </a:p>
        </p:txBody>
      </p:sp>
    </p:spTree>
    <p:extLst>
      <p:ext uri="{BB962C8B-B14F-4D97-AF65-F5344CB8AC3E}">
        <p14:creationId xmlns:p14="http://schemas.microsoft.com/office/powerpoint/2010/main" val="2598441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fontScale="92500" lnSpcReduction="10000"/>
          </a:bodyPr>
          <a:lstStyle/>
          <a:p>
            <a:r>
              <a:rPr lang="es-CL" sz="2800" dirty="0" smtClean="0"/>
              <a:t>Dentro de esta sociedad se hacen presente muchos tópicos como son los talleres Literarios, ya no es curiosidad escribir, ahora se hace profesionalmente; algunos con éxito y otros no.</a:t>
            </a:r>
          </a:p>
          <a:p>
            <a:r>
              <a:rPr lang="es-CL" sz="2800" dirty="0" smtClean="0"/>
              <a:t>También habitan los travestis los cuales se han multiplicado enormemente en los últimos años. Representa perfectamente a la sociedad dirigida en gran medida a la busca de placer.</a:t>
            </a:r>
          </a:p>
          <a:p>
            <a:r>
              <a:rPr lang="es-CL" sz="2800" dirty="0" smtClean="0"/>
              <a:t>Se hallan también las solteras con profesión ya sea separadas, con hijos o sin. Se desempeñan en distintas funciones en la sociedad.</a:t>
            </a:r>
          </a:p>
          <a:p>
            <a:r>
              <a:rPr lang="es-CL" sz="2800" dirty="0" smtClean="0"/>
              <a:t>Se hace mención a </a:t>
            </a:r>
            <a:r>
              <a:rPr lang="es-CL" sz="2800" dirty="0" err="1" smtClean="0"/>
              <a:t>Casapiedra</a:t>
            </a:r>
            <a:r>
              <a:rPr lang="es-CL" sz="2800" dirty="0" smtClean="0"/>
              <a:t>, centro de convención en el que se desarrollan grandes eventos y asisten diferentes personas «cabeza de músculo».</a:t>
            </a:r>
          </a:p>
          <a:p>
            <a:pPr marL="0" indent="0">
              <a:buNone/>
            </a:pPr>
            <a:endParaRPr lang="es-CL" dirty="0" smtClean="0"/>
          </a:p>
        </p:txBody>
      </p:sp>
    </p:spTree>
    <p:extLst>
      <p:ext uri="{BB962C8B-B14F-4D97-AF65-F5344CB8AC3E}">
        <p14:creationId xmlns:p14="http://schemas.microsoft.com/office/powerpoint/2010/main" val="3918524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96752"/>
            <a:ext cx="8229600" cy="4929411"/>
          </a:xfrm>
        </p:spPr>
        <p:txBody>
          <a:bodyPr>
            <a:normAutofit fontScale="92500"/>
          </a:bodyPr>
          <a:lstStyle/>
          <a:p>
            <a:r>
              <a:rPr lang="es-CL" sz="2400" dirty="0" smtClean="0"/>
              <a:t>Se habla del Santiago Ancho y Ajeno, en donde los jóvenes de ahora en patotas o en grupos que lo absorben y transforman.</a:t>
            </a:r>
          </a:p>
          <a:p>
            <a:r>
              <a:rPr lang="es-CL" sz="2400" dirty="0" smtClean="0"/>
              <a:t>Es aquí en este carnaval de gente mezclada y que se hace notar por sus diferencias es donde se sitúan las “Tribus Urbanas”</a:t>
            </a:r>
          </a:p>
          <a:p>
            <a:r>
              <a:rPr lang="es-CL" sz="2400" dirty="0" smtClean="0"/>
              <a:t>Estas tribus son hijas de la internet y de la telefonía celular.</a:t>
            </a:r>
          </a:p>
          <a:p>
            <a:r>
              <a:rPr lang="es-CL" sz="2400" dirty="0" smtClean="0"/>
              <a:t>Están entre los 12 y los 18 principalmente, son de ambos sexos y de todas la clases sociales.</a:t>
            </a:r>
          </a:p>
          <a:p>
            <a:r>
              <a:rPr lang="es-CL" sz="2400" dirty="0" smtClean="0"/>
              <a:t>Suponen a algún inventor , algún joven que a partir de un personaje visto, copia su estilo y característica.</a:t>
            </a:r>
          </a:p>
          <a:p>
            <a:r>
              <a:rPr lang="es-CL" sz="2400" dirty="0" smtClean="0"/>
              <a:t>La componen:  Punks, </a:t>
            </a:r>
            <a:r>
              <a:rPr lang="es-CL" sz="2400" dirty="0" err="1" smtClean="0"/>
              <a:t>Skinheads</a:t>
            </a:r>
            <a:r>
              <a:rPr lang="es-CL" sz="2400" dirty="0" smtClean="0"/>
              <a:t>, </a:t>
            </a:r>
            <a:r>
              <a:rPr lang="es-CL" sz="2400" dirty="0" err="1" smtClean="0"/>
              <a:t>Pelolais</a:t>
            </a:r>
            <a:r>
              <a:rPr lang="es-CL" sz="2400" dirty="0" smtClean="0"/>
              <a:t>, Veganos, Metaleros, </a:t>
            </a:r>
            <a:r>
              <a:rPr lang="es-CL" sz="2400" dirty="0" err="1" smtClean="0"/>
              <a:t>Reggetoneros</a:t>
            </a:r>
            <a:r>
              <a:rPr lang="es-CL" sz="2400" dirty="0" smtClean="0"/>
              <a:t>, </a:t>
            </a:r>
            <a:r>
              <a:rPr lang="es-CL" sz="2400" dirty="0" err="1" smtClean="0"/>
              <a:t>Emos</a:t>
            </a:r>
            <a:r>
              <a:rPr lang="es-CL" sz="2400" dirty="0" smtClean="0"/>
              <a:t>, </a:t>
            </a:r>
            <a:r>
              <a:rPr lang="es-CL" sz="2400" dirty="0" err="1" smtClean="0"/>
              <a:t>Pokemones</a:t>
            </a:r>
            <a:r>
              <a:rPr lang="es-CL" sz="2400" dirty="0" smtClean="0"/>
              <a:t>, </a:t>
            </a:r>
            <a:r>
              <a:rPr lang="es-CL" sz="2400" dirty="0" err="1" smtClean="0"/>
              <a:t>Otakus</a:t>
            </a:r>
            <a:r>
              <a:rPr lang="es-CL" sz="2400" dirty="0" smtClean="0"/>
              <a:t>, Góticos.</a:t>
            </a:r>
            <a:endParaRPr lang="es-CL" sz="2400" dirty="0"/>
          </a:p>
        </p:txBody>
      </p:sp>
      <p:sp>
        <p:nvSpPr>
          <p:cNvPr id="2" name="1 Título"/>
          <p:cNvSpPr>
            <a:spLocks noGrp="1"/>
          </p:cNvSpPr>
          <p:nvPr>
            <p:ph type="title"/>
          </p:nvPr>
        </p:nvSpPr>
        <p:spPr/>
        <p:txBody>
          <a:bodyPr/>
          <a:lstStyle/>
          <a:p>
            <a:r>
              <a:rPr lang="es-CL" dirty="0" smtClean="0"/>
              <a:t>Vida Urbana</a:t>
            </a:r>
            <a:endParaRPr lang="es-CL" dirty="0"/>
          </a:p>
        </p:txBody>
      </p:sp>
    </p:spTree>
    <p:extLst>
      <p:ext uri="{BB962C8B-B14F-4D97-AF65-F5344CB8AC3E}">
        <p14:creationId xmlns:p14="http://schemas.microsoft.com/office/powerpoint/2010/main" val="2053014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lnSpcReduction="10000"/>
          </a:bodyPr>
          <a:lstStyle/>
          <a:p>
            <a:r>
              <a:rPr lang="es-CL" sz="2400" dirty="0" smtClean="0"/>
              <a:t>Para Villegas, estas tribus no representan al sector inteligente y luminoso de los jóvenes, ya que los más listos se preparan para la PSU y no deambulan con pantalones a medio culo o andan golpeando a gente posando como </a:t>
            </a:r>
            <a:r>
              <a:rPr lang="es-CL" sz="2400" dirty="0" err="1" smtClean="0"/>
              <a:t>Skinheads</a:t>
            </a:r>
            <a:r>
              <a:rPr lang="es-CL" sz="2400" dirty="0" smtClean="0"/>
              <a:t>.</a:t>
            </a:r>
          </a:p>
          <a:p>
            <a:r>
              <a:rPr lang="es-CL" sz="2400" dirty="0" smtClean="0"/>
              <a:t>También acá destaca a el “</a:t>
            </a:r>
            <a:r>
              <a:rPr lang="es-CL" sz="2400" dirty="0" err="1" smtClean="0"/>
              <a:t>Grafitero</a:t>
            </a:r>
            <a:r>
              <a:rPr lang="es-CL" sz="2400" dirty="0" smtClean="0"/>
              <a:t>”, es que coincide con un muro u otra superficie de acceso público para sin permiso escribir un nombre , firma, un signo, una proclama, etc.</a:t>
            </a:r>
            <a:br>
              <a:rPr lang="es-CL" sz="2400" dirty="0" smtClean="0"/>
            </a:br>
            <a:r>
              <a:rPr lang="es-CL" sz="2400" dirty="0" smtClean="0"/>
              <a:t>Son aquellos a los que nadie dará pelota, por lo cuál quieren dejar de algo “importante” para ellos.</a:t>
            </a:r>
          </a:p>
          <a:p>
            <a:r>
              <a:rPr lang="es-CL" sz="2400" dirty="0" smtClean="0"/>
              <a:t>De aquí deriva el “</a:t>
            </a:r>
            <a:r>
              <a:rPr lang="es-CL" sz="2400" dirty="0" err="1" smtClean="0"/>
              <a:t>Grafitero</a:t>
            </a:r>
            <a:r>
              <a:rPr lang="es-CL" sz="2400" dirty="0" smtClean="0"/>
              <a:t> Chileno”, </a:t>
            </a:r>
            <a:r>
              <a:rPr lang="es-CL" sz="2400" dirty="0" err="1" smtClean="0"/>
              <a:t>subvariante</a:t>
            </a:r>
            <a:r>
              <a:rPr lang="es-CL" sz="2400" dirty="0" smtClean="0"/>
              <a:t> del </a:t>
            </a:r>
            <a:r>
              <a:rPr lang="es-CL" sz="2400" dirty="0" err="1" smtClean="0"/>
              <a:t>grafitero</a:t>
            </a:r>
            <a:r>
              <a:rPr lang="es-CL" sz="2400" dirty="0" smtClean="0"/>
              <a:t> que es el mero rayador de paredes.</a:t>
            </a:r>
            <a:br>
              <a:rPr lang="es-CL" sz="2400" dirty="0" smtClean="0"/>
            </a:br>
            <a:r>
              <a:rPr lang="es-CL" sz="2400" dirty="0" smtClean="0"/>
              <a:t>Es el típico mozalbete pobre de entre 15 y 20 años que sale a hacer sus vulgares rayados.</a:t>
            </a:r>
            <a:br>
              <a:rPr lang="es-CL" sz="2400" dirty="0" smtClean="0"/>
            </a:br>
            <a:r>
              <a:rPr lang="es-CL" sz="2400" dirty="0" smtClean="0"/>
              <a:t>Su más alta expresión literaria suele ser el clásico &lt;&lt;Pico pal que lee&gt;&gt;.</a:t>
            </a:r>
            <a:endParaRPr lang="es-CL" sz="2400" dirty="0"/>
          </a:p>
        </p:txBody>
      </p:sp>
    </p:spTree>
    <p:extLst>
      <p:ext uri="{BB962C8B-B14F-4D97-AF65-F5344CB8AC3E}">
        <p14:creationId xmlns:p14="http://schemas.microsoft.com/office/powerpoint/2010/main" val="1585545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196752"/>
            <a:ext cx="8229600" cy="5661248"/>
          </a:xfrm>
        </p:spPr>
        <p:txBody>
          <a:bodyPr>
            <a:normAutofit fontScale="55000" lnSpcReduction="20000"/>
          </a:bodyPr>
          <a:lstStyle/>
          <a:p>
            <a:r>
              <a:rPr lang="es-CL" sz="4400" dirty="0" smtClean="0"/>
              <a:t>El autor recorre los diferentes personajes de nuestro país.</a:t>
            </a:r>
          </a:p>
          <a:p>
            <a:r>
              <a:rPr lang="es-CL" sz="4400" dirty="0" smtClean="0"/>
              <a:t>El chanta es parecido a los </a:t>
            </a:r>
            <a:r>
              <a:rPr lang="es-CL" sz="4400" dirty="0" err="1" smtClean="0"/>
              <a:t>flaites</a:t>
            </a:r>
            <a:r>
              <a:rPr lang="es-CL" sz="4400" dirty="0" smtClean="0"/>
              <a:t> solo con la diferencia de su estilo de vida. Sus deseos de escalar socialmente son lo que mueve su vida constantemente. Tipo vulgar y grosero, se acerca al antiguo roto, al tipo de medio pelo. Es gran oportunista. Es fácilmente distinguible puesto que tiene características </a:t>
            </a:r>
            <a:r>
              <a:rPr lang="es-CL" sz="4400" dirty="0" err="1" smtClean="0"/>
              <a:t>flaites</a:t>
            </a:r>
            <a:r>
              <a:rPr lang="es-CL" sz="4400" dirty="0" smtClean="0"/>
              <a:t>; un ejemplo de esto es cuando maneja su 4x4, lo hace con una música elevada -solo para que se den cuenta que va pasando- y del peor tipo posible, «</a:t>
            </a:r>
            <a:r>
              <a:rPr lang="es-CL" sz="4400" dirty="0" err="1" smtClean="0"/>
              <a:t>regueton</a:t>
            </a:r>
            <a:r>
              <a:rPr lang="es-CL" sz="4400" dirty="0" smtClean="0"/>
              <a:t>».</a:t>
            </a:r>
          </a:p>
          <a:p>
            <a:r>
              <a:rPr lang="es-CL" sz="4400" dirty="0" smtClean="0"/>
              <a:t>Se encuentran los Deudores Habitacionales, que son un grupo de manifestantes que aparecen en todo acto social para reclamar por sus «derechos». Son las típicas personas que viven del dinero del fisco, alegan por «los derechos y la justicia». Se desarrolla en mayor medida en los sectores pobres de Chile. Personas que han perdido la esperanza de surgir. Rodean el campo de la delincuencia, los agobia la pereza y les frustra un enfermizo sentido de derechos.</a:t>
            </a:r>
          </a:p>
          <a:p>
            <a:pPr marL="0" indent="0">
              <a:buNone/>
            </a:pPr>
            <a:endParaRPr lang="es-CL" dirty="0"/>
          </a:p>
        </p:txBody>
      </p:sp>
      <p:sp>
        <p:nvSpPr>
          <p:cNvPr id="2" name="1 Título"/>
          <p:cNvSpPr>
            <a:spLocks noGrp="1"/>
          </p:cNvSpPr>
          <p:nvPr>
            <p:ph type="title"/>
          </p:nvPr>
        </p:nvSpPr>
        <p:spPr>
          <a:xfrm>
            <a:off x="457200" y="274638"/>
            <a:ext cx="8229600" cy="850106"/>
          </a:xfrm>
        </p:spPr>
        <p:txBody>
          <a:bodyPr/>
          <a:lstStyle/>
          <a:p>
            <a:r>
              <a:rPr lang="es-CL" dirty="0" smtClean="0"/>
              <a:t>Otras Rarezas</a:t>
            </a:r>
            <a:endParaRPr lang="es-CL" dirty="0"/>
          </a:p>
        </p:txBody>
      </p:sp>
    </p:spTree>
    <p:extLst>
      <p:ext uri="{BB962C8B-B14F-4D97-AF65-F5344CB8AC3E}">
        <p14:creationId xmlns:p14="http://schemas.microsoft.com/office/powerpoint/2010/main" val="41342361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2707</TotalTime>
  <Words>2152</Words>
  <Application>Microsoft Office PowerPoint</Application>
  <PresentationFormat>Presentación en pantalla (4:3)</PresentationFormat>
  <Paragraphs>77</Paragraphs>
  <Slides>20</Slides>
  <Notes>1</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Papel</vt:lpstr>
      <vt:lpstr>Ruego a Ud. Tenga la bondad de irse a la CRESTA</vt:lpstr>
      <vt:lpstr>Fernando Villegas</vt:lpstr>
      <vt:lpstr>En la City</vt:lpstr>
      <vt:lpstr>Presentación de PowerPoint</vt:lpstr>
      <vt:lpstr>Barrio Alto</vt:lpstr>
      <vt:lpstr>Presentación de PowerPoint</vt:lpstr>
      <vt:lpstr>Vida Urbana</vt:lpstr>
      <vt:lpstr>Presentación de PowerPoint</vt:lpstr>
      <vt:lpstr>Otras Rarezas</vt:lpstr>
      <vt:lpstr>Presentación de PowerPoint</vt:lpstr>
      <vt:lpstr>La Población</vt:lpstr>
      <vt:lpstr>Presentación de PowerPoint</vt:lpstr>
      <vt:lpstr>RESORTS, BALNEARIOS</vt:lpstr>
      <vt:lpstr>Presentación de PowerPoint</vt:lpstr>
      <vt:lpstr>Barrios Universitarios</vt:lpstr>
      <vt:lpstr>Presentación de PowerPoint</vt:lpstr>
      <vt:lpstr>BUROCRACIAS</vt:lpstr>
      <vt:lpstr>Presentación de PowerPoint</vt:lpstr>
      <vt:lpstr>Punto Final</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Daniel</dc:creator>
  <cp:lastModifiedBy>usuario</cp:lastModifiedBy>
  <cp:revision>39</cp:revision>
  <dcterms:created xsi:type="dcterms:W3CDTF">2012-11-25T20:50:59Z</dcterms:created>
  <dcterms:modified xsi:type="dcterms:W3CDTF">2012-12-02T06:33:11Z</dcterms:modified>
</cp:coreProperties>
</file>