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9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B9380-8A47-413B-B7DF-830236BE5BC5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7FC11C-4C0B-458D-A5F1-052D8E584A6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F9F6D-4891-491A-88A2-922DB5735231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8B8FA-CCAF-4658-9117-E30F3E52A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F9F6D-4891-491A-88A2-922DB5735231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8B8FA-CCAF-4658-9117-E30F3E52A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F9F6D-4891-491A-88A2-922DB5735231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8B8FA-CCAF-4658-9117-E30F3E52A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F9F6D-4891-491A-88A2-922DB5735231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8B8FA-CCAF-4658-9117-E30F3E52A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F9F6D-4891-491A-88A2-922DB5735231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8B8FA-CCAF-4658-9117-E30F3E52A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F9F6D-4891-491A-88A2-922DB5735231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8B8FA-CCAF-4658-9117-E30F3E52A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F9F6D-4891-491A-88A2-922DB5735231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8B8FA-CCAF-4658-9117-E30F3E52A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F9F6D-4891-491A-88A2-922DB5735231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8B8FA-CCAF-4658-9117-E30F3E52A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F9F6D-4891-491A-88A2-922DB5735231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8B8FA-CCAF-4658-9117-E30F3E52A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F9F6D-4891-491A-88A2-922DB5735231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8B8FA-CCAF-4658-9117-E30F3E52A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F9F6D-4891-491A-88A2-922DB5735231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8B8FA-CCAF-4658-9117-E30F3E52AB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F9F6D-4891-491A-88A2-922DB5735231}" type="datetimeFigureOut">
              <a:rPr lang="en-US" smtClean="0"/>
              <a:t>10/27/2014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8B8FA-CCAF-4658-9117-E30F3E52AB9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Catatan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kelompok</a:t>
            </a:r>
            <a:r>
              <a:rPr lang="en-US" dirty="0" smtClean="0"/>
              <a:t> yang </a:t>
            </a:r>
            <a:r>
              <a:rPr lang="en-US" dirty="0" err="1" smtClean="0"/>
              <a:t>presentasi</a:t>
            </a:r>
            <a:r>
              <a:rPr lang="en-US" dirty="0" smtClean="0"/>
              <a:t>: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Membuat</a:t>
            </a:r>
            <a:r>
              <a:rPr lang="en-US" dirty="0" smtClean="0"/>
              <a:t> </a:t>
            </a:r>
            <a:r>
              <a:rPr lang="en-US" dirty="0" err="1" smtClean="0"/>
              <a:t>ppt</a:t>
            </a:r>
            <a:r>
              <a:rPr lang="en-US" dirty="0" smtClean="0"/>
              <a:t> </a:t>
            </a:r>
            <a:r>
              <a:rPr lang="en-US" dirty="0" err="1" smtClean="0"/>
              <a:t>presentasi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outline yang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ditentukan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untuk</a:t>
            </a:r>
            <a:r>
              <a:rPr lang="en-US" dirty="0" smtClean="0"/>
              <a:t> chapter </a:t>
            </a:r>
            <a:r>
              <a:rPr lang="en-US" dirty="0"/>
              <a:t>8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slide </a:t>
            </a:r>
            <a:r>
              <a:rPr lang="en-US" dirty="0" err="1" smtClean="0"/>
              <a:t>ini</a:t>
            </a:r>
            <a:r>
              <a:rPr lang="en-US" dirty="0" smtClean="0"/>
              <a:t>), </a:t>
            </a:r>
            <a:r>
              <a:rPr lang="en-US" dirty="0" err="1" smtClean="0"/>
              <a:t>di</a:t>
            </a:r>
            <a:r>
              <a:rPr lang="en-US" dirty="0" smtClean="0"/>
              <a:t> print </a:t>
            </a:r>
            <a:r>
              <a:rPr lang="en-US" dirty="0" err="1" smtClean="0"/>
              <a:t>warna</a:t>
            </a:r>
            <a:r>
              <a:rPr lang="en-US" dirty="0" smtClean="0"/>
              <a:t> 1 kali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dikumpulkan</a:t>
            </a:r>
            <a:r>
              <a:rPr lang="en-US" dirty="0" smtClean="0"/>
              <a:t>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presentasi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kelas</a:t>
            </a:r>
            <a:r>
              <a:rPr lang="en-US" dirty="0" smtClean="0"/>
              <a:t>.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Kirim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email: ekpembangunan2014@gmail.com</a:t>
            </a:r>
            <a:endParaRPr lang="en-US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/>
              <a:t>8.3 Child Labor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Child labor is a widespread phenomenon</a:t>
            </a:r>
          </a:p>
          <a:p>
            <a:pPr eaLnBrk="1" hangingPunct="1"/>
            <a:r>
              <a:rPr lang="en-US"/>
              <a:t>The problem may be modeled using the “multiple equilibria” approach</a:t>
            </a:r>
          </a:p>
          <a:p>
            <a:pPr eaLnBrk="1" hangingPunct="1"/>
            <a:r>
              <a:rPr lang="en-US"/>
              <a:t>Government intervention may be called for to move to a ‘better’ equilibrium</a:t>
            </a:r>
          </a:p>
          <a:p>
            <a:pPr eaLnBrk="1" hangingPunct="1"/>
            <a:r>
              <a:rPr lang="en-US"/>
              <a:t>Sometimes this shift can be self-enforcing, so active intervention is only needed at first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r>
              <a:rPr lang="en-US"/>
              <a:t>Assumptions of the Child Labor Multiple Equilibria Model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4294967295"/>
          </p:nvPr>
        </p:nvSpPr>
        <p:spPr/>
        <p:txBody>
          <a:bodyPr rIns="91440"/>
          <a:lstStyle/>
          <a:p>
            <a:r>
              <a:rPr lang="en-US"/>
              <a:t>Luxury Axiom: A household with sufficiently high income would not send its children to work</a:t>
            </a:r>
          </a:p>
          <a:p>
            <a:r>
              <a:rPr lang="en-US"/>
              <a:t>Substitution Axiom: Adult and child labor are substitutes (perfect substitutes in this model), in which the quantity of output by a child is a given fraction of that of an adult: Q</a:t>
            </a:r>
            <a:r>
              <a:rPr lang="en-US" baseline="30000"/>
              <a:t>C</a:t>
            </a:r>
            <a:r>
              <a:rPr lang="en-US"/>
              <a:t> = </a:t>
            </a:r>
            <a:r>
              <a:rPr lang="en-US">
                <a:latin typeface="Lucida Grande" pitchFamily="48" charset="0"/>
              </a:rPr>
              <a:t>γ</a:t>
            </a:r>
            <a:r>
              <a:rPr lang="en-US"/>
              <a:t>Q</a:t>
            </a:r>
            <a:r>
              <a:rPr lang="en-US" baseline="30000"/>
              <a:t>A</a:t>
            </a:r>
            <a:r>
              <a:rPr lang="en-US"/>
              <a:t>,  0 &lt; </a:t>
            </a:r>
            <a:r>
              <a:rPr lang="en-US">
                <a:latin typeface="Lucida Grande" pitchFamily="48" charset="0"/>
              </a:rPr>
              <a:t>γ</a:t>
            </a:r>
            <a:r>
              <a:rPr lang="en-US"/>
              <a:t> &lt; 1.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304800"/>
            <a:ext cx="8610600" cy="992188"/>
          </a:xfrm>
        </p:spPr>
        <p:txBody>
          <a:bodyPr anchor="ctr"/>
          <a:lstStyle/>
          <a:p>
            <a:pPr eaLnBrk="1" hangingPunct="1"/>
            <a:r>
              <a:rPr lang="en-US" sz="2800"/>
              <a:t>Figure 8.3  </a:t>
            </a:r>
            <a:r>
              <a:rPr lang="en-US" sz="2800" b="0"/>
              <a:t>Child Labor as a Bad Equilibrium</a:t>
            </a:r>
            <a:endParaRPr lang="en-GB" sz="2800"/>
          </a:p>
        </p:txBody>
      </p:sp>
      <p:pic>
        <p:nvPicPr>
          <p:cNvPr id="24582" name="Picture 6" descr="fig08_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295400"/>
            <a:ext cx="5257800" cy="50419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 idx="4294967295"/>
          </p:nvPr>
        </p:nvSpPr>
        <p:spPr>
          <a:xfrm>
            <a:off x="381000" y="381000"/>
            <a:ext cx="8610600" cy="992188"/>
          </a:xfrm>
        </p:spPr>
        <p:txBody>
          <a:bodyPr anchor="ctr">
            <a:normAutofit fontScale="90000"/>
          </a:bodyPr>
          <a:lstStyle/>
          <a:p>
            <a:r>
              <a:rPr lang="en-US"/>
              <a:t>Other approaches to child labor policy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4294967295"/>
          </p:nvPr>
        </p:nvSpPr>
        <p:spPr>
          <a:xfrm>
            <a:off x="381000" y="1600200"/>
            <a:ext cx="8305800" cy="5105400"/>
          </a:xfrm>
        </p:spPr>
        <p:txBody>
          <a:bodyPr rIns="91440"/>
          <a:lstStyle/>
          <a:p>
            <a:r>
              <a:rPr lang="en-US" sz="1800"/>
              <a:t>Get more children into school (as in Millennium Development Goals), e.g. new village schools; and enrollment incentives for parents such as in Progresa/ Oportunidades</a:t>
            </a:r>
          </a:p>
          <a:p>
            <a:r>
              <a:rPr lang="en-US" sz="1800"/>
              <a:t>Consider child labor an expression of poverty, so emphasize ending poverty generally (a traditional World Bank approach, now modified)</a:t>
            </a:r>
          </a:p>
          <a:p>
            <a:r>
              <a:rPr lang="en-US" sz="1800"/>
              <a:t>If child labor is inevitable in the short run, regulate it to prevent abuse and provide support services for working children (UNICEF approach)</a:t>
            </a:r>
          </a:p>
          <a:p>
            <a:r>
              <a:rPr lang="en-US" sz="1800"/>
              <a:t>Ban child labor; or if impossible, ban child labor in its most abusive forms (ILO strategy; “Worst Forms of Child Labor Convention”)</a:t>
            </a:r>
          </a:p>
          <a:p>
            <a:r>
              <a:rPr lang="en-US" sz="1800"/>
              <a:t>Activist approach: trade sanctions. Concerns: could backfire when children shift to informal sector; and if modern sector growth slows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228600"/>
            <a:ext cx="7772400" cy="1166813"/>
          </a:xfrm>
        </p:spPr>
        <p:txBody>
          <a:bodyPr anchor="ctr"/>
          <a:lstStyle/>
          <a:p>
            <a:pPr eaLnBrk="1" hangingPunct="1"/>
            <a:r>
              <a:rPr lang="en-US" sz="2800"/>
              <a:t>8.4 The Gender Gap: Discrimination in Education and Health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>
              <a:lnSpc>
                <a:spcPct val="80000"/>
              </a:lnSpc>
            </a:pPr>
            <a:r>
              <a:rPr lang="en-US" sz="2000"/>
              <a:t>Young females receive less education than young males in nearly every low and lower-middle income developing country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/>
              <a:t>Closing the educational gender gap is important because: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The social rate of return on women’s education is higher than that of men in developing countries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Education for women increases productivity, lowers fertility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Educated mothers have a multiplier impact on future generations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Education can break the vicious cycle of poverty and inadequate schooling for women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Good news: Millennium Development Goals on parity being approached, progress in every developing region</a:t>
            </a:r>
          </a:p>
          <a:p>
            <a:pPr lvl="1" eaLnBrk="1" hangingPunct="1">
              <a:lnSpc>
                <a:spcPct val="80000"/>
              </a:lnSpc>
            </a:pPr>
            <a:endParaRPr 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r>
              <a:rPr lang="en-US"/>
              <a:t>Figure 8.4  </a:t>
            </a:r>
            <a:r>
              <a:rPr lang="en-US" b="0"/>
              <a:t>Youth Literacy Rate, 2008</a:t>
            </a:r>
            <a:endParaRPr lang="en-US"/>
          </a:p>
        </p:txBody>
      </p:sp>
      <p:pic>
        <p:nvPicPr>
          <p:cNvPr id="27652" name="Picture 4" descr="fig08_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371600"/>
            <a:ext cx="6781800" cy="50514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8.4 The Gender Gap: Discrimination in Education and Health (cont’d)</a:t>
            </a:r>
            <a:endParaRPr lang="en-US" sz="2400"/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Consequences of gender bias in health and education</a:t>
            </a:r>
          </a:p>
          <a:p>
            <a:pPr lvl="1" eaLnBrk="1" hangingPunct="1"/>
            <a:r>
              <a:rPr lang="en-US"/>
              <a:t>Economic incentives and their cultural setting</a:t>
            </a:r>
          </a:p>
          <a:p>
            <a:pPr lvl="1" eaLnBrk="1" hangingPunct="1"/>
            <a:r>
              <a:rPr lang="en-US"/>
              <a:t>“Missing Women” mystery in Asia</a:t>
            </a:r>
          </a:p>
          <a:p>
            <a:pPr eaLnBrk="1" hangingPunct="1"/>
            <a:r>
              <a:rPr lang="en-US"/>
              <a:t>Increase in family income does not always lead to better health and education</a:t>
            </a:r>
          </a:p>
          <a:p>
            <a:pPr lvl="1" eaLnBrk="1" hangingPunct="1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Figure 8.5  </a:t>
            </a:r>
            <a:r>
              <a:rPr lang="en-US" sz="2400" b="0"/>
              <a:t>Female-Male Ratios in Total Population in Selected Communities</a:t>
            </a:r>
            <a:endParaRPr lang="en-US" sz="1800"/>
          </a:p>
        </p:txBody>
      </p:sp>
      <p:pic>
        <p:nvPicPr>
          <p:cNvPr id="29702" name="Picture 6" descr="fig08_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371600"/>
            <a:ext cx="5867400" cy="4978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/>
              <a:t>8.5 Educational Systems and Development</a:t>
            </a: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The Political Economy of Educational Supply and Demand: The Relationship between Employment Opportunities and Educational Demands</a:t>
            </a:r>
          </a:p>
          <a:p>
            <a:pPr eaLnBrk="1" hangingPunct="1"/>
            <a:r>
              <a:rPr lang="en-US"/>
              <a:t>Social versus Private Benefits and Costs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381000"/>
            <a:ext cx="3276600" cy="3810000"/>
          </a:xfrm>
        </p:spPr>
        <p:txBody>
          <a:bodyPr anchor="t"/>
          <a:lstStyle/>
          <a:p>
            <a:pPr eaLnBrk="1" hangingPunct="1"/>
            <a:r>
              <a:rPr lang="en-US" sz="2400"/>
              <a:t>Figure 8.6  </a:t>
            </a:r>
            <a:r>
              <a:rPr lang="en-US" sz="2400" b="0"/>
              <a:t>Private versus Social Benefits and Costs of Education: An Illustration</a:t>
            </a:r>
            <a:endParaRPr lang="en-US" sz="2000"/>
          </a:p>
        </p:txBody>
      </p:sp>
      <p:pic>
        <p:nvPicPr>
          <p:cNvPr id="31750" name="Picture 6" descr="fig08_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914400"/>
            <a:ext cx="4854575" cy="51958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04800" y="381000"/>
            <a:ext cx="7772400" cy="1143000"/>
          </a:xfrm>
        </p:spPr>
        <p:txBody>
          <a:bodyPr anchor="t"/>
          <a:lstStyle/>
          <a:p>
            <a:r>
              <a:rPr lang="en-US" sz="3000"/>
              <a:t>Chapter 8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905000"/>
            <a:ext cx="7239000" cy="17526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Human Capital: Education and Health in Economic Development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/>
              <a:t>8.5 Educational Systems and Development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Distribution of Education</a:t>
            </a:r>
          </a:p>
          <a:p>
            <a:pPr lvl="1" eaLnBrk="1" hangingPunct="1"/>
            <a:r>
              <a:rPr lang="en-US"/>
              <a:t>Lorenz curves for the distribution of education</a:t>
            </a:r>
          </a:p>
          <a:p>
            <a:pPr eaLnBrk="1" hangingPunct="1"/>
            <a:r>
              <a:rPr lang="en-US"/>
              <a:t>Education, Inequality, and Poverty</a:t>
            </a:r>
          </a:p>
          <a:p>
            <a:pPr lvl="1" eaLnBrk="1" hangingPunct="1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Figure 8.7  </a:t>
            </a:r>
            <a:r>
              <a:rPr lang="en-US" sz="2400" b="0"/>
              <a:t>Lorenz Curves for Education in India and South Korea</a:t>
            </a:r>
            <a:endParaRPr lang="en-GB" sz="1800"/>
          </a:p>
        </p:txBody>
      </p:sp>
      <p:pic>
        <p:nvPicPr>
          <p:cNvPr id="33798" name="Picture 6" descr="fig08_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524000"/>
            <a:ext cx="8415338" cy="39401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Figure 8.8  </a:t>
            </a:r>
            <a:r>
              <a:rPr lang="en-US" sz="2800" b="0"/>
              <a:t>Gini Coefficients for Education in 85 Countries</a:t>
            </a:r>
            <a:endParaRPr lang="en-GB" sz="2000"/>
          </a:p>
        </p:txBody>
      </p:sp>
      <p:pic>
        <p:nvPicPr>
          <p:cNvPr id="34822" name="Picture 6" descr="fig08_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600200"/>
            <a:ext cx="6958013" cy="4635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/>
              <a:t>8.5 Educational Systems and Development (cont’d)</a:t>
            </a:r>
            <a:endParaRPr lang="en-US" sz="1800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 sz="2400"/>
              <a:t>Educational supply and demand: the relationship between employment opportunities and educational demands</a:t>
            </a:r>
          </a:p>
          <a:p>
            <a:pPr eaLnBrk="1" hangingPunct="1"/>
            <a:r>
              <a:rPr lang="en-US" sz="2400"/>
              <a:t>Social versus private benefits and costs</a:t>
            </a:r>
          </a:p>
          <a:p>
            <a:pPr eaLnBrk="1" hangingPunct="1"/>
            <a:r>
              <a:rPr lang="en-US" sz="2400"/>
              <a:t>Distribution of education</a:t>
            </a:r>
          </a:p>
          <a:p>
            <a:pPr eaLnBrk="1" hangingPunct="1"/>
            <a:r>
              <a:rPr lang="en-US" sz="2400"/>
              <a:t>Education, inequality, and poverty</a:t>
            </a:r>
          </a:p>
          <a:p>
            <a:pPr eaLnBrk="1" hangingPunct="1"/>
            <a:r>
              <a:rPr lang="en-US" sz="2400"/>
              <a:t>Education, Internal Migration, and the Brain Drain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/>
              <a:t>8.6 Health Measurement and Distribution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World Health Organization (WHO): The key United Nations agency concerned with global health matters.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Figure 8.9  </a:t>
            </a:r>
            <a:r>
              <a:rPr lang="en-US" sz="2800" b="0"/>
              <a:t>Life Expectancy in Various World Regions</a:t>
            </a:r>
            <a:endParaRPr lang="en-GB" sz="1800"/>
          </a:p>
        </p:txBody>
      </p:sp>
      <p:pic>
        <p:nvPicPr>
          <p:cNvPr id="37894" name="Picture 6" descr="fig08_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133600"/>
            <a:ext cx="6402388" cy="36226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228600"/>
            <a:ext cx="8382000" cy="1143000"/>
          </a:xfrm>
        </p:spPr>
        <p:txBody>
          <a:bodyPr anchor="ctr"/>
          <a:lstStyle/>
          <a:p>
            <a:pPr eaLnBrk="1" hangingPunct="1"/>
            <a:r>
              <a:rPr lang="en-US" sz="2800"/>
              <a:t>Figure 8.10  </a:t>
            </a:r>
            <a:r>
              <a:rPr lang="en-US" sz="2800" b="0"/>
              <a:t>Under-5 Mortality Rates in Various World Regions</a:t>
            </a:r>
            <a:r>
              <a:rPr lang="en-US" sz="2800"/>
              <a:t> </a:t>
            </a:r>
            <a:endParaRPr lang="en-GB" sz="1800"/>
          </a:p>
        </p:txBody>
      </p:sp>
      <p:pic>
        <p:nvPicPr>
          <p:cNvPr id="38918" name="Picture 6" descr="fig08_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676400"/>
            <a:ext cx="7173913" cy="43481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379413"/>
            <a:ext cx="8610600" cy="992187"/>
          </a:xfrm>
        </p:spPr>
        <p:txBody>
          <a:bodyPr anchor="ctr">
            <a:normAutofit fontScale="90000"/>
          </a:bodyPr>
          <a:lstStyle/>
          <a:p>
            <a:pPr eaLnBrk="1" hangingPunct="1"/>
            <a:r>
              <a:rPr lang="en-US"/>
              <a:t>Figure 8.11  </a:t>
            </a:r>
            <a:r>
              <a:rPr lang="en-US" b="0"/>
              <a:t>Deaths of Children under Age 5</a:t>
            </a:r>
            <a:r>
              <a:rPr lang="en-US"/>
              <a:t> </a:t>
            </a:r>
            <a:endParaRPr lang="en-US" sz="1600"/>
          </a:p>
        </p:txBody>
      </p:sp>
      <p:pic>
        <p:nvPicPr>
          <p:cNvPr id="39943" name="Picture 7" descr="fig08_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676400"/>
            <a:ext cx="6527800" cy="4635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Figure 8.12A  </a:t>
            </a:r>
            <a:r>
              <a:rPr lang="en-US" sz="2400" b="0"/>
              <a:t>Children’s Likelihood to Die in Selected Countries</a:t>
            </a:r>
            <a:endParaRPr lang="en-US" sz="1800"/>
          </a:p>
        </p:txBody>
      </p:sp>
      <p:pic>
        <p:nvPicPr>
          <p:cNvPr id="40966" name="Picture 6" descr="fig08_12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676400"/>
            <a:ext cx="7235825" cy="40528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r>
              <a:rPr lang="en-US" sz="2400"/>
              <a:t>Figure 8.12B  </a:t>
            </a:r>
            <a:r>
              <a:rPr lang="en-US" sz="2400" b="0"/>
              <a:t>Proportion of Under-Five Children Who Are Underweight, by Household Wealth, around 2008</a:t>
            </a:r>
            <a:endParaRPr lang="en-US" sz="2400"/>
          </a:p>
        </p:txBody>
      </p:sp>
      <p:pic>
        <p:nvPicPr>
          <p:cNvPr id="41988" name="Picture 4" descr="fig08_12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600200"/>
            <a:ext cx="6365875" cy="46101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/>
              <a:t>8.1 The Central Roles of Education and Health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Health and education are important objectives of development, as reflected in Amartya Sen’s capability approach, and in the core values of economic development</a:t>
            </a:r>
          </a:p>
          <a:p>
            <a:pPr eaLnBrk="1" hangingPunct="1"/>
            <a:r>
              <a:rPr lang="en-US"/>
              <a:t>Health and education are also important components of growth and development – inputs in the aggregate production function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/>
              <a:t>8.7 Disease Burden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HIV/AIDS</a:t>
            </a:r>
          </a:p>
          <a:p>
            <a:pPr eaLnBrk="1" hangingPunct="1"/>
            <a:r>
              <a:rPr lang="en-US"/>
              <a:t>Malaria</a:t>
            </a:r>
          </a:p>
          <a:p>
            <a:pPr eaLnBrk="1" hangingPunct="1"/>
            <a:r>
              <a:rPr lang="en-US"/>
              <a:t>Parasitic Worms and Other “Neglected Tropical Diseases”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Figure 8.13  </a:t>
            </a:r>
            <a:r>
              <a:rPr lang="en-US" sz="2400" b="0"/>
              <a:t>Proportion of Children under 5 Who Are Underweight, 1990 and 2005</a:t>
            </a:r>
            <a:endParaRPr lang="en-US" sz="2400"/>
          </a:p>
        </p:txBody>
      </p:sp>
      <p:pic>
        <p:nvPicPr>
          <p:cNvPr id="44038" name="Picture 6" descr="fig08_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524000"/>
            <a:ext cx="5348288" cy="47672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Table 8.2  </a:t>
            </a:r>
            <a:r>
              <a:rPr lang="en-US" sz="2800" b="0"/>
              <a:t>Regional HIV and AIDS Statistics, 2009</a:t>
            </a:r>
            <a:endParaRPr lang="en-US" sz="1800"/>
          </a:p>
        </p:txBody>
      </p:sp>
      <p:pic>
        <p:nvPicPr>
          <p:cNvPr id="45062" name="Picture 6" descr="tbl08_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438400"/>
            <a:ext cx="8034338" cy="2895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Table 8.3  </a:t>
            </a:r>
            <a:r>
              <a:rPr lang="en-US" sz="2400" b="0"/>
              <a:t>The Major Neglected Tropical Diseases, Ranked by Prevalence</a:t>
            </a:r>
            <a:endParaRPr lang="en-GB" sz="2400"/>
          </a:p>
        </p:txBody>
      </p:sp>
      <p:pic>
        <p:nvPicPr>
          <p:cNvPr id="46086" name="Picture 6" descr="tbl08_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320800"/>
            <a:ext cx="7467600" cy="49911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/>
              <a:t>8.8 Health, Productivity, and Policy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Productivity</a:t>
            </a:r>
          </a:p>
          <a:p>
            <a:pPr lvl="1" eaLnBrk="1" hangingPunct="1"/>
            <a:r>
              <a:rPr lang="en-US"/>
              <a:t>Is there a connection?</a:t>
            </a:r>
          </a:p>
          <a:p>
            <a:pPr lvl="1" eaLnBrk="1" hangingPunct="1"/>
            <a:endParaRPr lang="en-US"/>
          </a:p>
          <a:p>
            <a:pPr eaLnBrk="1" hangingPunct="1"/>
            <a:r>
              <a:rPr lang="en-US"/>
              <a:t>Health Systems Policy</a:t>
            </a:r>
          </a:p>
          <a:p>
            <a:pPr lvl="1" eaLnBrk="1" hangingPunct="1"/>
            <a:r>
              <a:rPr lang="en-US"/>
              <a:t>Great variability in the performance of health systems at each income level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Figure 8.14  </a:t>
            </a:r>
            <a:r>
              <a:rPr lang="en-US" sz="2400" b="0"/>
              <a:t>Wages, Education, and Height of Males in Brazil and the United States</a:t>
            </a:r>
            <a:endParaRPr lang="en-US" sz="2400"/>
          </a:p>
        </p:txBody>
      </p:sp>
      <p:pic>
        <p:nvPicPr>
          <p:cNvPr id="48134" name="Picture 6" descr="fig08_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295400"/>
            <a:ext cx="7010400" cy="51149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Figure 8.15  </a:t>
            </a:r>
            <a:r>
              <a:rPr lang="en-US" sz="2400" b="0"/>
              <a:t>GNI Per Capita and Life Expectancy at Birth, 2002</a:t>
            </a:r>
            <a:endParaRPr lang="en-US" sz="2400"/>
          </a:p>
        </p:txBody>
      </p:sp>
      <p:pic>
        <p:nvPicPr>
          <p:cNvPr id="49158" name="Picture 6" descr="fig08_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447800"/>
            <a:ext cx="7424738" cy="46259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/>
              <a:t>Concepts for Review</a:t>
            </a:r>
          </a:p>
        </p:txBody>
      </p:sp>
      <p:sp>
        <p:nvSpPr>
          <p:cNvPr id="51205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1600200"/>
            <a:ext cx="4073525" cy="4572000"/>
          </a:xfrm>
        </p:spPr>
        <p:txBody>
          <a:bodyPr rIns="91440"/>
          <a:lstStyle/>
          <a:p>
            <a:pPr eaLnBrk="1" hangingPunct="1">
              <a:lnSpc>
                <a:spcPct val="80000"/>
              </a:lnSpc>
            </a:pPr>
            <a:r>
              <a:rPr lang="en-US" sz="2000"/>
              <a:t>Acquired immunodeficiency syndrome (AIDS)</a:t>
            </a:r>
          </a:p>
          <a:p>
            <a:pPr eaLnBrk="1" hangingPunct="1">
              <a:lnSpc>
                <a:spcPct val="80000"/>
              </a:lnSpc>
            </a:pPr>
            <a:r>
              <a:rPr lang="en-US" sz="2000"/>
              <a:t>Basic education</a:t>
            </a:r>
          </a:p>
          <a:p>
            <a:pPr eaLnBrk="1" hangingPunct="1">
              <a:lnSpc>
                <a:spcPct val="80000"/>
              </a:lnSpc>
            </a:pPr>
            <a:r>
              <a:rPr lang="en-US" sz="2000"/>
              <a:t>Brain drain</a:t>
            </a:r>
          </a:p>
          <a:p>
            <a:pPr eaLnBrk="1" hangingPunct="1">
              <a:lnSpc>
                <a:spcPct val="80000"/>
              </a:lnSpc>
            </a:pPr>
            <a:r>
              <a:rPr lang="en-US" sz="2000"/>
              <a:t>Conditional cash transfer (CCT) programs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/>
              <a:t>Derived demand</a:t>
            </a:r>
          </a:p>
          <a:p>
            <a:pPr eaLnBrk="1" hangingPunct="1">
              <a:lnSpc>
                <a:spcPct val="80000"/>
              </a:lnSpc>
            </a:pPr>
            <a:r>
              <a:rPr lang="en-US" sz="2000"/>
              <a:t>Discount rate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/>
              <a:t>Educational certification</a:t>
            </a:r>
          </a:p>
          <a:p>
            <a:pPr eaLnBrk="1" hangingPunct="1">
              <a:lnSpc>
                <a:spcPct val="80000"/>
              </a:lnSpc>
            </a:pPr>
            <a:r>
              <a:rPr lang="en-US" sz="2000"/>
              <a:t>Educational gender gap</a:t>
            </a:r>
          </a:p>
        </p:txBody>
      </p:sp>
      <p:sp>
        <p:nvSpPr>
          <p:cNvPr id="5120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25963" y="1600200"/>
            <a:ext cx="4073525" cy="4572000"/>
          </a:xfrm>
        </p:spPr>
        <p:txBody>
          <a:bodyPr rIns="91440"/>
          <a:lstStyle/>
          <a:p>
            <a:pPr eaLnBrk="1" hangingPunct="1"/>
            <a:r>
              <a:rPr lang="en-US" sz="2000"/>
              <a:t>Health system </a:t>
            </a:r>
          </a:p>
          <a:p>
            <a:pPr eaLnBrk="1" hangingPunct="1"/>
            <a:r>
              <a:rPr lang="en-US" sz="2000"/>
              <a:t>Human capital</a:t>
            </a:r>
          </a:p>
          <a:p>
            <a:pPr eaLnBrk="1" hangingPunct="1"/>
            <a:r>
              <a:rPr lang="en-US" sz="2000"/>
              <a:t>Human immunodeficiency virus (HIV)</a:t>
            </a:r>
          </a:p>
          <a:p>
            <a:pPr eaLnBrk="1" hangingPunct="1"/>
            <a:r>
              <a:rPr lang="en-US" sz="2000"/>
              <a:t>Literacy</a:t>
            </a:r>
          </a:p>
          <a:p>
            <a:pPr eaLnBrk="1" hangingPunct="1"/>
            <a:r>
              <a:rPr lang="en-US" sz="2000"/>
              <a:t>Neglected tropical diseases </a:t>
            </a:r>
          </a:p>
          <a:p>
            <a:pPr eaLnBrk="1" hangingPunct="1"/>
            <a:r>
              <a:rPr lang="en-US" sz="2000"/>
              <a:t>Private benefits of education</a:t>
            </a:r>
          </a:p>
          <a:p>
            <a:pPr eaLnBrk="1" hangingPunct="1"/>
            <a:endParaRPr 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/>
              <a:t>Concepts for Review (cont’d)</a:t>
            </a:r>
          </a:p>
        </p:txBody>
      </p:sp>
      <p:sp>
        <p:nvSpPr>
          <p:cNvPr id="52229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04800" y="1600200"/>
            <a:ext cx="4073525" cy="4572000"/>
          </a:xfrm>
        </p:spPr>
        <p:txBody>
          <a:bodyPr rIns="91440"/>
          <a:lstStyle/>
          <a:p>
            <a:pPr eaLnBrk="1" hangingPunct="1"/>
            <a:r>
              <a:rPr lang="en-US" sz="2000"/>
              <a:t>Private costs of education</a:t>
            </a:r>
          </a:p>
          <a:p>
            <a:pPr eaLnBrk="1" hangingPunct="1"/>
            <a:r>
              <a:rPr lang="en-US" sz="2000"/>
              <a:t>Social benefits of education</a:t>
            </a:r>
          </a:p>
          <a:p>
            <a:pPr eaLnBrk="1" hangingPunct="1"/>
            <a:r>
              <a:rPr lang="en-US" sz="2000"/>
              <a:t>Social costs of education</a:t>
            </a:r>
          </a:p>
          <a:p>
            <a:pPr eaLnBrk="1" hangingPunct="1"/>
            <a:r>
              <a:rPr lang="en-US" sz="2000"/>
              <a:t>World Health Organization (WHO)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>
            <a:normAutofit fontScale="90000"/>
          </a:bodyPr>
          <a:lstStyle/>
          <a:p>
            <a:pPr eaLnBrk="1" hangingPunct="1"/>
            <a:r>
              <a:rPr lang="en-US"/>
              <a:t>Education and Health as Joint Investments for Development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1600200"/>
            <a:ext cx="8610600" cy="5029200"/>
          </a:xfrm>
        </p:spPr>
        <p:txBody>
          <a:bodyPr rIns="91440"/>
          <a:lstStyle/>
          <a:p>
            <a:pPr eaLnBrk="1" hangingPunct="1"/>
            <a:r>
              <a:rPr lang="en-US" sz="2100"/>
              <a:t>These are investments in the same individual</a:t>
            </a:r>
          </a:p>
          <a:p>
            <a:pPr eaLnBrk="1" hangingPunct="1"/>
            <a:r>
              <a:rPr lang="en-US" sz="2100"/>
              <a:t>Greater health capital may improve the returns to investments in education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Health is a factor in school attendance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Healthier students learn more effectively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A longer life raises the rate of return to education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Healthier people have lower depreciation of education capital</a:t>
            </a:r>
          </a:p>
          <a:p>
            <a:pPr eaLnBrk="1" hangingPunct="1"/>
            <a:r>
              <a:rPr lang="en-US" sz="2100"/>
              <a:t>Greater education capital may improve the returns to investments in health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Public health programs need knowledge learned in school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Basic hygiene and sanitation may be taught in school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Education needed in training of health personnel</a:t>
            </a:r>
          </a:p>
          <a:p>
            <a:pPr lvl="1" eaLnBrk="1" hangingPunct="1">
              <a:lnSpc>
                <a:spcPct val="80000"/>
              </a:lnSpc>
            </a:pPr>
            <a:endParaRPr lang="en-US" sz="2000"/>
          </a:p>
          <a:p>
            <a:pPr eaLnBrk="1" hangingPunct="1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Improving Health and Education: Why Increasing Incomes Is Not Sufficient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Increases in income often do not lead to substantial increases in investment in children’s education and health</a:t>
            </a:r>
          </a:p>
          <a:p>
            <a:pPr eaLnBrk="1" hangingPunct="1"/>
            <a:r>
              <a:rPr lang="en-US"/>
              <a:t>But better educated mothers tend to have healthier children at any income level</a:t>
            </a:r>
          </a:p>
          <a:p>
            <a:pPr eaLnBrk="1" hangingPunct="1"/>
            <a:r>
              <a:rPr lang="en-US"/>
              <a:t>Significant market failures in education and health require policy action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8.2 Investing in Education and Health: The Human Capital Approach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 rIns="91440"/>
          <a:lstStyle/>
          <a:p>
            <a:pPr eaLnBrk="1" hangingPunct="1"/>
            <a:r>
              <a:rPr lang="en-US"/>
              <a:t>Initial investments in health or education lead to a stream of higher future income</a:t>
            </a:r>
          </a:p>
          <a:p>
            <a:pPr eaLnBrk="1" hangingPunct="1"/>
            <a:r>
              <a:rPr lang="en-US"/>
              <a:t>The present discounted value of this stream of future income is compared to the costs of the investment</a:t>
            </a:r>
          </a:p>
          <a:p>
            <a:pPr eaLnBrk="1" hangingPunct="1"/>
            <a:r>
              <a:rPr lang="en-US"/>
              <a:t>Private returns to education are high, and may be higher than social returns, especially at higher educational levels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Figure 8.1  </a:t>
            </a:r>
            <a:r>
              <a:rPr lang="en-US" sz="2800" b="0"/>
              <a:t>Age-Earnings Profiles by Level of Education: Venezuela</a:t>
            </a:r>
            <a:endParaRPr lang="en-GB" sz="2800"/>
          </a:p>
        </p:txBody>
      </p:sp>
      <p:pic>
        <p:nvPicPr>
          <p:cNvPr id="19462" name="Picture 6" descr="fig08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676400"/>
            <a:ext cx="6402388" cy="45005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800"/>
              <a:t>Figure 8.2  </a:t>
            </a:r>
            <a:r>
              <a:rPr lang="en-US" sz="2800" b="0"/>
              <a:t>Financial Trade-Offs in the Decision to Continue in School</a:t>
            </a:r>
            <a:endParaRPr lang="en-US" sz="2800"/>
          </a:p>
        </p:txBody>
      </p:sp>
      <p:pic>
        <p:nvPicPr>
          <p:cNvPr id="20487" name="Picture 7" descr="fig08_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447800"/>
            <a:ext cx="4703763" cy="47164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/>
            <a:r>
              <a:rPr lang="en-US" sz="2400"/>
              <a:t>Table 8.1  </a:t>
            </a:r>
            <a:r>
              <a:rPr lang="en-US" sz="2400" b="0"/>
              <a:t>Sample Rates of Return to Investment in Education by Level of Education, Country, Type, and Region</a:t>
            </a:r>
            <a:endParaRPr lang="en-US" sz="2400"/>
          </a:p>
        </p:txBody>
      </p:sp>
      <p:pic>
        <p:nvPicPr>
          <p:cNvPr id="21510" name="Picture 6" descr="tbl08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514600"/>
            <a:ext cx="7997825" cy="20145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1148</Words>
  <Application>Microsoft Office PowerPoint</Application>
  <PresentationFormat>On-screen Show (4:3)</PresentationFormat>
  <Paragraphs>119</Paragraphs>
  <Slides>38</Slides>
  <Notes>37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Catatan:</vt:lpstr>
      <vt:lpstr>Chapter 8</vt:lpstr>
      <vt:lpstr>8.1 The Central Roles of Education and Health</vt:lpstr>
      <vt:lpstr>Education and Health as Joint Investments for Development</vt:lpstr>
      <vt:lpstr>Improving Health and Education: Why Increasing Incomes Is Not Sufficient</vt:lpstr>
      <vt:lpstr>8.2 Investing in Education and Health: The Human Capital Approach</vt:lpstr>
      <vt:lpstr>Figure 8.1  Age-Earnings Profiles by Level of Education: Venezuela</vt:lpstr>
      <vt:lpstr>Figure 8.2  Financial Trade-Offs in the Decision to Continue in School</vt:lpstr>
      <vt:lpstr>Table 8.1  Sample Rates of Return to Investment in Education by Level of Education, Country, Type, and Region</vt:lpstr>
      <vt:lpstr>8.3 Child Labor</vt:lpstr>
      <vt:lpstr>Assumptions of the Child Labor Multiple Equilibria Model</vt:lpstr>
      <vt:lpstr>Figure 8.3  Child Labor as a Bad Equilibrium</vt:lpstr>
      <vt:lpstr>Other approaches to child labor policy</vt:lpstr>
      <vt:lpstr>8.4 The Gender Gap: Discrimination in Education and Health</vt:lpstr>
      <vt:lpstr>Figure 8.4  Youth Literacy Rate, 2008</vt:lpstr>
      <vt:lpstr>8.4 The Gender Gap: Discrimination in Education and Health (cont’d)</vt:lpstr>
      <vt:lpstr>Figure 8.5  Female-Male Ratios in Total Population in Selected Communities</vt:lpstr>
      <vt:lpstr>8.5 Educational Systems and Development</vt:lpstr>
      <vt:lpstr>Figure 8.6  Private versus Social Benefits and Costs of Education: An Illustration</vt:lpstr>
      <vt:lpstr>8.5 Educational Systems and Development</vt:lpstr>
      <vt:lpstr>Figure 8.7  Lorenz Curves for Education in India and South Korea</vt:lpstr>
      <vt:lpstr>Figure 8.8  Gini Coefficients for Education in 85 Countries</vt:lpstr>
      <vt:lpstr>8.5 Educational Systems and Development (cont’d)</vt:lpstr>
      <vt:lpstr>8.6 Health Measurement and Distribution</vt:lpstr>
      <vt:lpstr>Figure 8.9  Life Expectancy in Various World Regions</vt:lpstr>
      <vt:lpstr>Figure 8.10  Under-5 Mortality Rates in Various World Regions </vt:lpstr>
      <vt:lpstr>Figure 8.11  Deaths of Children under Age 5 </vt:lpstr>
      <vt:lpstr>Figure 8.12A  Children’s Likelihood to Die in Selected Countries</vt:lpstr>
      <vt:lpstr>Figure 8.12B  Proportion of Under-Five Children Who Are Underweight, by Household Wealth, around 2008</vt:lpstr>
      <vt:lpstr>8.7 Disease Burden</vt:lpstr>
      <vt:lpstr>Figure 8.13  Proportion of Children under 5 Who Are Underweight, 1990 and 2005</vt:lpstr>
      <vt:lpstr>Table 8.2  Regional HIV and AIDS Statistics, 2009</vt:lpstr>
      <vt:lpstr>Table 8.3  The Major Neglected Tropical Diseases, Ranked by Prevalence</vt:lpstr>
      <vt:lpstr>8.8 Health, Productivity, and Policy</vt:lpstr>
      <vt:lpstr>Figure 8.14  Wages, Education, and Height of Males in Brazil and the United States</vt:lpstr>
      <vt:lpstr>Figure 8.15  GNI Per Capita and Life Expectancy at Birth, 2002</vt:lpstr>
      <vt:lpstr>Concepts for Review</vt:lpstr>
      <vt:lpstr>Concepts for Review (cont’d)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Catatan:</dc:title>
  <dc:creator>Asus</dc:creator>
  <cp:lastModifiedBy>Asus</cp:lastModifiedBy>
  <cp:revision>1</cp:revision>
  <dcterms:created xsi:type="dcterms:W3CDTF">2014-10-27T01:11:37Z</dcterms:created>
  <dcterms:modified xsi:type="dcterms:W3CDTF">2014-10-27T01:14:38Z</dcterms:modified>
</cp:coreProperties>
</file>