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8" r:id="rId3"/>
    <p:sldId id="259" r:id="rId4"/>
    <p:sldId id="262" r:id="rId5"/>
    <p:sldId id="260" r:id="rId6"/>
    <p:sldId id="263" r:id="rId7"/>
    <p:sldId id="264" r:id="rId8"/>
    <p:sldId id="266" r:id="rId9"/>
    <p:sldId id="267" r:id="rId10"/>
    <p:sldId id="268" r:id="rId11"/>
    <p:sldId id="269" r:id="rId12"/>
    <p:sldId id="270" r:id="rId13"/>
    <p:sldId id="271" r:id="rId14"/>
    <p:sldId id="273" r:id="rId15"/>
    <p:sldId id="272" r:id="rId16"/>
    <p:sldId id="274" r:id="rId17"/>
    <p:sldId id="275" r:id="rId18"/>
    <p:sldId id="276" r:id="rId19"/>
    <p:sldId id="277" r:id="rId20"/>
    <p:sldId id="278" r:id="rId21"/>
    <p:sldId id="279" r:id="rId22"/>
    <p:sldId id="280" r:id="rId23"/>
    <p:sldId id="281" r:id="rId24"/>
    <p:sldId id="282" r:id="rId25"/>
    <p:sldId id="283" r:id="rId26"/>
    <p:sldId id="284"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4C3097-5D91-4A4F-8095-FAC299E01408}" type="datetimeFigureOut">
              <a:rPr lang="en-US" smtClean="0"/>
              <a:t>8/8/2010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A6BB22-EA5E-464A-A6CE-2D1EEED8C4EC}"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A6BB22-EA5E-464A-A6CE-2D1EEED8C4EC}"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9DE061-502B-4DDE-8BC6-5ADAA2B3667A}" type="datetimeFigureOut">
              <a:rPr lang="en-US" smtClean="0"/>
              <a:pPr/>
              <a:t>8/8/2010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9DE061-502B-4DDE-8BC6-5ADAA2B3667A}" type="datetimeFigureOut">
              <a:rPr lang="en-US" smtClean="0"/>
              <a:pPr/>
              <a:t>8/8/2010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9DE061-502B-4DDE-8BC6-5ADAA2B3667A}" type="datetimeFigureOut">
              <a:rPr lang="en-US" smtClean="0"/>
              <a:pPr/>
              <a:t>8/8/2010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80122C1B-554A-49A0-A5EC-9E575626D655}" type="datetimeFigureOut">
              <a:rPr lang="en-US"/>
              <a:pPr>
                <a:defRPr/>
              </a:pPr>
              <a:t>8/8/2010</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4E010022-3D2E-4F5E-A9CF-74B6C2EA0A3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9DE061-502B-4DDE-8BC6-5ADAA2B3667A}" type="datetimeFigureOut">
              <a:rPr lang="en-US" smtClean="0"/>
              <a:pPr/>
              <a:t>8/8/2010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9DE061-502B-4DDE-8BC6-5ADAA2B3667A}" type="datetimeFigureOut">
              <a:rPr lang="en-US" smtClean="0"/>
              <a:pPr/>
              <a:t>8/8/2010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9DE061-502B-4DDE-8BC6-5ADAA2B3667A}" type="datetimeFigureOut">
              <a:rPr lang="en-US" smtClean="0"/>
              <a:pPr/>
              <a:t>8/8/2010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9DE061-502B-4DDE-8BC6-5ADAA2B3667A}" type="datetimeFigureOut">
              <a:rPr lang="en-US" smtClean="0"/>
              <a:pPr/>
              <a:t>8/8/2010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9DE061-502B-4DDE-8BC6-5ADAA2B3667A}" type="datetimeFigureOut">
              <a:rPr lang="en-US" smtClean="0"/>
              <a:pPr/>
              <a:t>8/8/2010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9DE061-502B-4DDE-8BC6-5ADAA2B3667A}" type="datetimeFigureOut">
              <a:rPr lang="en-US" smtClean="0"/>
              <a:pPr/>
              <a:t>8/8/2010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9DE061-502B-4DDE-8BC6-5ADAA2B3667A}" type="datetimeFigureOut">
              <a:rPr lang="en-US" smtClean="0"/>
              <a:pPr/>
              <a:t>8/8/2010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9DE061-502B-4DDE-8BC6-5ADAA2B3667A}" type="datetimeFigureOut">
              <a:rPr lang="en-US" smtClean="0"/>
              <a:pPr/>
              <a:t>8/8/2010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D29D85-CAF3-4A19-844D-15655C0AC96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9DE061-502B-4DDE-8BC6-5ADAA2B3667A}" type="datetimeFigureOut">
              <a:rPr lang="en-US" smtClean="0"/>
              <a:pPr/>
              <a:t>8/8/2010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D29D85-CAF3-4A19-844D-15655C0AC96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10.wav"/><Relationship Id="rId6" Type="http://schemas.openxmlformats.org/officeDocument/2006/relationships/image" Target="../media/image5.wmf"/><Relationship Id="rId5" Type="http://schemas.openxmlformats.org/officeDocument/2006/relationships/image" Target="../media/image4.gif"/><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5" Type="http://schemas.openxmlformats.org/officeDocument/2006/relationships/image" Target="../media/image3.pn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wav"/><Relationship Id="rId5" Type="http://schemas.openxmlformats.org/officeDocument/2006/relationships/image" Target="../media/image3.pn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audio13.wav"/><Relationship Id="rId5" Type="http://schemas.openxmlformats.org/officeDocument/2006/relationships/image" Target="../media/image3.pn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audio14.wav"/><Relationship Id="rId5" Type="http://schemas.openxmlformats.org/officeDocument/2006/relationships/image" Target="../media/image3.png"/><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audio" Target="../media/audio15.wav"/><Relationship Id="rId5" Type="http://schemas.openxmlformats.org/officeDocument/2006/relationships/image" Target="../media/image3.pn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audio16.wav"/><Relationship Id="rId5" Type="http://schemas.openxmlformats.org/officeDocument/2006/relationships/image" Target="../media/image3.png"/><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audio17.wav"/><Relationship Id="rId5" Type="http://schemas.openxmlformats.org/officeDocument/2006/relationships/image" Target="../media/image3.png"/><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18.wav"/><Relationship Id="rId5" Type="http://schemas.openxmlformats.org/officeDocument/2006/relationships/image" Target="../media/image3.png"/><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audio" Target="../media/audio19.wav"/><Relationship Id="rId5" Type="http://schemas.openxmlformats.org/officeDocument/2006/relationships/image" Target="../media/image3.pn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audio" Target="../media/audio2.wav"/><Relationship Id="rId5" Type="http://schemas.openxmlformats.org/officeDocument/2006/relationships/image" Target="../media/image3.png"/><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media/audio20.wav"/><Relationship Id="rId5" Type="http://schemas.openxmlformats.org/officeDocument/2006/relationships/image" Target="../media/image3.png"/><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audio" Target="../media/audio21.wav"/><Relationship Id="rId5" Type="http://schemas.openxmlformats.org/officeDocument/2006/relationships/image" Target="../media/image3.png"/><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audio" Target="../media/audio22.wav"/><Relationship Id="rId5" Type="http://schemas.openxmlformats.org/officeDocument/2006/relationships/image" Target="../media/image3.png"/><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audio" Target="../media/audio23.wav"/><Relationship Id="rId5" Type="http://schemas.openxmlformats.org/officeDocument/2006/relationships/image" Target="../media/image3.png"/><Relationship Id="rId4" Type="http://schemas.openxmlformats.org/officeDocument/2006/relationships/image" Target="../media/image6.jpe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24.xml"/><Relationship Id="rId7"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media/audio24.wav"/><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audio25.wav"/><Relationship Id="rId1" Type="http://schemas.openxmlformats.org/officeDocument/2006/relationships/video" Target="file:///E:\Anxiety\Storm%20Wellington%20March12%202010.wmv" TargetMode="External"/><Relationship Id="rId6" Type="http://schemas.openxmlformats.org/officeDocument/2006/relationships/image" Target="../media/image10.jpeg"/><Relationship Id="rId5" Type="http://schemas.openxmlformats.org/officeDocument/2006/relationships/image" Target="../media/image6.jpe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audio" Target="../media/audio26.wav"/><Relationship Id="rId6" Type="http://schemas.openxmlformats.org/officeDocument/2006/relationships/image" Target="../media/image3.png"/><Relationship Id="rId5" Type="http://schemas.openxmlformats.org/officeDocument/2006/relationships/hyperlink" Target="mailto:fastbreak65@yahoo.com" TargetMode="Externa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audio" Target="../media/audio3.wav"/><Relationship Id="rId5" Type="http://schemas.openxmlformats.org/officeDocument/2006/relationships/image" Target="../media/image3.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4.wav"/><Relationship Id="rId5" Type="http://schemas.openxmlformats.org/officeDocument/2006/relationships/image" Target="../media/image3.png"/><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audio" Target="../media/audio5.wav"/><Relationship Id="rId5" Type="http://schemas.openxmlformats.org/officeDocument/2006/relationships/image" Target="../media/image3.png"/><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5" Type="http://schemas.openxmlformats.org/officeDocument/2006/relationships/image" Target="../media/image3.pn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audio" Target="../media/audio7.wav"/><Relationship Id="rId5" Type="http://schemas.openxmlformats.org/officeDocument/2006/relationships/image" Target="../media/image3.pn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wav"/><Relationship Id="rId5" Type="http://schemas.openxmlformats.org/officeDocument/2006/relationships/image" Target="../media/image3.png"/><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9.wav"/><Relationship Id="rId5" Type="http://schemas.openxmlformats.org/officeDocument/2006/relationships/image" Target="../media/image3.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extBox 1"/>
          <p:cNvSpPr txBox="1"/>
          <p:nvPr/>
        </p:nvSpPr>
        <p:spPr>
          <a:xfrm>
            <a:off x="2590800" y="2133600"/>
            <a:ext cx="3886200" cy="1446550"/>
          </a:xfrm>
          <a:prstGeom prst="rect">
            <a:avLst/>
          </a:prstGeom>
          <a:noFill/>
        </p:spPr>
        <p:txBody>
          <a:bodyPr wrap="square" rtlCol="0">
            <a:spAutoFit/>
          </a:bodyPr>
          <a:lstStyle/>
          <a:p>
            <a:r>
              <a:rPr lang="en-US" sz="8800" dirty="0" smtClean="0"/>
              <a:t>Anxiety</a:t>
            </a:r>
            <a:endParaRPr lang="en-US" sz="8800" dirty="0"/>
          </a:p>
        </p:txBody>
      </p:sp>
      <p:pic>
        <p:nvPicPr>
          <p:cNvPr id="3" name="~PP1297.WAV">
            <a:hlinkClick r:id="" action="ppaction://media"/>
          </p:cNvPr>
          <p:cNvPicPr>
            <a:picLocks noRot="1" noChangeAspect="1"/>
          </p:cNvPicPr>
          <p:nvPr>
            <a:wavAudioFile r:embed="rId1" name="~PP1297.WAV"/>
          </p:nvPr>
        </p:nvPicPr>
        <p:blipFill>
          <a:blip r:embed="rId5" cstate="print"/>
          <a:stretch>
            <a:fillRect/>
          </a:stretch>
        </p:blipFill>
        <p:spPr>
          <a:xfrm>
            <a:off x="8696325" y="6410325"/>
            <a:ext cx="304800" cy="304800"/>
          </a:xfrm>
          <a:prstGeom prst="rect">
            <a:avLst/>
          </a:prstGeom>
        </p:spPr>
      </p:pic>
    </p:spTree>
  </p:cSld>
  <p:clrMapOvr>
    <a:masterClrMapping/>
  </p:clrMapOvr>
  <p:transition advTm="582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UNDERSTANDING THE NATURE OF ANXIETY</a:t>
            </a:r>
            <a:endParaRPr lang="en-US" dirty="0"/>
          </a:p>
        </p:txBody>
      </p:sp>
      <p:sp>
        <p:nvSpPr>
          <p:cNvPr id="3" name="Content Placeholder 2"/>
          <p:cNvSpPr>
            <a:spLocks noGrp="1"/>
          </p:cNvSpPr>
          <p:nvPr>
            <p:ph idx="1"/>
          </p:nvPr>
        </p:nvSpPr>
        <p:spPr/>
        <p:txBody>
          <a:bodyPr>
            <a:normAutofit lnSpcReduction="10000"/>
          </a:bodyPr>
          <a:lstStyle/>
          <a:p>
            <a:r>
              <a:rPr lang="en-US" dirty="0" smtClean="0"/>
              <a:t>The word worry (a synonym for anxiety)</a:t>
            </a:r>
          </a:p>
          <a:p>
            <a:r>
              <a:rPr lang="en-US" dirty="0" smtClean="0"/>
              <a:t>It comes from a word meaning to strangle </a:t>
            </a:r>
          </a:p>
          <a:p>
            <a:r>
              <a:rPr lang="en-US" dirty="0" smtClean="0"/>
              <a:t>If you have ever really worried, you know how it does indeed strangle a person! </a:t>
            </a:r>
          </a:p>
          <a:p>
            <a:r>
              <a:rPr lang="en-US" dirty="0" smtClean="0"/>
              <a:t>In fact, worry (or anxiety) has definite physical side effects: headaches, neck pains, ulcers, even back pains. </a:t>
            </a:r>
          </a:p>
          <a:p>
            <a:r>
              <a:rPr lang="en-US" dirty="0" smtClean="0"/>
              <a:t>Worry affects our thinking, our digestion, and even our coordination</a:t>
            </a:r>
            <a:endParaRPr lang="en-US" dirty="0"/>
          </a:p>
        </p:txBody>
      </p:sp>
      <p:cxnSp>
        <p:nvCxnSpPr>
          <p:cNvPr id="5" name="Straight Connector 4"/>
          <p:cNvCxnSpPr/>
          <p:nvPr/>
        </p:nvCxnSpPr>
        <p:spPr>
          <a:xfrm>
            <a:off x="6477000" y="2743200"/>
            <a:ext cx="1219200" cy="0"/>
          </a:xfrm>
          <a:prstGeom prst="line">
            <a:avLst/>
          </a:prstGeom>
          <a:ln w="60325"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1027" name="Picture 3" descr="C:\Users\Holloway\AppData\Local\Microsoft\Windows\Temporary Internet Files\Content.IE5\BDMPSJAT\MM900236451[1].gif"/>
          <p:cNvPicPr>
            <a:picLocks noChangeAspect="1" noChangeArrowheads="1" noCrop="1"/>
          </p:cNvPicPr>
          <p:nvPr/>
        </p:nvPicPr>
        <p:blipFill>
          <a:blip r:embed="rId5" cstate="print"/>
          <a:srcRect/>
          <a:stretch>
            <a:fillRect/>
          </a:stretch>
        </p:blipFill>
        <p:spPr bwMode="auto">
          <a:xfrm>
            <a:off x="7620000" y="762000"/>
            <a:ext cx="1524000" cy="1524000"/>
          </a:xfrm>
          <a:prstGeom prst="rect">
            <a:avLst/>
          </a:prstGeom>
          <a:noFill/>
        </p:spPr>
      </p:pic>
      <p:pic>
        <p:nvPicPr>
          <p:cNvPr id="1028" name="Picture 4" descr="C:\Users\Holloway\AppData\Local\Microsoft\Windows\Temporary Internet Files\Content.IE5\6WGXMFPK\MC900437563[1].wmf"/>
          <p:cNvPicPr>
            <a:picLocks noChangeAspect="1" noChangeArrowheads="1"/>
          </p:cNvPicPr>
          <p:nvPr/>
        </p:nvPicPr>
        <p:blipFill>
          <a:blip r:embed="rId6" cstate="print"/>
          <a:srcRect/>
          <a:stretch>
            <a:fillRect/>
          </a:stretch>
        </p:blipFill>
        <p:spPr bwMode="auto">
          <a:xfrm>
            <a:off x="1" y="1"/>
            <a:ext cx="1066800" cy="1089460"/>
          </a:xfrm>
          <a:prstGeom prst="rect">
            <a:avLst/>
          </a:prstGeom>
          <a:noFill/>
        </p:spPr>
      </p:pic>
      <p:pic>
        <p:nvPicPr>
          <p:cNvPr id="7" name="~PP3897.WAV">
            <a:hlinkClick r:id="" action="ppaction://media"/>
          </p:cNvPr>
          <p:cNvPicPr>
            <a:picLocks noRot="1" noChangeAspect="1"/>
          </p:cNvPicPr>
          <p:nvPr>
            <a:wavAudioFile r:embed="rId1" name="~PP3897.WAV"/>
          </p:nvPr>
        </p:nvPicPr>
        <p:blipFill>
          <a:blip r:embed="rId7" cstate="print"/>
          <a:stretch>
            <a:fillRect/>
          </a:stretch>
        </p:blipFill>
        <p:spPr>
          <a:xfrm>
            <a:off x="8696325" y="6410325"/>
            <a:ext cx="304800" cy="304800"/>
          </a:xfrm>
          <a:prstGeom prst="rect">
            <a:avLst/>
          </a:prstGeom>
        </p:spPr>
      </p:pic>
    </p:spTree>
  </p:cSld>
  <p:clrMapOvr>
    <a:masterClrMapping/>
  </p:clrMapOvr>
  <p:transition advTm="1405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16" presetClass="entr" presetSubtype="2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Horizontal)">
                                      <p:cBhvr>
                                        <p:cTn id="24" dur="500"/>
                                        <p:tgtEl>
                                          <p:spTgt spid="5"/>
                                        </p:tgtEl>
                                      </p:cBhvr>
                                    </p:animEffect>
                                  </p:childTnLst>
                                </p:cTn>
                              </p:par>
                            </p:childTnLst>
                          </p:cTn>
                        </p:par>
                        <p:par>
                          <p:cTn id="25" fill="hold">
                            <p:stCondLst>
                              <p:cond delay="2500"/>
                            </p:stCondLst>
                            <p:childTnLst>
                              <p:par>
                                <p:cTn id="26" presetID="37" presetClass="entr" presetSubtype="0" fill="hold" nodeType="after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par>
                          <p:cTn id="32" fill="hold">
                            <p:stCondLst>
                              <p:cond delay="3500"/>
                            </p:stCondLst>
                            <p:childTnLst>
                              <p:par>
                                <p:cTn id="33" presetID="37" presetClass="entr" presetSubtype="0" fill="hold" nodeType="after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par>
                          <p:cTn id="39" fill="hold">
                            <p:stCondLst>
                              <p:cond delay="4500"/>
                            </p:stCondLst>
                            <p:childTnLst>
                              <p:par>
                                <p:cTn id="40" presetID="37" presetClass="entr" presetSubtype="0" fill="hold" nodeType="after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par>
                          <p:cTn id="46" fill="hold">
                            <p:stCondLst>
                              <p:cond delay="5500"/>
                            </p:stCondLst>
                            <p:childTnLst>
                              <p:par>
                                <p:cTn id="47" presetID="37" presetClass="entr" presetSubtype="0" fill="hold" nodeType="afterEffect">
                                  <p:stCondLst>
                                    <p:cond delay="0"/>
                                  </p:stCondLst>
                                  <p:childTnLst>
                                    <p:set>
                                      <p:cBhvr>
                                        <p:cTn id="48" dur="1" fill="hold">
                                          <p:stCondLst>
                                            <p:cond delay="0"/>
                                          </p:stCondLst>
                                        </p:cTn>
                                        <p:tgtEl>
                                          <p:spTgt spid="1028"/>
                                        </p:tgtEl>
                                        <p:attrNameLst>
                                          <p:attrName>style.visibility</p:attrName>
                                        </p:attrNameLst>
                                      </p:cBhvr>
                                      <p:to>
                                        <p:strVal val="visible"/>
                                      </p:to>
                                    </p:set>
                                    <p:animEffect transition="in" filter="fade">
                                      <p:cBhvr>
                                        <p:cTn id="49" dur="1000"/>
                                        <p:tgtEl>
                                          <p:spTgt spid="1028"/>
                                        </p:tgtEl>
                                      </p:cBhvr>
                                    </p:animEffect>
                                    <p:anim calcmode="lin" valueType="num">
                                      <p:cBhvr>
                                        <p:cTn id="50" dur="1000" fill="hold"/>
                                        <p:tgtEl>
                                          <p:spTgt spid="1028"/>
                                        </p:tgtEl>
                                        <p:attrNameLst>
                                          <p:attrName>ppt_x</p:attrName>
                                        </p:attrNameLst>
                                      </p:cBhvr>
                                      <p:tavLst>
                                        <p:tav tm="0">
                                          <p:val>
                                            <p:strVal val="#ppt_x"/>
                                          </p:val>
                                        </p:tav>
                                        <p:tav tm="100000">
                                          <p:val>
                                            <p:strVal val="#ppt_x"/>
                                          </p:val>
                                        </p:tav>
                                      </p:tavLst>
                                    </p:anim>
                                    <p:anim calcmode="lin" valueType="num">
                                      <p:cBhvr>
                                        <p:cTn id="51" dur="900" decel="100000" fill="hold"/>
                                        <p:tgtEl>
                                          <p:spTgt spid="1028"/>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028"/>
                                        </p:tgtEl>
                                        <p:attrNameLst>
                                          <p:attrName>ppt_y</p:attrName>
                                        </p:attrNameLst>
                                      </p:cBhvr>
                                      <p:tavLst>
                                        <p:tav tm="0">
                                          <p:val>
                                            <p:strVal val="#ppt_y-.03"/>
                                          </p:val>
                                        </p:tav>
                                        <p:tav tm="100000">
                                          <p:val>
                                            <p:strVal val="#ppt_y"/>
                                          </p:val>
                                        </p:tav>
                                      </p:tavLst>
                                    </p:anim>
                                  </p:childTnLst>
                                </p:cTn>
                              </p:par>
                            </p:childTnLst>
                          </p:cTn>
                        </p:par>
                        <p:par>
                          <p:cTn id="53" fill="hold">
                            <p:stCondLst>
                              <p:cond delay="6500"/>
                            </p:stCondLst>
                            <p:childTnLst>
                              <p:par>
                                <p:cTn id="54" presetID="37" presetClass="entr" presetSubtype="0" fill="hold" nodeType="afterEffect">
                                  <p:stCondLst>
                                    <p:cond delay="0"/>
                                  </p:stCondLst>
                                  <p:childTnLst>
                                    <p:set>
                                      <p:cBhvr>
                                        <p:cTn id="55" dur="1" fill="hold">
                                          <p:stCondLst>
                                            <p:cond delay="0"/>
                                          </p:stCondLst>
                                        </p:cTn>
                                        <p:tgtEl>
                                          <p:spTgt spid="1027"/>
                                        </p:tgtEl>
                                        <p:attrNameLst>
                                          <p:attrName>style.visibility</p:attrName>
                                        </p:attrNameLst>
                                      </p:cBhvr>
                                      <p:to>
                                        <p:strVal val="visible"/>
                                      </p:to>
                                    </p:set>
                                    <p:animEffect transition="in" filter="fade">
                                      <p:cBhvr>
                                        <p:cTn id="56" dur="1000"/>
                                        <p:tgtEl>
                                          <p:spTgt spid="1027"/>
                                        </p:tgtEl>
                                      </p:cBhvr>
                                    </p:animEffect>
                                    <p:anim calcmode="lin" valueType="num">
                                      <p:cBhvr>
                                        <p:cTn id="57" dur="1000" fill="hold"/>
                                        <p:tgtEl>
                                          <p:spTgt spid="1027"/>
                                        </p:tgtEl>
                                        <p:attrNameLst>
                                          <p:attrName>ppt_x</p:attrName>
                                        </p:attrNameLst>
                                      </p:cBhvr>
                                      <p:tavLst>
                                        <p:tav tm="0">
                                          <p:val>
                                            <p:strVal val="#ppt_x"/>
                                          </p:val>
                                        </p:tav>
                                        <p:tav tm="100000">
                                          <p:val>
                                            <p:strVal val="#ppt_x"/>
                                          </p:val>
                                        </p:tav>
                                      </p:tavLst>
                                    </p:anim>
                                    <p:anim calcmode="lin" valueType="num">
                                      <p:cBhvr>
                                        <p:cTn id="58" dur="900" decel="100000" fill="hold"/>
                                        <p:tgtEl>
                                          <p:spTgt spid="1027"/>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0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60"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lstStyle/>
          <a:p>
            <a:r>
              <a:rPr lang="en-US" dirty="0" smtClean="0"/>
              <a:t>THE ANTIDOTE IS THE RIGHT KIND OF PRAYING! </a:t>
            </a:r>
          </a:p>
          <a:p>
            <a:r>
              <a:rPr lang="en-US" dirty="0" smtClean="0"/>
              <a:t>In which we pray about everything! </a:t>
            </a:r>
          </a:p>
          <a:p>
            <a:r>
              <a:rPr lang="en-US" dirty="0" smtClean="0"/>
              <a:t>Like the hymn, Paul counsels us to take everything to God in prayer </a:t>
            </a:r>
          </a:p>
          <a:p>
            <a:r>
              <a:rPr lang="en-US" dirty="0" smtClean="0"/>
              <a:t>To put it another way, Don't worry about ANYTHING, but pray about EVERYTHING! is Paul's admonition </a:t>
            </a:r>
          </a:p>
        </p:txBody>
      </p:sp>
      <p:pic>
        <p:nvPicPr>
          <p:cNvPr id="4" name="~PP1625.WAV">
            <a:hlinkClick r:id="" action="ppaction://media"/>
          </p:cNvPr>
          <p:cNvPicPr>
            <a:picLocks noRot="1" noChangeAspect="1"/>
          </p:cNvPicPr>
          <p:nvPr>
            <a:wavAudioFile r:embed="rId1" name="~PP1625.WAV"/>
          </p:nvPr>
        </p:nvPicPr>
        <p:blipFill>
          <a:blip r:embed="rId5" cstate="print"/>
          <a:stretch>
            <a:fillRect/>
          </a:stretch>
        </p:blipFill>
        <p:spPr>
          <a:xfrm>
            <a:off x="8696325" y="6410325"/>
            <a:ext cx="304800" cy="304800"/>
          </a:xfrm>
          <a:prstGeom prst="rect">
            <a:avLst/>
          </a:prstGeom>
        </p:spPr>
      </p:pic>
    </p:spTree>
  </p:cSld>
  <p:clrMapOvr>
    <a:masterClrMapping/>
  </p:clrMapOvr>
  <p:transition advTm="4970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7"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strVal val="#ppt_h"/>
                                          </p:val>
                                        </p:tav>
                                        <p:tav tm="100000">
                                          <p:val>
                                            <p:strVal val="#ppt_h"/>
                                          </p:val>
                                        </p:tav>
                                      </p:tavLst>
                                    </p:anim>
                                  </p:childTnLst>
                                </p:cTn>
                              </p:par>
                            </p:childTnLst>
                          </p:cTn>
                        </p:par>
                        <p:par>
                          <p:cTn id="12" fill="hold">
                            <p:stCondLst>
                              <p:cond delay="500"/>
                            </p:stCondLst>
                            <p:childTnLst>
                              <p:par>
                                <p:cTn id="13" presetID="37" presetClass="entr" presetSubtype="0" fill="hold"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9" fill="hold">
                            <p:stCondLst>
                              <p:cond delay="1500"/>
                            </p:stCondLst>
                            <p:childTnLst>
                              <p:par>
                                <p:cTn id="20" presetID="37" presetClass="entr" presetSubtype="0" fill="hold" nodeType="after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0"/>
                                        <p:tgtEl>
                                          <p:spTgt spid="3">
                                            <p:txEl>
                                              <p:pRg st="1" end="1"/>
                                            </p:txEl>
                                          </p:spTgt>
                                        </p:tgtEl>
                                      </p:cBhvr>
                                    </p:animEffect>
                                    <p:anim calcmode="lin" valueType="num">
                                      <p:cBhvr>
                                        <p:cTn id="2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37" presetClass="entr" presetSubtype="0" fill="hold" nodeType="after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0"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lstStyle/>
          <a:p>
            <a:r>
              <a:rPr lang="en-US" dirty="0" smtClean="0"/>
              <a:t>We are prone to pray about the big things, and forget to pray about the little things </a:t>
            </a:r>
          </a:p>
          <a:p>
            <a:r>
              <a:rPr lang="en-US" dirty="0" smtClean="0"/>
              <a:t>But little things left unattended grow up to become big things </a:t>
            </a:r>
          </a:p>
          <a:p>
            <a:r>
              <a:rPr lang="en-US" dirty="0" smtClean="0"/>
              <a:t>Therefore, God would have us talk to Him about everything</a:t>
            </a:r>
            <a:endParaRPr lang="en-US" dirty="0"/>
          </a:p>
        </p:txBody>
      </p:sp>
      <p:pic>
        <p:nvPicPr>
          <p:cNvPr id="4" name="~PP2954.WAV">
            <a:hlinkClick r:id="" action="ppaction://media"/>
          </p:cNvPr>
          <p:cNvPicPr>
            <a:picLocks noRot="1" noChangeAspect="1"/>
          </p:cNvPicPr>
          <p:nvPr>
            <a:wavAudioFile r:embed="rId1" name="~PP2954.WAV"/>
          </p:nvPr>
        </p:nvPicPr>
        <p:blipFill>
          <a:blip r:embed="rId5" cstate="print"/>
          <a:stretch>
            <a:fillRect/>
          </a:stretch>
        </p:blipFill>
        <p:spPr>
          <a:xfrm>
            <a:off x="8696325" y="6410325"/>
            <a:ext cx="304800" cy="304800"/>
          </a:xfrm>
          <a:prstGeom prst="rect">
            <a:avLst/>
          </a:prstGeom>
        </p:spPr>
      </p:pic>
    </p:spTree>
  </p:cSld>
  <p:clrMapOvr>
    <a:masterClrMapping/>
  </p:clrMapOvr>
  <p:transition advTm="216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37"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8"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normAutofit lnSpcReduction="10000"/>
          </a:bodyPr>
          <a:lstStyle/>
          <a:p>
            <a:r>
              <a:rPr lang="en-US" dirty="0" smtClean="0"/>
              <a:t>In which we pray by prayer and supplication </a:t>
            </a:r>
          </a:p>
          <a:p>
            <a:r>
              <a:rPr lang="en-US" dirty="0" smtClean="0"/>
              <a:t>Prayer is the general word for making requests known to God </a:t>
            </a:r>
          </a:p>
          <a:p>
            <a:r>
              <a:rPr lang="en-US" dirty="0" smtClean="0"/>
              <a:t>It carries the idea of adoration, devotion, and worship </a:t>
            </a:r>
          </a:p>
          <a:p>
            <a:r>
              <a:rPr lang="en-US" dirty="0" smtClean="0"/>
              <a:t>Whenever we find ourselves filled with anxiety, our first action ought to be to spend time alone with God in prayerful adoration and worship </a:t>
            </a:r>
          </a:p>
        </p:txBody>
      </p:sp>
      <p:pic>
        <p:nvPicPr>
          <p:cNvPr id="4" name="~PP3285.WAV">
            <a:hlinkClick r:id="" action="ppaction://media"/>
          </p:cNvPr>
          <p:cNvPicPr>
            <a:picLocks noRot="1" noChangeAspect="1"/>
          </p:cNvPicPr>
          <p:nvPr>
            <a:wavAudioFile r:embed="rId1" name="~PP3285.WAV"/>
          </p:nvPr>
        </p:nvPicPr>
        <p:blipFill>
          <a:blip r:embed="rId5" cstate="print"/>
          <a:stretch>
            <a:fillRect/>
          </a:stretch>
        </p:blipFill>
        <p:spPr>
          <a:xfrm>
            <a:off x="8696325" y="6410325"/>
            <a:ext cx="304800" cy="304800"/>
          </a:xfrm>
          <a:prstGeom prst="rect">
            <a:avLst/>
          </a:prstGeom>
        </p:spPr>
      </p:pic>
    </p:spTree>
  </p:cSld>
  <p:clrMapOvr>
    <a:masterClrMapping/>
  </p:clrMapOvr>
  <p:transition advTm="8618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37"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par>
                          <p:cTn id="28" fill="hold">
                            <p:stCondLst>
                              <p:cond delay="3000"/>
                            </p:stCondLst>
                            <p:childTnLst>
                              <p:par>
                                <p:cTn id="29" presetID="37"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normAutofit lnSpcReduction="10000"/>
          </a:bodyPr>
          <a:lstStyle/>
          <a:p>
            <a:r>
              <a:rPr lang="en-US" dirty="0" smtClean="0"/>
              <a:t>Adoration for God helps us to remember the greatness and majesty of God </a:t>
            </a:r>
          </a:p>
          <a:p>
            <a:r>
              <a:rPr lang="en-US" dirty="0" smtClean="0"/>
              <a:t>We must remember that He is big enough to solve problems we cannot </a:t>
            </a:r>
          </a:p>
          <a:p>
            <a:r>
              <a:rPr lang="en-US" dirty="0" smtClean="0"/>
              <a:t>Too often, we rush into His presence and hastily tell Him our needs </a:t>
            </a:r>
          </a:p>
          <a:p>
            <a:r>
              <a:rPr lang="en-US" dirty="0" smtClean="0"/>
              <a:t>But freedom from anxiety comes when we spend more time on Who He is, rather than on what our problems are!</a:t>
            </a:r>
          </a:p>
        </p:txBody>
      </p:sp>
      <p:pic>
        <p:nvPicPr>
          <p:cNvPr id="4" name="~PP4022.WAV">
            <a:hlinkClick r:id="" action="ppaction://media"/>
          </p:cNvPr>
          <p:cNvPicPr>
            <a:picLocks noRot="1" noChangeAspect="1"/>
          </p:cNvPicPr>
          <p:nvPr>
            <a:wavAudioFile r:embed="rId1" name="~PP4022.WAV"/>
          </p:nvPr>
        </p:nvPicPr>
        <p:blipFill>
          <a:blip r:embed="rId5" cstate="print"/>
          <a:stretch>
            <a:fillRect/>
          </a:stretch>
        </p:blipFill>
        <p:spPr>
          <a:xfrm>
            <a:off x="8696325" y="6410325"/>
            <a:ext cx="304800" cy="304800"/>
          </a:xfrm>
          <a:prstGeom prst="rect">
            <a:avLst/>
          </a:prstGeom>
        </p:spPr>
      </p:pic>
    </p:spTree>
  </p:cSld>
  <p:clrMapOvr>
    <a:masterClrMapping/>
  </p:clrMapOvr>
  <p:transition advTm="497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37"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par>
                          <p:cTn id="28" fill="hold">
                            <p:stCondLst>
                              <p:cond delay="3000"/>
                            </p:stCondLst>
                            <p:childTnLst>
                              <p:par>
                                <p:cTn id="29" presetID="37"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lstStyle/>
          <a:p>
            <a:r>
              <a:rPr lang="en-US" dirty="0" smtClean="0"/>
              <a:t>Having spent time in prayerful adoration, we are now ready to move on</a:t>
            </a:r>
          </a:p>
        </p:txBody>
      </p:sp>
      <p:pic>
        <p:nvPicPr>
          <p:cNvPr id="4" name="~PP267.WAV">
            <a:hlinkClick r:id="" action="ppaction://media"/>
          </p:cNvPr>
          <p:cNvPicPr>
            <a:picLocks noRot="1" noChangeAspect="1"/>
          </p:cNvPicPr>
          <p:nvPr>
            <a:wavAudioFile r:embed="rId1" name="~PP267.WAV"/>
          </p:nvPr>
        </p:nvPicPr>
        <p:blipFill>
          <a:blip r:embed="rId5" cstate="print"/>
          <a:stretch>
            <a:fillRect/>
          </a:stretch>
        </p:blipFill>
        <p:spPr>
          <a:xfrm>
            <a:off x="8696325" y="6410325"/>
            <a:ext cx="304800" cy="304800"/>
          </a:xfrm>
          <a:prstGeom prst="rect">
            <a:avLst/>
          </a:prstGeom>
        </p:spPr>
      </p:pic>
    </p:spTree>
  </p:cSld>
  <p:clrMapOvr>
    <a:masterClrMapping/>
  </p:clrMapOvr>
  <p:transition advTm="83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lstStyle/>
          <a:p>
            <a:r>
              <a:rPr lang="en-US" dirty="0" smtClean="0"/>
              <a:t>Supplication is where we begin making our requests known to God </a:t>
            </a:r>
          </a:p>
          <a:p>
            <a:r>
              <a:rPr lang="en-US" dirty="0" smtClean="0"/>
              <a:t>It involves an earnest sharing of our problems and needs </a:t>
            </a:r>
          </a:p>
          <a:p>
            <a:r>
              <a:rPr lang="en-US" dirty="0" smtClean="0"/>
              <a:t>Freedom from anxiety does not come from half-hearted, insincere praying! </a:t>
            </a:r>
          </a:p>
          <a:p>
            <a:r>
              <a:rPr lang="en-US" dirty="0" smtClean="0"/>
              <a:t>While we know that we are not heard for our many words – Matthew 6:7-8 </a:t>
            </a:r>
          </a:p>
        </p:txBody>
      </p:sp>
      <p:pic>
        <p:nvPicPr>
          <p:cNvPr id="4" name="~PP3773.WAV">
            <a:hlinkClick r:id="" action="ppaction://media"/>
          </p:cNvPr>
          <p:cNvPicPr>
            <a:picLocks noRot="1" noChangeAspect="1"/>
          </p:cNvPicPr>
          <p:nvPr>
            <a:wavAudioFile r:embed="rId1" name="~PP3773.WAV"/>
          </p:nvPr>
        </p:nvPicPr>
        <p:blipFill>
          <a:blip r:embed="rId5" cstate="print"/>
          <a:stretch>
            <a:fillRect/>
          </a:stretch>
        </p:blipFill>
        <p:spPr>
          <a:xfrm>
            <a:off x="8696325" y="6410325"/>
            <a:ext cx="304800" cy="304800"/>
          </a:xfrm>
          <a:prstGeom prst="rect">
            <a:avLst/>
          </a:prstGeom>
        </p:spPr>
      </p:pic>
    </p:spTree>
  </p:cSld>
  <p:clrMapOvr>
    <a:masterClrMapping/>
  </p:clrMapOvr>
  <p:transition advTm="196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37"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par>
                          <p:cTn id="28" fill="hold">
                            <p:stCondLst>
                              <p:cond delay="3000"/>
                            </p:stCondLst>
                            <p:childTnLst>
                              <p:par>
                                <p:cTn id="29" presetID="37"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lstStyle/>
          <a:p>
            <a:r>
              <a:rPr lang="en-US" b="1" dirty="0"/>
              <a:t>Matthew 6</a:t>
            </a:r>
            <a:r>
              <a:rPr lang="en-US" dirty="0"/>
              <a:t> </a:t>
            </a:r>
            <a:r>
              <a:rPr lang="en-US" dirty="0" smtClean="0"/>
              <a:t>:7</a:t>
            </a:r>
            <a:r>
              <a:rPr lang="en-US" dirty="0"/>
              <a:t>.  "And when you are praying, do not use meaningless repetition as the Gentiles do, for they suppose that they will be heard for their many words. 8.  "So do not be like them; for your Father knows what you need before you ask Him.</a:t>
            </a:r>
          </a:p>
        </p:txBody>
      </p:sp>
      <p:pic>
        <p:nvPicPr>
          <p:cNvPr id="4" name="~PP311.WAV">
            <a:hlinkClick r:id="" action="ppaction://media"/>
          </p:cNvPr>
          <p:cNvPicPr>
            <a:picLocks noRot="1" noChangeAspect="1"/>
          </p:cNvPicPr>
          <p:nvPr>
            <a:wavAudioFile r:embed="rId1" name="~PP311.WAV"/>
          </p:nvPr>
        </p:nvPicPr>
        <p:blipFill>
          <a:blip r:embed="rId5" cstate="print"/>
          <a:stretch>
            <a:fillRect/>
          </a:stretch>
        </p:blipFill>
        <p:spPr>
          <a:xfrm>
            <a:off x="8696325" y="6410325"/>
            <a:ext cx="304800" cy="304800"/>
          </a:xfrm>
          <a:prstGeom prst="rect">
            <a:avLst/>
          </a:prstGeom>
        </p:spPr>
      </p:pic>
    </p:spTree>
  </p:cSld>
  <p:clrMapOvr>
    <a:masterClrMapping/>
  </p:clrMapOvr>
  <p:transition advTm="250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lstStyle/>
          <a:p>
            <a:r>
              <a:rPr lang="en-US" dirty="0" smtClean="0"/>
              <a:t>An example of this sort of praying is found in </a:t>
            </a:r>
          </a:p>
          <a:p>
            <a:endParaRPr lang="en-US" b="1" dirty="0"/>
          </a:p>
          <a:p>
            <a:pPr>
              <a:buNone/>
            </a:pPr>
            <a:r>
              <a:rPr lang="en-US" b="1" dirty="0" smtClean="0"/>
              <a:t>Hebrews </a:t>
            </a:r>
            <a:r>
              <a:rPr lang="en-US" b="1" dirty="0"/>
              <a:t>5</a:t>
            </a:r>
            <a:r>
              <a:rPr lang="en-US" dirty="0"/>
              <a:t> </a:t>
            </a:r>
            <a:r>
              <a:rPr lang="en-US" dirty="0" smtClean="0"/>
              <a:t>:7</a:t>
            </a:r>
            <a:r>
              <a:rPr lang="en-US" dirty="0"/>
              <a:t>.  In the days of His flesh, He offered up both prayers and supplications with loud crying and tears to the One able to save Him from death, and He was heard because of His piety.</a:t>
            </a:r>
          </a:p>
        </p:txBody>
      </p:sp>
      <p:pic>
        <p:nvPicPr>
          <p:cNvPr id="4" name="~PP1867.WAV">
            <a:hlinkClick r:id="" action="ppaction://media"/>
          </p:cNvPr>
          <p:cNvPicPr>
            <a:picLocks noRot="1" noChangeAspect="1"/>
          </p:cNvPicPr>
          <p:nvPr>
            <a:wavAudioFile r:embed="rId1" name="~PP1867.WAV"/>
          </p:nvPr>
        </p:nvPicPr>
        <p:blipFill>
          <a:blip r:embed="rId5" cstate="print"/>
          <a:stretch>
            <a:fillRect/>
          </a:stretch>
        </p:blipFill>
        <p:spPr>
          <a:xfrm>
            <a:off x="8696325" y="6410325"/>
            <a:ext cx="304800" cy="304800"/>
          </a:xfrm>
          <a:prstGeom prst="rect">
            <a:avLst/>
          </a:prstGeom>
        </p:spPr>
      </p:pic>
    </p:spTree>
  </p:cSld>
  <p:clrMapOvr>
    <a:masterClrMapping/>
  </p:clrMapOvr>
  <p:transition advTm="178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lstStyle/>
          <a:p>
            <a:r>
              <a:rPr lang="en-US" dirty="0" smtClean="0"/>
              <a:t>Jesus offered up prayers and supplications </a:t>
            </a:r>
          </a:p>
          <a:p>
            <a:r>
              <a:rPr lang="en-US" dirty="0" smtClean="0"/>
              <a:t>He did so, with vehement cries and tears, suggesting true earnestness in making His requests</a:t>
            </a:r>
            <a:endParaRPr lang="en-US" dirty="0"/>
          </a:p>
        </p:txBody>
      </p:sp>
      <p:pic>
        <p:nvPicPr>
          <p:cNvPr id="4" name="~PP3144.WAV">
            <a:hlinkClick r:id="" action="ppaction://media"/>
          </p:cNvPr>
          <p:cNvPicPr>
            <a:picLocks noRot="1" noChangeAspect="1"/>
          </p:cNvPicPr>
          <p:nvPr>
            <a:wavAudioFile r:embed="rId1" name="~PP3144.WAV"/>
          </p:nvPr>
        </p:nvPicPr>
        <p:blipFill>
          <a:blip r:embed="rId5" cstate="print"/>
          <a:stretch>
            <a:fillRect/>
          </a:stretch>
        </p:blipFill>
        <p:spPr>
          <a:xfrm>
            <a:off x="8696325" y="6410325"/>
            <a:ext cx="304800" cy="304800"/>
          </a:xfrm>
          <a:prstGeom prst="rect">
            <a:avLst/>
          </a:prstGeom>
        </p:spPr>
      </p:pic>
    </p:spTree>
  </p:cSld>
  <p:clrMapOvr>
    <a:masterClrMapping/>
  </p:clrMapOvr>
  <p:transition advTm="461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400800"/>
          </a:xfrm>
        </p:spPr>
        <p:txBody>
          <a:bodyPr>
            <a:normAutofit fontScale="90000"/>
          </a:bodyPr>
          <a:lstStyle/>
          <a:p>
            <a:pPr algn="ctr" fontAlgn="auto">
              <a:spcAft>
                <a:spcPts val="0"/>
              </a:spcAft>
              <a:defRPr/>
            </a:pPr>
            <a:r>
              <a:rPr dirty="0" smtClean="0">
                <a:solidFill>
                  <a:srgbClr val="000000"/>
                </a:solidFill>
                <a:latin typeface="Tahoma"/>
              </a:rPr>
              <a:t>STOP IT!</a:t>
            </a:r>
            <a:br>
              <a:rPr dirty="0" smtClean="0">
                <a:solidFill>
                  <a:srgbClr val="000000"/>
                </a:solidFill>
                <a:latin typeface="Tahoma"/>
              </a:rPr>
            </a:br>
            <a:r>
              <a:rPr dirty="0" smtClean="0">
                <a:solidFill>
                  <a:srgbClr val="000000"/>
                </a:solidFill>
                <a:latin typeface="Tahoma"/>
              </a:rPr>
              <a:t>PHILIPPIANS 4:6-7</a:t>
            </a:r>
            <a:r>
              <a:rPr lang="en-US" dirty="0" smtClean="0"/>
              <a:t/>
            </a:r>
            <a:br>
              <a:rPr lang="en-US" dirty="0" smtClean="0"/>
            </a:br>
            <a:r>
              <a:rPr lang="en-US" dirty="0" smtClean="0"/>
              <a:t>6.  Be anxious for nothing, but in everything by prayer and supplication with thanksgiving let your requests be made known to God. 7.  And the peace of God, which surpasses all comprehension, will guard your hearts and your minds in Christ Jesus.</a:t>
            </a:r>
            <a:r>
              <a:rPr dirty="0" smtClean="0">
                <a:latin typeface="Tahoma"/>
              </a:rPr>
              <a:t/>
            </a:r>
            <a:br>
              <a:rPr dirty="0" smtClean="0">
                <a:latin typeface="Tahoma"/>
              </a:rPr>
            </a:br>
            <a:endParaRPr dirty="0" smtClean="0">
              <a:latin typeface="Tahoma"/>
            </a:endParaRPr>
          </a:p>
        </p:txBody>
      </p:sp>
      <p:pic>
        <p:nvPicPr>
          <p:cNvPr id="3" name="~PP308.WAV">
            <a:hlinkClick r:id="" action="ppaction://media"/>
          </p:cNvPr>
          <p:cNvPicPr>
            <a:picLocks noRot="1" noChangeAspect="1"/>
          </p:cNvPicPr>
          <p:nvPr>
            <a:wavAudioFile r:embed="rId1" name="~PP308.WAV"/>
          </p:nvPr>
        </p:nvPicPr>
        <p:blipFill>
          <a:blip r:embed="rId5" cstate="print"/>
          <a:stretch>
            <a:fillRect/>
          </a:stretch>
        </p:blipFill>
        <p:spPr>
          <a:xfrm>
            <a:off x="8696325" y="6410325"/>
            <a:ext cx="304800" cy="304800"/>
          </a:xfrm>
          <a:prstGeom prst="rect">
            <a:avLst/>
          </a:prstGeom>
        </p:spPr>
      </p:pic>
    </p:spTree>
  </p:cSld>
  <p:clrMapOvr>
    <a:masterClrMapping/>
  </p:clrMapOvr>
  <p:transition advTm="234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1"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770" decel="100000"/>
                                        <p:tgtEl>
                                          <p:spTgt spid="2"/>
                                        </p:tgtEl>
                                      </p:cBhvr>
                                    </p:animEffect>
                                    <p:animScale>
                                      <p:cBhvr>
                                        <p:cTn id="11" dur="770" decel="100000"/>
                                        <p:tgtEl>
                                          <p:spTgt spid="2"/>
                                        </p:tgtEl>
                                      </p:cBhvr>
                                      <p:from x="10000" y="10000"/>
                                      <p:to x="200000" y="450000"/>
                                    </p:animScale>
                                    <p:animScale>
                                      <p:cBhvr>
                                        <p:cTn id="12" dur="1230" accel="100000" fill="hold">
                                          <p:stCondLst>
                                            <p:cond delay="770"/>
                                          </p:stCondLst>
                                        </p:cTn>
                                        <p:tgtEl>
                                          <p:spTgt spid="2"/>
                                        </p:tgtEl>
                                      </p:cBhvr>
                                      <p:from x="200000" y="450000"/>
                                      <p:to x="100000" y="100000"/>
                                    </p:animScale>
                                    <p:set>
                                      <p:cBhvr>
                                        <p:cTn id="13" dur="770" fill="hold"/>
                                        <p:tgtEl>
                                          <p:spTgt spid="2"/>
                                        </p:tgtEl>
                                        <p:attrNameLst>
                                          <p:attrName>ppt_x</p:attrName>
                                        </p:attrNameLst>
                                      </p:cBhvr>
                                      <p:to>
                                        <p:strVal val="(0.5)"/>
                                      </p:to>
                                    </p:set>
                                    <p:anim from="(0.5)" to="(#ppt_x)" calcmode="lin" valueType="num">
                                      <p:cBhvr>
                                        <p:cTn id="14" dur="1230" accel="100000" fill="hold">
                                          <p:stCondLst>
                                            <p:cond delay="770"/>
                                          </p:stCondLst>
                                        </p:cTn>
                                        <p:tgtEl>
                                          <p:spTgt spid="2"/>
                                        </p:tgtEl>
                                        <p:attrNameLst>
                                          <p:attrName>ppt_x</p:attrName>
                                        </p:attrNameLst>
                                      </p:cBhvr>
                                    </p:anim>
                                    <p:set>
                                      <p:cBhvr>
                                        <p:cTn id="15" dur="770" fill="hold"/>
                                        <p:tgtEl>
                                          <p:spTgt spid="2"/>
                                        </p:tgtEl>
                                        <p:attrNameLst>
                                          <p:attrName>ppt_y</p:attrName>
                                        </p:attrNameLst>
                                      </p:cBhvr>
                                      <p:to>
                                        <p:strVal val="(#ppt_y+0.4)"/>
                                      </p:to>
                                    </p:set>
                                    <p:anim from="(#ppt_y+0.4)" to="(#ppt_y)" calcmode="lin" valueType="num">
                                      <p:cBhvr>
                                        <p:cTn id="16"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WINNING THE VICTORY OVER ANXIETY</a:t>
            </a:r>
            <a:endParaRPr lang="en-US" dirty="0"/>
          </a:p>
        </p:txBody>
      </p:sp>
      <p:sp>
        <p:nvSpPr>
          <p:cNvPr id="3" name="Content Placeholder 2"/>
          <p:cNvSpPr>
            <a:spLocks noGrp="1"/>
          </p:cNvSpPr>
          <p:nvPr>
            <p:ph idx="1"/>
          </p:nvPr>
        </p:nvSpPr>
        <p:spPr/>
        <p:txBody>
          <a:bodyPr>
            <a:normAutofit fontScale="92500" lnSpcReduction="10000"/>
          </a:bodyPr>
          <a:lstStyle/>
          <a:p>
            <a:endParaRPr lang="en-US" dirty="0" smtClean="0"/>
          </a:p>
          <a:p>
            <a:endParaRPr lang="en-US" dirty="0" smtClean="0"/>
          </a:p>
          <a:p>
            <a:pPr>
              <a:buNone/>
            </a:pPr>
            <a:r>
              <a:rPr lang="en-US" dirty="0" smtClean="0"/>
              <a:t>Are we eager to ask, but slow to appreciate? </a:t>
            </a:r>
          </a:p>
          <a:p>
            <a:pPr>
              <a:buNone/>
            </a:pPr>
            <a:r>
              <a:rPr lang="en-US" dirty="0" smtClean="0"/>
              <a:t>Note that this thanksgiving is to be offered at the same time we make our requests! </a:t>
            </a:r>
          </a:p>
          <a:p>
            <a:r>
              <a:rPr lang="en-US" dirty="0" smtClean="0"/>
              <a:t>Doing this serves to remind us of all the other things God has done and is doing for us </a:t>
            </a:r>
          </a:p>
          <a:p>
            <a:r>
              <a:rPr lang="en-US" dirty="0" smtClean="0"/>
              <a:t>Which in turn helps to keep our problems in perspective</a:t>
            </a:r>
            <a:endParaRPr lang="en-US" dirty="0"/>
          </a:p>
        </p:txBody>
      </p:sp>
      <p:sp>
        <p:nvSpPr>
          <p:cNvPr id="4" name="Rectangle 3"/>
          <p:cNvSpPr/>
          <p:nvPr/>
        </p:nvSpPr>
        <p:spPr>
          <a:xfrm>
            <a:off x="0" y="1295400"/>
            <a:ext cx="89154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In which we pray with thanksgiving </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 name="~PP3746.WAV">
            <a:hlinkClick r:id="" action="ppaction://media"/>
          </p:cNvPr>
          <p:cNvPicPr>
            <a:picLocks noRot="1" noChangeAspect="1"/>
          </p:cNvPicPr>
          <p:nvPr>
            <a:wavAudioFile r:embed="rId1" name="~PP3746.WAV"/>
          </p:nvPr>
        </p:nvPicPr>
        <p:blipFill>
          <a:blip r:embed="rId5" cstate="print"/>
          <a:stretch>
            <a:fillRect/>
          </a:stretch>
        </p:blipFill>
        <p:spPr>
          <a:xfrm>
            <a:off x="8696325" y="6410325"/>
            <a:ext cx="304800" cy="304800"/>
          </a:xfrm>
          <a:prstGeom prst="rect">
            <a:avLst/>
          </a:prstGeom>
        </p:spPr>
      </p:pic>
    </p:spTree>
  </p:cSld>
  <p:clrMapOvr>
    <a:masterClrMapping/>
  </p:clrMapOvr>
  <p:transition advTm="905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1"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770" decel="100000"/>
                                        <p:tgtEl>
                                          <p:spTgt spid="4"/>
                                        </p:tgtEl>
                                      </p:cBhvr>
                                    </p:animEffect>
                                    <p:animScale>
                                      <p:cBhvr>
                                        <p:cTn id="11" dur="770" decel="100000"/>
                                        <p:tgtEl>
                                          <p:spTgt spid="4"/>
                                        </p:tgtEl>
                                      </p:cBhvr>
                                      <p:from x="10000" y="10000"/>
                                      <p:to x="200000" y="450000"/>
                                    </p:animScale>
                                    <p:animScale>
                                      <p:cBhvr>
                                        <p:cTn id="12" dur="1230" accel="100000" fill="hold">
                                          <p:stCondLst>
                                            <p:cond delay="770"/>
                                          </p:stCondLst>
                                        </p:cTn>
                                        <p:tgtEl>
                                          <p:spTgt spid="4"/>
                                        </p:tgtEl>
                                      </p:cBhvr>
                                      <p:from x="200000" y="450000"/>
                                      <p:to x="100000" y="100000"/>
                                    </p:animScale>
                                    <p:set>
                                      <p:cBhvr>
                                        <p:cTn id="13" dur="770" fill="hold"/>
                                        <p:tgtEl>
                                          <p:spTgt spid="4"/>
                                        </p:tgtEl>
                                        <p:attrNameLst>
                                          <p:attrName>ppt_x</p:attrName>
                                        </p:attrNameLst>
                                      </p:cBhvr>
                                      <p:to>
                                        <p:strVal val="(0.5)"/>
                                      </p:to>
                                    </p:set>
                                    <p:anim from="(0.5)" to="(#ppt_x)" calcmode="lin" valueType="num">
                                      <p:cBhvr>
                                        <p:cTn id="14" dur="1230" accel="100000" fill="hold">
                                          <p:stCondLst>
                                            <p:cond delay="770"/>
                                          </p:stCondLst>
                                        </p:cTn>
                                        <p:tgtEl>
                                          <p:spTgt spid="4"/>
                                        </p:tgtEl>
                                        <p:attrNameLst>
                                          <p:attrName>ppt_x</p:attrName>
                                        </p:attrNameLst>
                                      </p:cBhvr>
                                    </p:anim>
                                    <p:set>
                                      <p:cBhvr>
                                        <p:cTn id="15" dur="770" fill="hold"/>
                                        <p:tgtEl>
                                          <p:spTgt spid="4"/>
                                        </p:tgtEl>
                                        <p:attrNameLst>
                                          <p:attrName>ppt_y</p:attrName>
                                        </p:attrNameLst>
                                      </p:cBhvr>
                                      <p:to>
                                        <p:strVal val="(#ppt_y+0.4)"/>
                                      </p:to>
                                    </p:set>
                                    <p:anim from="(#ppt_y+0.4)" to="(#ppt_y)" calcmode="lin" valueType="num">
                                      <p:cBhvr>
                                        <p:cTn id="16" dur="1230" accel="100000" fill="hold">
                                          <p:stCondLst>
                                            <p:cond delay="770"/>
                                          </p:stCondLst>
                                        </p:cTn>
                                        <p:tgtEl>
                                          <p:spTgt spid="4"/>
                                        </p:tgtEl>
                                        <p:attrNameLst>
                                          <p:attrName>ppt_y</p:attrName>
                                        </p:attrNameLst>
                                      </p:cBhvr>
                                    </p:anim>
                                  </p:childTnLst>
                                </p:cTn>
                              </p:par>
                            </p:childTnLst>
                          </p:cTn>
                        </p:par>
                        <p:par>
                          <p:cTn id="17" fill="hold">
                            <p:stCondLst>
                              <p:cond delay="2000"/>
                            </p:stCondLst>
                            <p:childTnLst>
                              <p:par>
                                <p:cTn id="18" presetID="37" presetClass="entr" presetSubtype="0" fill="hold"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par>
                          <p:cTn id="24" fill="hold">
                            <p:stCondLst>
                              <p:cond delay="3000"/>
                            </p:stCondLst>
                            <p:childTnLst>
                              <p:par>
                                <p:cTn id="25" presetID="37" presetClass="entr" presetSubtype="0" fill="hold"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par>
                          <p:cTn id="31" fill="hold">
                            <p:stCondLst>
                              <p:cond delay="4000"/>
                            </p:stCondLst>
                            <p:childTnLst>
                              <p:par>
                                <p:cTn id="32" presetID="37" presetClass="entr" presetSubtype="0" fill="hold" nodeType="after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par>
                          <p:cTn id="38" fill="hold">
                            <p:stCondLst>
                              <p:cond delay="5000"/>
                            </p:stCondLst>
                            <p:childTnLst>
                              <p:par>
                                <p:cTn id="39" presetID="37" presetClass="entr" presetSubtype="0" fill="hold" nodeType="after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1000"/>
                                        <p:tgtEl>
                                          <p:spTgt spid="3">
                                            <p:txEl>
                                              <p:pRg st="5" end="5"/>
                                            </p:txEl>
                                          </p:spTgt>
                                        </p:tgtEl>
                                      </p:cBhvr>
                                    </p:animEffect>
                                    <p:anim calcmode="lin" valueType="num">
                                      <p:cBhvr>
                                        <p:cTn id="4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5"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SUCH PRAYING WILL RESULT IN A FORTRESS GUARDING OUR MINDS AND HEARTS</a:t>
            </a:r>
            <a:endParaRPr lang="en-US" sz="3200" dirty="0"/>
          </a:p>
        </p:txBody>
      </p:sp>
      <p:sp>
        <p:nvSpPr>
          <p:cNvPr id="3" name="Content Placeholder 2"/>
          <p:cNvSpPr>
            <a:spLocks noGrp="1"/>
          </p:cNvSpPr>
          <p:nvPr>
            <p:ph idx="1"/>
          </p:nvPr>
        </p:nvSpPr>
        <p:spPr/>
        <p:txBody>
          <a:bodyPr/>
          <a:lstStyle/>
          <a:p>
            <a:r>
              <a:rPr lang="en-US" dirty="0" smtClean="0"/>
              <a:t>God may not always remove the problems that were the initial cause of our anxiety, but He promises a peace which surpasses all understanding! </a:t>
            </a:r>
          </a:p>
          <a:p>
            <a:r>
              <a:rPr lang="en-US" dirty="0" smtClean="0"/>
              <a:t>It is a peace that the world cannot provide, but He can!</a:t>
            </a:r>
            <a:endParaRPr lang="en-US" dirty="0"/>
          </a:p>
        </p:txBody>
      </p:sp>
      <p:pic>
        <p:nvPicPr>
          <p:cNvPr id="4" name="~PP3702.WAV">
            <a:hlinkClick r:id="" action="ppaction://media"/>
          </p:cNvPr>
          <p:cNvPicPr>
            <a:picLocks noRot="1" noChangeAspect="1"/>
          </p:cNvPicPr>
          <p:nvPr>
            <a:wavAudioFile r:embed="rId1" name="~PP3702.WAV"/>
          </p:nvPr>
        </p:nvPicPr>
        <p:blipFill>
          <a:blip r:embed="rId5" cstate="print"/>
          <a:stretch>
            <a:fillRect/>
          </a:stretch>
        </p:blipFill>
        <p:spPr>
          <a:xfrm>
            <a:off x="8696325" y="6410325"/>
            <a:ext cx="304800" cy="304800"/>
          </a:xfrm>
          <a:prstGeom prst="rect">
            <a:avLst/>
          </a:prstGeom>
        </p:spPr>
      </p:pic>
    </p:spTree>
  </p:cSld>
  <p:clrMapOvr>
    <a:masterClrMapping/>
  </p:clrMapOvr>
  <p:transition advTm="203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SUCH PRAYING WILL RESULT IN A FORTRESS GUARDING OUR MINDS AND HEARTS</a:t>
            </a:r>
            <a:endParaRPr lang="en-US" sz="3200" dirty="0"/>
          </a:p>
        </p:txBody>
      </p:sp>
      <p:sp>
        <p:nvSpPr>
          <p:cNvPr id="3" name="Content Placeholder 2"/>
          <p:cNvSpPr>
            <a:spLocks noGrp="1"/>
          </p:cNvSpPr>
          <p:nvPr>
            <p:ph idx="1"/>
          </p:nvPr>
        </p:nvSpPr>
        <p:spPr/>
        <p:txBody>
          <a:bodyPr/>
          <a:lstStyle/>
          <a:p>
            <a:r>
              <a:rPr lang="en-US" b="1" dirty="0" smtClean="0"/>
              <a:t>John 14:27 </a:t>
            </a:r>
            <a:r>
              <a:rPr lang="en-US" dirty="0" smtClean="0"/>
              <a:t>Peace I leave with you, my peace I give unto you: not as the world </a:t>
            </a:r>
            <a:r>
              <a:rPr lang="en-US" dirty="0" err="1" smtClean="0"/>
              <a:t>giveth</a:t>
            </a:r>
            <a:r>
              <a:rPr lang="en-US" dirty="0" smtClean="0"/>
              <a:t>, give I unto you. Let not your heart be troubled, neither let it be afraid.</a:t>
            </a:r>
          </a:p>
          <a:p>
            <a:r>
              <a:rPr lang="en-US" b="1" dirty="0" smtClean="0"/>
              <a:t>John 16:33 </a:t>
            </a:r>
            <a:r>
              <a:rPr lang="en-US" dirty="0" smtClean="0"/>
              <a:t>These things I have spoken unto you, that in me ye might have peace. In the world ye shall have tribulation: but be of good cheer; I have overcome the world.</a:t>
            </a:r>
          </a:p>
          <a:p>
            <a:endParaRPr lang="en-US" dirty="0"/>
          </a:p>
        </p:txBody>
      </p:sp>
      <p:pic>
        <p:nvPicPr>
          <p:cNvPr id="4" name="~PP1452.WAV">
            <a:hlinkClick r:id="" action="ppaction://media"/>
          </p:cNvPr>
          <p:cNvPicPr>
            <a:picLocks noRot="1" noChangeAspect="1"/>
          </p:cNvPicPr>
          <p:nvPr>
            <a:wavAudioFile r:embed="rId1" name="~PP1452.WAV"/>
          </p:nvPr>
        </p:nvPicPr>
        <p:blipFill>
          <a:blip r:embed="rId5" cstate="print"/>
          <a:stretch>
            <a:fillRect/>
          </a:stretch>
        </p:blipFill>
        <p:spPr>
          <a:xfrm>
            <a:off x="8696325" y="6410325"/>
            <a:ext cx="304800" cy="304800"/>
          </a:xfrm>
          <a:prstGeom prst="rect">
            <a:avLst/>
          </a:prstGeom>
        </p:spPr>
      </p:pic>
    </p:spTree>
  </p:cSld>
  <p:clrMapOvr>
    <a:masterClrMapping/>
  </p:clrMapOvr>
  <p:transition advTm="1449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SUCH PRAYING WILL RESULT IN A FORTRESS GUARDING OUR MINDS AND HEARTS</a:t>
            </a:r>
            <a:endParaRPr lang="en-US" sz="3200" dirty="0"/>
          </a:p>
        </p:txBody>
      </p:sp>
      <p:sp>
        <p:nvSpPr>
          <p:cNvPr id="3" name="Content Placeholder 2"/>
          <p:cNvSpPr>
            <a:spLocks noGrp="1"/>
          </p:cNvSpPr>
          <p:nvPr>
            <p:ph idx="1"/>
          </p:nvPr>
        </p:nvSpPr>
        <p:spPr/>
        <p:txBody>
          <a:bodyPr/>
          <a:lstStyle/>
          <a:p>
            <a:pPr>
              <a:buNone/>
            </a:pPr>
            <a:r>
              <a:rPr lang="en-US" dirty="0" smtClean="0"/>
              <a:t>This does not mean the absence of trials on the outside, but it does mean: </a:t>
            </a:r>
          </a:p>
          <a:p>
            <a:r>
              <a:rPr lang="en-US" dirty="0" smtClean="0"/>
              <a:t>A quiet confidence within </a:t>
            </a:r>
          </a:p>
          <a:p>
            <a:r>
              <a:rPr lang="en-US" dirty="0" smtClean="0"/>
              <a:t>Regardless of circumstances, people, or things that would otherwise steal our joy!</a:t>
            </a:r>
          </a:p>
          <a:p>
            <a:endParaRPr lang="en-US" dirty="0"/>
          </a:p>
        </p:txBody>
      </p:sp>
      <p:pic>
        <p:nvPicPr>
          <p:cNvPr id="4" name="~PP668.WAV">
            <a:hlinkClick r:id="" action="ppaction://media"/>
          </p:cNvPr>
          <p:cNvPicPr>
            <a:picLocks noRot="1" noChangeAspect="1"/>
          </p:cNvPicPr>
          <p:nvPr>
            <a:wavAudioFile r:embed="rId1" name="~PP668.WAV"/>
          </p:nvPr>
        </p:nvPicPr>
        <p:blipFill>
          <a:blip r:embed="rId5" cstate="print"/>
          <a:stretch>
            <a:fillRect/>
          </a:stretch>
        </p:blipFill>
        <p:spPr>
          <a:xfrm>
            <a:off x="8696325" y="6410325"/>
            <a:ext cx="304800" cy="304800"/>
          </a:xfrm>
          <a:prstGeom prst="rect">
            <a:avLst/>
          </a:prstGeom>
        </p:spPr>
      </p:pic>
    </p:spTree>
  </p:cSld>
  <p:clrMapOvr>
    <a:masterClrMapping/>
  </p:clrMapOvr>
  <p:transition advClick="0" advTm="15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37"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8"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SUCH PRAYING WILL RESULT IN A FORTRESS GUARDING OUR MINDS AND HEARTS</a:t>
            </a:r>
            <a:endParaRPr lang="en-US" sz="3200" dirty="0"/>
          </a:p>
        </p:txBody>
      </p:sp>
      <p:sp>
        <p:nvSpPr>
          <p:cNvPr id="3" name="Content Placeholder 2"/>
          <p:cNvSpPr>
            <a:spLocks noGrp="1"/>
          </p:cNvSpPr>
          <p:nvPr>
            <p:ph idx="1"/>
          </p:nvPr>
        </p:nvSpPr>
        <p:spPr/>
        <p:txBody>
          <a:bodyPr/>
          <a:lstStyle/>
          <a:p>
            <a:pPr>
              <a:buNone/>
            </a:pPr>
            <a:r>
              <a:rPr lang="en-US" dirty="0" smtClean="0"/>
              <a:t>This does not mean the absence of trials on the outside, but it does mean: </a:t>
            </a:r>
          </a:p>
          <a:p>
            <a:r>
              <a:rPr lang="en-US" dirty="0" smtClean="0"/>
              <a:t>A quiet confidence within </a:t>
            </a:r>
          </a:p>
          <a:p>
            <a:r>
              <a:rPr lang="en-US" dirty="0" smtClean="0"/>
              <a:t>Regardless of circumstances, people, or things that would otherwise steal our joy!</a:t>
            </a:r>
          </a:p>
          <a:p>
            <a:endParaRPr lang="en-US" dirty="0"/>
          </a:p>
        </p:txBody>
      </p:sp>
      <p:pic>
        <p:nvPicPr>
          <p:cNvPr id="2050" name="Picture 2" descr="http://www.faqs.org/photo-dict/photofiles/list/666/1076storm.jpg"/>
          <p:cNvPicPr>
            <a:picLocks noChangeAspect="1" noChangeArrowheads="1"/>
          </p:cNvPicPr>
          <p:nvPr/>
        </p:nvPicPr>
        <p:blipFill>
          <a:blip r:embed="rId5" cstate="print"/>
          <a:srcRect/>
          <a:stretch>
            <a:fillRect/>
          </a:stretch>
        </p:blipFill>
        <p:spPr bwMode="auto">
          <a:xfrm>
            <a:off x="0" y="-136525"/>
            <a:ext cx="9144000" cy="7018068"/>
          </a:xfrm>
          <a:prstGeom prst="rect">
            <a:avLst/>
          </a:prstGeom>
          <a:noFill/>
        </p:spPr>
      </p:pic>
      <p:pic>
        <p:nvPicPr>
          <p:cNvPr id="2052" name="Picture 4" descr="http://rolandvb.topcities.com/Weather/Red_Lightning_Storm.jpg"/>
          <p:cNvPicPr>
            <a:picLocks noChangeAspect="1" noChangeArrowheads="1"/>
          </p:cNvPicPr>
          <p:nvPr/>
        </p:nvPicPr>
        <p:blipFill>
          <a:blip r:embed="rId6" cstate="print"/>
          <a:srcRect/>
          <a:stretch>
            <a:fillRect/>
          </a:stretch>
        </p:blipFill>
        <p:spPr bwMode="auto">
          <a:xfrm>
            <a:off x="1" y="-136526"/>
            <a:ext cx="9084732" cy="6994526"/>
          </a:xfrm>
          <a:prstGeom prst="rect">
            <a:avLst/>
          </a:prstGeom>
          <a:noFill/>
        </p:spPr>
      </p:pic>
      <p:pic>
        <p:nvPicPr>
          <p:cNvPr id="2054" name="Picture 6" descr="http://www.mota.ru/upload/wallpapers/mota_ru_0012710-1600x900.jpg"/>
          <p:cNvPicPr>
            <a:picLocks noChangeAspect="1" noChangeArrowheads="1"/>
          </p:cNvPicPr>
          <p:nvPr/>
        </p:nvPicPr>
        <p:blipFill>
          <a:blip r:embed="rId7" cstate="print"/>
          <a:srcRect/>
          <a:stretch>
            <a:fillRect/>
          </a:stretch>
        </p:blipFill>
        <p:spPr bwMode="auto">
          <a:xfrm>
            <a:off x="0" y="-136526"/>
            <a:ext cx="9241886" cy="6994526"/>
          </a:xfrm>
          <a:prstGeom prst="rect">
            <a:avLst/>
          </a:prstGeom>
          <a:noFill/>
        </p:spPr>
      </p:pic>
      <p:pic>
        <p:nvPicPr>
          <p:cNvPr id="7" name="~PP529.WAV">
            <a:hlinkClick r:id="" action="ppaction://media"/>
          </p:cNvPr>
          <p:cNvPicPr>
            <a:picLocks noRot="1" noChangeAspect="1"/>
          </p:cNvPicPr>
          <p:nvPr>
            <a:wavAudioFile r:embed="rId1" name="~PP529.WAV"/>
          </p:nvPr>
        </p:nvPicPr>
        <p:blipFill>
          <a:blip r:embed="rId8" cstate="print"/>
          <a:stretch>
            <a:fillRect/>
          </a:stretch>
        </p:blipFill>
        <p:spPr>
          <a:xfrm>
            <a:off x="8696325" y="6410325"/>
            <a:ext cx="304800" cy="304800"/>
          </a:xfrm>
          <a:prstGeom prst="rect">
            <a:avLst/>
          </a:prstGeom>
        </p:spPr>
      </p:pic>
    </p:spTree>
  </p:cSld>
  <p:clrMapOvr>
    <a:masterClrMapping/>
  </p:clrMapOvr>
  <p:transition advClick="0" advTm="2836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3000"/>
                                        <p:tgtEl>
                                          <p:spTgt spid="2050"/>
                                        </p:tgtEl>
                                      </p:cBhvr>
                                    </p:animEffect>
                                  </p:childTnLst>
                                </p:cTn>
                              </p:par>
                            </p:childTnLst>
                          </p:cTn>
                        </p:par>
                        <p:par>
                          <p:cTn id="11" fill="hold">
                            <p:stCondLst>
                              <p:cond delay="3000"/>
                            </p:stCondLst>
                            <p:childTnLst>
                              <p:par>
                                <p:cTn id="12" presetID="25" presetClass="emph" presetSubtype="0" fill="hold" nodeType="afterEffect">
                                  <p:stCondLst>
                                    <p:cond delay="0"/>
                                  </p:stCondLst>
                                  <p:childTnLst>
                                    <p:animClr clrSpc="hsl">
                                      <p:cBhvr override="childStyle">
                                        <p:cTn id="13" dur="3000" fill="hold"/>
                                        <p:tgtEl>
                                          <p:spTgt spid="2050"/>
                                        </p:tgtEl>
                                        <p:attrNameLst>
                                          <p:attrName>style.color</p:attrName>
                                        </p:attrNameLst>
                                      </p:cBhvr>
                                      <p:by>
                                        <p:hsl h="0" s="-70588" l="0"/>
                                      </p:by>
                                    </p:animClr>
                                    <p:animClr clrSpc="hsl">
                                      <p:cBhvr>
                                        <p:cTn id="14" dur="3000" fill="hold"/>
                                        <p:tgtEl>
                                          <p:spTgt spid="2050"/>
                                        </p:tgtEl>
                                        <p:attrNameLst>
                                          <p:attrName>fillcolor</p:attrName>
                                        </p:attrNameLst>
                                      </p:cBhvr>
                                      <p:by>
                                        <p:hsl h="0" s="-70588" l="0"/>
                                      </p:by>
                                    </p:animClr>
                                    <p:animClr clrSpc="hsl">
                                      <p:cBhvr>
                                        <p:cTn id="15" dur="3000" fill="hold"/>
                                        <p:tgtEl>
                                          <p:spTgt spid="2050"/>
                                        </p:tgtEl>
                                        <p:attrNameLst>
                                          <p:attrName>stroke.color</p:attrName>
                                        </p:attrNameLst>
                                      </p:cBhvr>
                                      <p:by>
                                        <p:hsl h="0" s="-70588" l="0"/>
                                      </p:by>
                                    </p:animClr>
                                    <p:set>
                                      <p:cBhvr>
                                        <p:cTn id="16" dur="3000" fill="hold"/>
                                        <p:tgtEl>
                                          <p:spTgt spid="2050"/>
                                        </p:tgtEl>
                                        <p:attrNameLst>
                                          <p:attrName>fill.type</p:attrName>
                                        </p:attrNameLst>
                                      </p:cBhvr>
                                      <p:to>
                                        <p:strVal val="solid"/>
                                      </p:to>
                                    </p:set>
                                  </p:childTnLst>
                                </p:cTn>
                              </p:par>
                            </p:childTnLst>
                          </p:cTn>
                        </p:par>
                        <p:par>
                          <p:cTn id="17" fill="hold">
                            <p:stCondLst>
                              <p:cond delay="6000"/>
                            </p:stCondLst>
                            <p:childTnLst>
                              <p:par>
                                <p:cTn id="18" presetID="10" presetClass="exit" presetSubtype="0" fill="hold" nodeType="afterEffect">
                                  <p:stCondLst>
                                    <p:cond delay="0"/>
                                  </p:stCondLst>
                                  <p:childTnLst>
                                    <p:animEffect transition="out" filter="fade">
                                      <p:cBhvr>
                                        <p:cTn id="19" dur="3000"/>
                                        <p:tgtEl>
                                          <p:spTgt spid="2050"/>
                                        </p:tgtEl>
                                      </p:cBhvr>
                                    </p:animEffect>
                                    <p:set>
                                      <p:cBhvr>
                                        <p:cTn id="20" dur="1" fill="hold">
                                          <p:stCondLst>
                                            <p:cond delay="2999"/>
                                          </p:stCondLst>
                                        </p:cTn>
                                        <p:tgtEl>
                                          <p:spTgt spid="2050"/>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2052"/>
                                        </p:tgtEl>
                                        <p:attrNameLst>
                                          <p:attrName>style.visibility</p:attrName>
                                        </p:attrNameLst>
                                      </p:cBhvr>
                                      <p:to>
                                        <p:strVal val="visible"/>
                                      </p:to>
                                    </p:set>
                                    <p:animEffect transition="in" filter="fade">
                                      <p:cBhvr>
                                        <p:cTn id="23" dur="3000"/>
                                        <p:tgtEl>
                                          <p:spTgt spid="2052"/>
                                        </p:tgtEl>
                                      </p:cBhvr>
                                    </p:animEffect>
                                  </p:childTnLst>
                                </p:cTn>
                              </p:par>
                            </p:childTnLst>
                          </p:cTn>
                        </p:par>
                        <p:par>
                          <p:cTn id="24" fill="hold">
                            <p:stCondLst>
                              <p:cond delay="9000"/>
                            </p:stCondLst>
                            <p:childTnLst>
                              <p:par>
                                <p:cTn id="25" presetID="25" presetClass="emph" presetSubtype="0" fill="hold" nodeType="afterEffect">
                                  <p:stCondLst>
                                    <p:cond delay="0"/>
                                  </p:stCondLst>
                                  <p:childTnLst>
                                    <p:animClr clrSpc="hsl">
                                      <p:cBhvr override="childStyle">
                                        <p:cTn id="26" dur="3000" fill="hold"/>
                                        <p:tgtEl>
                                          <p:spTgt spid="2052"/>
                                        </p:tgtEl>
                                        <p:attrNameLst>
                                          <p:attrName>style.color</p:attrName>
                                        </p:attrNameLst>
                                      </p:cBhvr>
                                      <p:by>
                                        <p:hsl h="0" s="-70588" l="0"/>
                                      </p:by>
                                    </p:animClr>
                                    <p:animClr clrSpc="hsl">
                                      <p:cBhvr>
                                        <p:cTn id="27" dur="3000" fill="hold"/>
                                        <p:tgtEl>
                                          <p:spTgt spid="2052"/>
                                        </p:tgtEl>
                                        <p:attrNameLst>
                                          <p:attrName>fillcolor</p:attrName>
                                        </p:attrNameLst>
                                      </p:cBhvr>
                                      <p:by>
                                        <p:hsl h="0" s="-70588" l="0"/>
                                      </p:by>
                                    </p:animClr>
                                    <p:animClr clrSpc="hsl">
                                      <p:cBhvr>
                                        <p:cTn id="28" dur="3000" fill="hold"/>
                                        <p:tgtEl>
                                          <p:spTgt spid="2052"/>
                                        </p:tgtEl>
                                        <p:attrNameLst>
                                          <p:attrName>stroke.color</p:attrName>
                                        </p:attrNameLst>
                                      </p:cBhvr>
                                      <p:by>
                                        <p:hsl h="0" s="-70588" l="0"/>
                                      </p:by>
                                    </p:animClr>
                                    <p:set>
                                      <p:cBhvr>
                                        <p:cTn id="29" dur="3000" fill="hold"/>
                                        <p:tgtEl>
                                          <p:spTgt spid="2052"/>
                                        </p:tgtEl>
                                        <p:attrNameLst>
                                          <p:attrName>fill.type</p:attrName>
                                        </p:attrNameLst>
                                      </p:cBhvr>
                                      <p:to>
                                        <p:strVal val="solid"/>
                                      </p:to>
                                    </p:set>
                                  </p:childTnLst>
                                </p:cTn>
                              </p:par>
                            </p:childTnLst>
                          </p:cTn>
                        </p:par>
                        <p:par>
                          <p:cTn id="30" fill="hold">
                            <p:stCondLst>
                              <p:cond delay="12000"/>
                            </p:stCondLst>
                            <p:childTnLst>
                              <p:par>
                                <p:cTn id="31" presetID="10" presetClass="exit" presetSubtype="0" fill="hold" nodeType="afterEffect">
                                  <p:stCondLst>
                                    <p:cond delay="0"/>
                                  </p:stCondLst>
                                  <p:childTnLst>
                                    <p:animEffect transition="out" filter="fade">
                                      <p:cBhvr>
                                        <p:cTn id="32" dur="3000"/>
                                        <p:tgtEl>
                                          <p:spTgt spid="2052"/>
                                        </p:tgtEl>
                                      </p:cBhvr>
                                    </p:animEffect>
                                    <p:set>
                                      <p:cBhvr>
                                        <p:cTn id="33" dur="1" fill="hold">
                                          <p:stCondLst>
                                            <p:cond delay="2999"/>
                                          </p:stCondLst>
                                        </p:cTn>
                                        <p:tgtEl>
                                          <p:spTgt spid="2052"/>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2054"/>
                                        </p:tgtEl>
                                        <p:attrNameLst>
                                          <p:attrName>style.visibility</p:attrName>
                                        </p:attrNameLst>
                                      </p:cBhvr>
                                      <p:to>
                                        <p:strVal val="visible"/>
                                      </p:to>
                                    </p:set>
                                    <p:animEffect transition="in" filter="fade">
                                      <p:cBhvr>
                                        <p:cTn id="36" dur="3000"/>
                                        <p:tgtEl>
                                          <p:spTgt spid="2054"/>
                                        </p:tgtEl>
                                      </p:cBhvr>
                                    </p:animEffect>
                                  </p:childTnLst>
                                </p:cTn>
                              </p:par>
                            </p:childTnLst>
                          </p:cTn>
                        </p:par>
                        <p:par>
                          <p:cTn id="37" fill="hold">
                            <p:stCondLst>
                              <p:cond delay="15000"/>
                            </p:stCondLst>
                            <p:childTnLst>
                              <p:par>
                                <p:cTn id="38" presetID="25" presetClass="emph" presetSubtype="0" fill="hold" nodeType="afterEffect">
                                  <p:stCondLst>
                                    <p:cond delay="0"/>
                                  </p:stCondLst>
                                  <p:childTnLst>
                                    <p:animClr clrSpc="hsl">
                                      <p:cBhvr override="childStyle">
                                        <p:cTn id="39" dur="3000" fill="hold"/>
                                        <p:tgtEl>
                                          <p:spTgt spid="2054"/>
                                        </p:tgtEl>
                                        <p:attrNameLst>
                                          <p:attrName>style.color</p:attrName>
                                        </p:attrNameLst>
                                      </p:cBhvr>
                                      <p:by>
                                        <p:hsl h="0" s="-70588" l="0"/>
                                      </p:by>
                                    </p:animClr>
                                    <p:animClr clrSpc="hsl">
                                      <p:cBhvr>
                                        <p:cTn id="40" dur="3000" fill="hold"/>
                                        <p:tgtEl>
                                          <p:spTgt spid="2054"/>
                                        </p:tgtEl>
                                        <p:attrNameLst>
                                          <p:attrName>fillcolor</p:attrName>
                                        </p:attrNameLst>
                                      </p:cBhvr>
                                      <p:by>
                                        <p:hsl h="0" s="-70588" l="0"/>
                                      </p:by>
                                    </p:animClr>
                                    <p:animClr clrSpc="hsl">
                                      <p:cBhvr>
                                        <p:cTn id="41" dur="3000" fill="hold"/>
                                        <p:tgtEl>
                                          <p:spTgt spid="2054"/>
                                        </p:tgtEl>
                                        <p:attrNameLst>
                                          <p:attrName>stroke.color</p:attrName>
                                        </p:attrNameLst>
                                      </p:cBhvr>
                                      <p:by>
                                        <p:hsl h="0" s="-70588" l="0"/>
                                      </p:by>
                                    </p:animClr>
                                    <p:set>
                                      <p:cBhvr>
                                        <p:cTn id="42" dur="3000" fill="hold"/>
                                        <p:tgtEl>
                                          <p:spTgt spid="205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3"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alphaModFix amt="13000"/>
            <a:lum/>
          </a:blip>
          <a:srcRect/>
          <a:stretch>
            <a:fillRect b="-4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3200" dirty="0"/>
          </a:p>
        </p:txBody>
      </p:sp>
      <p:pic>
        <p:nvPicPr>
          <p:cNvPr id="4" name="Storm Wellington March12 2010.wmv">
            <a:hlinkClick r:id="" action="ppaction://media"/>
          </p:cNvPr>
          <p:cNvPicPr>
            <a:picLocks noGrp="1" noRot="1" noChangeAspect="1"/>
          </p:cNvPicPr>
          <p:nvPr>
            <p:ph idx="1"/>
            <a:videoFile r:link="rId1"/>
          </p:nvPr>
        </p:nvPicPr>
        <p:blipFill>
          <a:blip r:embed="rId6" cstate="print"/>
          <a:stretch>
            <a:fillRect/>
          </a:stretch>
        </p:blipFill>
        <p:spPr>
          <a:xfrm>
            <a:off x="-1524000" y="433388"/>
            <a:ext cx="12192000" cy="6858000"/>
          </a:xfrm>
          <a:prstGeom prst="rect">
            <a:avLst/>
          </a:prstGeom>
        </p:spPr>
      </p:pic>
      <p:pic>
        <p:nvPicPr>
          <p:cNvPr id="5" name="~PP1239.WAV">
            <a:hlinkClick r:id="" action="ppaction://media"/>
          </p:cNvPr>
          <p:cNvPicPr>
            <a:picLocks noRot="1" noChangeAspect="1"/>
          </p:cNvPicPr>
          <p:nvPr>
            <a:wavAudioFile r:embed="rId2" name="~PP1239.WAV"/>
          </p:nvPr>
        </p:nvPicPr>
        <p:blipFill>
          <a:blip r:embed="rId7" cstate="print"/>
          <a:stretch>
            <a:fillRect/>
          </a:stretch>
        </p:blipFill>
        <p:spPr>
          <a:xfrm>
            <a:off x="8696325" y="6410325"/>
            <a:ext cx="304800" cy="304800"/>
          </a:xfrm>
          <a:prstGeom prst="rect">
            <a:avLst/>
          </a:prstGeom>
        </p:spPr>
      </p:pic>
    </p:spTree>
  </p:cSld>
  <p:clrMapOvr>
    <a:masterClrMapping/>
  </p:clrMapOvr>
  <p:transition advTm="2298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21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0" fill="remove"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Thanks for Joining Us</a:t>
            </a:r>
            <a:endParaRPr lang="en-US" sz="3200" dirty="0"/>
          </a:p>
        </p:txBody>
      </p:sp>
      <p:sp>
        <p:nvSpPr>
          <p:cNvPr id="3" name="Content Placeholder 2"/>
          <p:cNvSpPr>
            <a:spLocks noGrp="1"/>
          </p:cNvSpPr>
          <p:nvPr>
            <p:ph idx="1"/>
          </p:nvPr>
        </p:nvSpPr>
        <p:spPr/>
        <p:txBody>
          <a:bodyPr/>
          <a:lstStyle/>
          <a:p>
            <a:pPr>
              <a:buNone/>
            </a:pPr>
            <a:r>
              <a:rPr lang="en-US" dirty="0" smtClean="0"/>
              <a:t>Ellabell Church of Christ</a:t>
            </a:r>
          </a:p>
          <a:p>
            <a:pPr>
              <a:buNone/>
            </a:pPr>
            <a:r>
              <a:rPr lang="en-US" dirty="0" smtClean="0"/>
              <a:t>PO Box 266</a:t>
            </a:r>
          </a:p>
          <a:p>
            <a:pPr>
              <a:buNone/>
            </a:pPr>
            <a:r>
              <a:rPr lang="en-US" dirty="0" smtClean="0"/>
              <a:t>Ellabell, GA 31308	</a:t>
            </a:r>
          </a:p>
          <a:p>
            <a:pPr>
              <a:buNone/>
            </a:pPr>
            <a:r>
              <a:rPr lang="en-US" dirty="0" smtClean="0"/>
              <a:t>912-667-0519</a:t>
            </a:r>
          </a:p>
          <a:p>
            <a:pPr>
              <a:buNone/>
            </a:pPr>
            <a:r>
              <a:rPr lang="en-US" dirty="0" smtClean="0">
                <a:hlinkClick r:id="rId5"/>
              </a:rPr>
              <a:t>fastbreak65@yahoo.com</a:t>
            </a:r>
            <a:endParaRPr lang="en-US" dirty="0" smtClean="0"/>
          </a:p>
          <a:p>
            <a:pPr>
              <a:buNone/>
            </a:pPr>
            <a:endParaRPr lang="en-US" dirty="0"/>
          </a:p>
        </p:txBody>
      </p:sp>
      <p:pic>
        <p:nvPicPr>
          <p:cNvPr id="4" name="~PP1813.WAV">
            <a:hlinkClick r:id="" action="ppaction://media"/>
          </p:cNvPr>
          <p:cNvPicPr>
            <a:picLocks noRot="1" noChangeAspect="1"/>
          </p:cNvPicPr>
          <p:nvPr>
            <a:wavAudioFile r:embed="rId1" name="~PP1813.WAV"/>
          </p:nvPr>
        </p:nvPicPr>
        <p:blipFill>
          <a:blip r:embed="rId6" cstate="print"/>
          <a:stretch>
            <a:fillRect/>
          </a:stretch>
        </p:blipFill>
        <p:spPr>
          <a:xfrm>
            <a:off x="8696325" y="6410325"/>
            <a:ext cx="304800" cy="304800"/>
          </a:xfrm>
          <a:prstGeom prst="rect">
            <a:avLst/>
          </a:prstGeom>
        </p:spPr>
      </p:pic>
    </p:spTree>
  </p:cSld>
  <p:clrMapOvr>
    <a:masterClrMapping/>
  </p:clrMapOvr>
  <p:transition advTm="454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37"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par>
                          <p:cTn id="28" fill="hold">
                            <p:stCondLst>
                              <p:cond delay="3000"/>
                            </p:stCondLst>
                            <p:childTnLst>
                              <p:par>
                                <p:cTn id="29" presetID="37"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par>
                          <p:cTn id="35" fill="hold">
                            <p:stCondLst>
                              <p:cond delay="4000"/>
                            </p:stCondLst>
                            <p:childTnLst>
                              <p:par>
                                <p:cTn id="36" presetID="37" presetClass="entr" presetSubtype="0" fill="hold" nodeType="after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1000"/>
                                        <p:tgtEl>
                                          <p:spTgt spid="3">
                                            <p:txEl>
                                              <p:pRg st="4" end="4"/>
                                            </p:txEl>
                                          </p:spTgt>
                                        </p:tgtEl>
                                      </p:cBhvr>
                                    </p:animEffect>
                                    <p:anim calcmode="lin" valueType="num">
                                      <p:cBhvr>
                                        <p:cTn id="3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2"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400800"/>
          </a:xfrm>
        </p:spPr>
        <p:txBody>
          <a:bodyPr>
            <a:normAutofit/>
          </a:bodyPr>
          <a:lstStyle/>
          <a:p>
            <a:r>
              <a:rPr lang="en-US" dirty="0" smtClean="0"/>
              <a:t/>
            </a:r>
            <a:br>
              <a:rPr lang="en-US" dirty="0" smtClean="0"/>
            </a:br>
            <a:r>
              <a:rPr lang="en-US" sz="3600" dirty="0" smtClean="0"/>
              <a:t/>
            </a:r>
            <a:br>
              <a:rPr lang="en-US" sz="3600" dirty="0" smtClean="0"/>
            </a:br>
            <a:endParaRPr dirty="0" smtClean="0">
              <a:latin typeface="Tahoma"/>
            </a:endParaRPr>
          </a:p>
        </p:txBody>
      </p:sp>
      <p:pic>
        <p:nvPicPr>
          <p:cNvPr id="3" name="~PP2405.WAV">
            <a:hlinkClick r:id="" action="ppaction://media"/>
          </p:cNvPr>
          <p:cNvPicPr>
            <a:picLocks noRot="1" noChangeAspect="1"/>
          </p:cNvPicPr>
          <p:nvPr>
            <a:wavAudioFile r:embed="rId1" name="~PP2405.WAV"/>
          </p:nvPr>
        </p:nvPicPr>
        <p:blipFill>
          <a:blip r:embed="rId5" cstate="print"/>
          <a:stretch>
            <a:fillRect/>
          </a:stretch>
        </p:blipFill>
        <p:spPr>
          <a:xfrm>
            <a:off x="8696325" y="6410325"/>
            <a:ext cx="304800" cy="304800"/>
          </a:xfrm>
          <a:prstGeom prst="rect">
            <a:avLst/>
          </a:prstGeom>
        </p:spPr>
      </p:pic>
    </p:spTree>
  </p:cSld>
  <p:clrMapOvr>
    <a:masterClrMapping/>
  </p:clrMapOvr>
  <p:transition advTm="60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4"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from="(-#ppt_w/2)" to="(#ppt_x)" calcmode="lin" valueType="num">
                                      <p:cBhvr>
                                        <p:cTn id="10" dur="600" fill="hold">
                                          <p:stCondLst>
                                            <p:cond delay="0"/>
                                          </p:stCondLst>
                                        </p:cTn>
                                        <p:tgtEl>
                                          <p:spTgt spid="2"/>
                                        </p:tgtEl>
                                        <p:attrNameLst>
                                          <p:attrName>ppt_x</p:attrName>
                                        </p:attrNameLst>
                                      </p:cBhvr>
                                    </p:anim>
                                    <p:anim from="0" to="-1.0" calcmode="lin" valueType="num">
                                      <p:cBhvr>
                                        <p:cTn id="11" dur="200" decel="50000" autoRev="1" fill="hold">
                                          <p:stCondLst>
                                            <p:cond delay="600"/>
                                          </p:stCondLst>
                                        </p:cTn>
                                        <p:tgtEl>
                                          <p:spTgt spid="2"/>
                                        </p:tgtEl>
                                        <p:attrNameLst>
                                          <p:attrName>xshear</p:attrName>
                                        </p:attrNameLst>
                                      </p:cBhvr>
                                    </p:anim>
                                    <p:animScale>
                                      <p:cBhvr>
                                        <p:cTn id="12" dur="200" decel="100000" autoRev="1" fill="hold">
                                          <p:stCondLst>
                                            <p:cond delay="600"/>
                                          </p:stCondLst>
                                        </p:cTn>
                                        <p:tgtEl>
                                          <p:spTgt spid="2"/>
                                        </p:tgtEl>
                                      </p:cBhvr>
                                      <p:from x="100000" y="100000"/>
                                      <p:to x="80000" y="100000"/>
                                    </p:animScale>
                                    <p:anim by="(#ppt_h/3+#ppt_w*0.1)" calcmode="lin" valueType="num">
                                      <p:cBhvr additive="sum">
                                        <p:cTn id="13" dur="200" decel="100000" autoRev="1" fill="hold">
                                          <p:stCondLst>
                                            <p:cond delay="600"/>
                                          </p:stCondLst>
                                        </p:cTn>
                                        <p:tgtEl>
                                          <p:spTgt spid="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If anyone had good reason to be anxious, it would have been Paul</a:t>
            </a:r>
            <a:endParaRPr lang="en-US" dirty="0"/>
          </a:p>
        </p:txBody>
      </p:sp>
      <p:sp>
        <p:nvSpPr>
          <p:cNvPr id="3" name="Content Placeholder 2"/>
          <p:cNvSpPr>
            <a:spLocks noGrp="1"/>
          </p:cNvSpPr>
          <p:nvPr>
            <p:ph idx="1"/>
          </p:nvPr>
        </p:nvSpPr>
        <p:spPr/>
        <p:txBody>
          <a:bodyPr/>
          <a:lstStyle/>
          <a:p>
            <a:r>
              <a:rPr lang="en-US" dirty="0" smtClean="0"/>
              <a:t>His friends in Philippi were fighting – Philippians 4:1-3</a:t>
            </a:r>
            <a:endParaRPr lang="en-US" dirty="0"/>
          </a:p>
        </p:txBody>
      </p:sp>
      <p:pic>
        <p:nvPicPr>
          <p:cNvPr id="4" name="~PP3901.WAV">
            <a:hlinkClick r:id="" action="ppaction://media"/>
          </p:cNvPr>
          <p:cNvPicPr>
            <a:picLocks noRot="1" noChangeAspect="1"/>
          </p:cNvPicPr>
          <p:nvPr>
            <a:wavAudioFile r:embed="rId1" name="~PP3901.WAV"/>
          </p:nvPr>
        </p:nvPicPr>
        <p:blipFill>
          <a:blip r:embed="rId5" cstate="print"/>
          <a:stretch>
            <a:fillRect/>
          </a:stretch>
        </p:blipFill>
        <p:spPr>
          <a:xfrm>
            <a:off x="8696325" y="6410325"/>
            <a:ext cx="304800" cy="304800"/>
          </a:xfrm>
          <a:prstGeom prst="rect">
            <a:avLst/>
          </a:prstGeom>
        </p:spPr>
      </p:pic>
    </p:spTree>
  </p:cSld>
  <p:clrMapOvr>
    <a:masterClrMapping/>
  </p:clrMapOvr>
  <p:transition advTm="94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400800"/>
          </a:xfrm>
        </p:spPr>
        <p:txBody>
          <a:bodyPr>
            <a:normAutofit/>
          </a:bodyPr>
          <a:lstStyle/>
          <a:p>
            <a:pPr algn="l"/>
            <a:r>
              <a:rPr lang="en-US" sz="3600" b="1" dirty="0"/>
              <a:t>Philippians 4</a:t>
            </a:r>
            <a:r>
              <a:rPr lang="en-US" sz="3600" dirty="0"/>
              <a:t> </a:t>
            </a:r>
            <a:r>
              <a:rPr lang="en-US" sz="3600" dirty="0" smtClean="0"/>
              <a:t>:1</a:t>
            </a:r>
            <a:r>
              <a:rPr lang="en-US" sz="3600" dirty="0"/>
              <a:t>.  Therefore, my beloved brethren whom I long </a:t>
            </a:r>
            <a:r>
              <a:rPr lang="en-US" sz="3600" i="1" dirty="0"/>
              <a:t>to see</a:t>
            </a:r>
            <a:r>
              <a:rPr lang="en-US" sz="3600" dirty="0"/>
              <a:t>, my joy and crown, in this way stand firm in the Lord, my beloved. 2.  I urge </a:t>
            </a:r>
            <a:r>
              <a:rPr lang="en-US" sz="3600" dirty="0" err="1"/>
              <a:t>Euodia</a:t>
            </a:r>
            <a:r>
              <a:rPr lang="en-US" sz="3600" dirty="0"/>
              <a:t> and I urge </a:t>
            </a:r>
            <a:r>
              <a:rPr lang="en-US" sz="3600" dirty="0" err="1"/>
              <a:t>Syntyche</a:t>
            </a:r>
            <a:r>
              <a:rPr lang="en-US" sz="3600" dirty="0"/>
              <a:t> to live in harmony in the Lord. 3.  Indeed, true companion, I ask you also to help these women who have shared my struggle in </a:t>
            </a:r>
            <a:r>
              <a:rPr lang="en-US" sz="3600" i="1" dirty="0"/>
              <a:t>the cause of</a:t>
            </a:r>
            <a:r>
              <a:rPr lang="en-US" sz="3600" dirty="0"/>
              <a:t> the gospel, together with Clement also and the rest of my fellow workers, whose names are in the book of life.</a:t>
            </a:r>
            <a:endParaRPr sz="3600" dirty="0" smtClean="0">
              <a:latin typeface="Tahoma"/>
            </a:endParaRPr>
          </a:p>
        </p:txBody>
      </p:sp>
      <p:pic>
        <p:nvPicPr>
          <p:cNvPr id="3" name="~PP3548.WAV">
            <a:hlinkClick r:id="" action="ppaction://media"/>
          </p:cNvPr>
          <p:cNvPicPr>
            <a:picLocks noRot="1" noChangeAspect="1"/>
          </p:cNvPicPr>
          <p:nvPr>
            <a:wavAudioFile r:embed="rId1" name="~PP3548.WAV"/>
          </p:nvPr>
        </p:nvPicPr>
        <p:blipFill>
          <a:blip r:embed="rId5" cstate="print"/>
          <a:stretch>
            <a:fillRect/>
          </a:stretch>
        </p:blipFill>
        <p:spPr>
          <a:xfrm>
            <a:off x="8696325" y="6410325"/>
            <a:ext cx="304800" cy="304800"/>
          </a:xfrm>
          <a:prstGeom prst="rect">
            <a:avLst/>
          </a:prstGeom>
        </p:spPr>
      </p:pic>
    </p:spTree>
  </p:cSld>
  <p:clrMapOvr>
    <a:masterClrMapping/>
  </p:clrMapOvr>
  <p:transition advTm="404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4"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from="(-#ppt_w/2)" to="(#ppt_x)" calcmode="lin" valueType="num">
                                      <p:cBhvr>
                                        <p:cTn id="10" dur="600" fill="hold">
                                          <p:stCondLst>
                                            <p:cond delay="0"/>
                                          </p:stCondLst>
                                        </p:cTn>
                                        <p:tgtEl>
                                          <p:spTgt spid="2"/>
                                        </p:tgtEl>
                                        <p:attrNameLst>
                                          <p:attrName>ppt_x</p:attrName>
                                        </p:attrNameLst>
                                      </p:cBhvr>
                                    </p:anim>
                                    <p:anim from="0" to="-1.0" calcmode="lin" valueType="num">
                                      <p:cBhvr>
                                        <p:cTn id="11" dur="200" decel="50000" autoRev="1" fill="hold">
                                          <p:stCondLst>
                                            <p:cond delay="600"/>
                                          </p:stCondLst>
                                        </p:cTn>
                                        <p:tgtEl>
                                          <p:spTgt spid="2"/>
                                        </p:tgtEl>
                                        <p:attrNameLst>
                                          <p:attrName>xshear</p:attrName>
                                        </p:attrNameLst>
                                      </p:cBhvr>
                                    </p:anim>
                                    <p:animScale>
                                      <p:cBhvr>
                                        <p:cTn id="12" dur="200" decel="100000" autoRev="1" fill="hold">
                                          <p:stCondLst>
                                            <p:cond delay="600"/>
                                          </p:stCondLst>
                                        </p:cTn>
                                        <p:tgtEl>
                                          <p:spTgt spid="2"/>
                                        </p:tgtEl>
                                      </p:cBhvr>
                                      <p:from x="100000" y="100000"/>
                                      <p:to x="80000" y="100000"/>
                                    </p:animScale>
                                    <p:anim by="(#ppt_h/3+#ppt_w*0.1)" calcmode="lin" valueType="num">
                                      <p:cBhvr additive="sum">
                                        <p:cTn id="13" dur="200" decel="100000" autoRev="1" fill="hold">
                                          <p:stCondLst>
                                            <p:cond delay="600"/>
                                          </p:stCondLst>
                                        </p:cTn>
                                        <p:tgtEl>
                                          <p:spTgt spid="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If anyone had good reason to be anxious, it would have been Paul</a:t>
            </a:r>
            <a:endParaRPr lang="en-US" dirty="0"/>
          </a:p>
        </p:txBody>
      </p:sp>
      <p:sp>
        <p:nvSpPr>
          <p:cNvPr id="3" name="Content Placeholder 2"/>
          <p:cNvSpPr>
            <a:spLocks noGrp="1"/>
          </p:cNvSpPr>
          <p:nvPr>
            <p:ph idx="1"/>
          </p:nvPr>
        </p:nvSpPr>
        <p:spPr/>
        <p:txBody>
          <a:bodyPr/>
          <a:lstStyle/>
          <a:p>
            <a:r>
              <a:rPr lang="en-US" dirty="0" smtClean="0"/>
              <a:t>His friends in Philippi were fighting – Philippians 4:1-3</a:t>
            </a:r>
          </a:p>
          <a:p>
            <a:r>
              <a:rPr lang="en-US" dirty="0" smtClean="0"/>
              <a:t>Many preachers in Rome were out to get him-</a:t>
            </a:r>
            <a:r>
              <a:rPr lang="en-US" b="1" dirty="0" smtClean="0"/>
              <a:t> </a:t>
            </a:r>
            <a:r>
              <a:rPr lang="en-US" dirty="0" smtClean="0"/>
              <a:t>Philippians 1 :15 </a:t>
            </a:r>
            <a:endParaRPr lang="en-US" dirty="0"/>
          </a:p>
        </p:txBody>
      </p:sp>
      <p:pic>
        <p:nvPicPr>
          <p:cNvPr id="4" name="~PP1128.WAV">
            <a:hlinkClick r:id="" action="ppaction://media"/>
          </p:cNvPr>
          <p:cNvPicPr>
            <a:picLocks noRot="1" noChangeAspect="1"/>
          </p:cNvPicPr>
          <p:nvPr>
            <a:wavAudioFile r:embed="rId1" name="~PP1128.WAV"/>
          </p:nvPr>
        </p:nvPicPr>
        <p:blipFill>
          <a:blip r:embed="rId5" cstate="print"/>
          <a:stretch>
            <a:fillRect/>
          </a:stretch>
        </p:blipFill>
        <p:spPr>
          <a:xfrm>
            <a:off x="8696325" y="6410325"/>
            <a:ext cx="304800" cy="304800"/>
          </a:xfrm>
          <a:prstGeom prst="rect">
            <a:avLst/>
          </a:prstGeom>
        </p:spPr>
      </p:pic>
    </p:spTree>
  </p:cSld>
  <p:clrMapOvr>
    <a:masterClrMapping/>
  </p:clrMapOvr>
  <p:transition advTm="56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2743200"/>
          </a:xfrm>
        </p:spPr>
        <p:txBody>
          <a:bodyPr>
            <a:normAutofit/>
          </a:bodyPr>
          <a:lstStyle/>
          <a:p>
            <a:pPr algn="l"/>
            <a:r>
              <a:rPr lang="en-US" sz="3600" b="1" dirty="0"/>
              <a:t>Philippians 1</a:t>
            </a:r>
            <a:r>
              <a:rPr lang="en-US" sz="3600" dirty="0"/>
              <a:t> </a:t>
            </a:r>
            <a:r>
              <a:rPr lang="en-US" sz="3600" dirty="0" smtClean="0"/>
              <a:t>:15</a:t>
            </a:r>
            <a:r>
              <a:rPr lang="en-US" sz="3600" dirty="0"/>
              <a:t>.  Some, to be sure, are preaching Christ even from envy and strife, but some also from good will;</a:t>
            </a:r>
            <a:endParaRPr sz="3600" dirty="0" smtClean="0">
              <a:latin typeface="Tahoma"/>
            </a:endParaRPr>
          </a:p>
        </p:txBody>
      </p:sp>
      <p:pic>
        <p:nvPicPr>
          <p:cNvPr id="3" name="~PP2265.WAV">
            <a:hlinkClick r:id="" action="ppaction://media"/>
          </p:cNvPr>
          <p:cNvPicPr>
            <a:picLocks noRot="1" noChangeAspect="1"/>
          </p:cNvPicPr>
          <p:nvPr>
            <a:wavAudioFile r:embed="rId1" name="~PP2265.WAV"/>
          </p:nvPr>
        </p:nvPicPr>
        <p:blipFill>
          <a:blip r:embed="rId5" cstate="print"/>
          <a:stretch>
            <a:fillRect/>
          </a:stretch>
        </p:blipFill>
        <p:spPr>
          <a:xfrm>
            <a:off x="8696325" y="6410325"/>
            <a:ext cx="304800" cy="304800"/>
          </a:xfrm>
          <a:prstGeom prst="rect">
            <a:avLst/>
          </a:prstGeom>
        </p:spPr>
      </p:pic>
    </p:spTree>
  </p:cSld>
  <p:clrMapOvr>
    <a:masterClrMapping/>
  </p:clrMapOvr>
  <p:transition advTm="91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4"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from="(-#ppt_w/2)" to="(#ppt_x)" calcmode="lin" valueType="num">
                                      <p:cBhvr>
                                        <p:cTn id="10" dur="600" fill="hold">
                                          <p:stCondLst>
                                            <p:cond delay="0"/>
                                          </p:stCondLst>
                                        </p:cTn>
                                        <p:tgtEl>
                                          <p:spTgt spid="2"/>
                                        </p:tgtEl>
                                        <p:attrNameLst>
                                          <p:attrName>ppt_x</p:attrName>
                                        </p:attrNameLst>
                                      </p:cBhvr>
                                    </p:anim>
                                    <p:anim from="0" to="-1.0" calcmode="lin" valueType="num">
                                      <p:cBhvr>
                                        <p:cTn id="11" dur="200" decel="50000" autoRev="1" fill="hold">
                                          <p:stCondLst>
                                            <p:cond delay="600"/>
                                          </p:stCondLst>
                                        </p:cTn>
                                        <p:tgtEl>
                                          <p:spTgt spid="2"/>
                                        </p:tgtEl>
                                        <p:attrNameLst>
                                          <p:attrName>xshear</p:attrName>
                                        </p:attrNameLst>
                                      </p:cBhvr>
                                    </p:anim>
                                    <p:animScale>
                                      <p:cBhvr>
                                        <p:cTn id="12" dur="200" decel="100000" autoRev="1" fill="hold">
                                          <p:stCondLst>
                                            <p:cond delay="600"/>
                                          </p:stCondLst>
                                        </p:cTn>
                                        <p:tgtEl>
                                          <p:spTgt spid="2"/>
                                        </p:tgtEl>
                                      </p:cBhvr>
                                      <p:from x="100000" y="100000"/>
                                      <p:to x="80000" y="100000"/>
                                    </p:animScale>
                                    <p:anim by="(#ppt_h/3+#ppt_w*0.1)" calcmode="lin" valueType="num">
                                      <p:cBhvr additive="sum">
                                        <p:cTn id="13" dur="200" decel="100000" autoRev="1" fill="hold">
                                          <p:stCondLst>
                                            <p:cond delay="600"/>
                                          </p:stCondLst>
                                        </p:cTn>
                                        <p:tgtEl>
                                          <p:spTgt spid="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If anyone had good reason to be anxious, it would have been Paul</a:t>
            </a:r>
            <a:endParaRPr lang="en-US" dirty="0"/>
          </a:p>
        </p:txBody>
      </p:sp>
      <p:sp>
        <p:nvSpPr>
          <p:cNvPr id="3" name="Content Placeholder 2"/>
          <p:cNvSpPr>
            <a:spLocks noGrp="1"/>
          </p:cNvSpPr>
          <p:nvPr>
            <p:ph idx="1"/>
          </p:nvPr>
        </p:nvSpPr>
        <p:spPr/>
        <p:txBody>
          <a:bodyPr/>
          <a:lstStyle/>
          <a:p>
            <a:r>
              <a:rPr lang="en-US" dirty="0" smtClean="0"/>
              <a:t>His friends in Philippi were fighting – Philippians 4:1-3</a:t>
            </a:r>
          </a:p>
          <a:p>
            <a:r>
              <a:rPr lang="en-US" dirty="0" smtClean="0"/>
              <a:t>Many preacher in Rome were out to get him –Philippians 1 :15</a:t>
            </a:r>
          </a:p>
          <a:p>
            <a:r>
              <a:rPr lang="en-US" dirty="0" smtClean="0"/>
              <a:t>Paul was under house arrest and did not know the outcome</a:t>
            </a:r>
          </a:p>
          <a:p>
            <a:r>
              <a:rPr lang="en-US" dirty="0" smtClean="0"/>
              <a:t>But, Paul was joyous and shows us how we can be also!</a:t>
            </a:r>
            <a:endParaRPr lang="en-US" dirty="0"/>
          </a:p>
        </p:txBody>
      </p:sp>
      <p:pic>
        <p:nvPicPr>
          <p:cNvPr id="4" name="~PP693.WAV">
            <a:hlinkClick r:id="" action="ppaction://media"/>
          </p:cNvPr>
          <p:cNvPicPr>
            <a:picLocks noRot="1" noChangeAspect="1"/>
          </p:cNvPicPr>
          <p:nvPr>
            <a:wavAudioFile r:embed="rId1" name="~PP693.WAV"/>
          </p:nvPr>
        </p:nvPicPr>
        <p:blipFill>
          <a:blip r:embed="rId5" cstate="print"/>
          <a:stretch>
            <a:fillRect/>
          </a:stretch>
        </p:blipFill>
        <p:spPr>
          <a:xfrm>
            <a:off x="8696325" y="6410325"/>
            <a:ext cx="304800" cy="304800"/>
          </a:xfrm>
          <a:prstGeom prst="rect">
            <a:avLst/>
          </a:prstGeom>
        </p:spPr>
      </p:pic>
    </p:spTree>
  </p:cSld>
  <p:clrMapOvr>
    <a:masterClrMapping/>
  </p:clrMapOvr>
  <p:transition advTm="1784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4" dur="500"/>
                                        <p:tgtEl>
                                          <p:spTgt spid="3">
                                            <p:txEl>
                                              <p:pRg st="2" end="2"/>
                                            </p:txEl>
                                          </p:spTgt>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19000"/>
            <a:lum/>
          </a:blip>
          <a:srcRect/>
          <a:stretch>
            <a:fillRect t="-13000" b="-5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UNDERSTANDING THE NATURE OF ANXIETY</a:t>
            </a:r>
            <a:endParaRPr lang="en-US" dirty="0"/>
          </a:p>
        </p:txBody>
      </p:sp>
      <p:sp>
        <p:nvSpPr>
          <p:cNvPr id="3" name="Content Placeholder 2"/>
          <p:cNvSpPr>
            <a:spLocks noGrp="1"/>
          </p:cNvSpPr>
          <p:nvPr>
            <p:ph idx="1"/>
          </p:nvPr>
        </p:nvSpPr>
        <p:spPr/>
        <p:txBody>
          <a:bodyPr/>
          <a:lstStyle/>
          <a:p>
            <a:r>
              <a:rPr lang="en-US" dirty="0" smtClean="0"/>
              <a:t>DEFINING THE WORD </a:t>
            </a:r>
          </a:p>
          <a:p>
            <a:r>
              <a:rPr lang="en-US" dirty="0" smtClean="0"/>
              <a:t>THAYER </a:t>
            </a:r>
          </a:p>
          <a:p>
            <a:r>
              <a:rPr lang="en-US" dirty="0" smtClean="0"/>
              <a:t>It means to be pulled in different directions </a:t>
            </a:r>
          </a:p>
          <a:p>
            <a:r>
              <a:rPr lang="en-US" dirty="0" smtClean="0"/>
              <a:t>For example, our hopes pull us in one direction; our fears pull us in the opposite </a:t>
            </a:r>
          </a:p>
          <a:p>
            <a:r>
              <a:rPr lang="en-US" dirty="0" smtClean="0"/>
              <a:t>Thus, to be anxious is to be pulled apart!</a:t>
            </a:r>
            <a:endParaRPr lang="en-US" dirty="0"/>
          </a:p>
        </p:txBody>
      </p:sp>
      <p:pic>
        <p:nvPicPr>
          <p:cNvPr id="4" name="~PP2417.WAV">
            <a:hlinkClick r:id="" action="ppaction://media"/>
          </p:cNvPr>
          <p:cNvPicPr>
            <a:picLocks noRot="1" noChangeAspect="1"/>
          </p:cNvPicPr>
          <p:nvPr>
            <a:wavAudioFile r:embed="rId1" name="~PP2417.WAV"/>
          </p:nvPr>
        </p:nvPicPr>
        <p:blipFill>
          <a:blip r:embed="rId5" cstate="print"/>
          <a:stretch>
            <a:fillRect/>
          </a:stretch>
        </p:blipFill>
        <p:spPr>
          <a:xfrm>
            <a:off x="8696325" y="6410325"/>
            <a:ext cx="304800" cy="304800"/>
          </a:xfrm>
          <a:prstGeom prst="rect">
            <a:avLst/>
          </a:prstGeom>
        </p:spPr>
      </p:pic>
    </p:spTree>
  </p:cSld>
  <p:clrMapOvr>
    <a:masterClrMapping/>
  </p:clrMapOvr>
  <p:transition advTm="342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7"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900" decel="100000" fill="hold"/>
                                        <p:tgtEl>
                                          <p:spTgt spid="2"/>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37" presetClass="entr" presetSubtype="0" fill="hold" nodeType="after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8" fill="hold">
                            <p:stCondLst>
                              <p:cond delay="3000"/>
                            </p:stCondLst>
                            <p:childTnLst>
                              <p:par>
                                <p:cTn id="29" presetID="37" presetClass="entr" presetSubtype="0" fill="hold" nodeType="after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par>
                          <p:cTn id="35" fill="hold">
                            <p:stCondLst>
                              <p:cond delay="4000"/>
                            </p:stCondLst>
                            <p:childTnLst>
                              <p:par>
                                <p:cTn id="36" presetID="37" presetClass="entr" presetSubtype="0" fill="hold" nodeType="after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anim calcmode="lin" valueType="num">
                                      <p:cBhvr>
                                        <p:cTn id="3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par>
                          <p:cTn id="42" fill="hold">
                            <p:stCondLst>
                              <p:cond delay="5000"/>
                            </p:stCondLst>
                            <p:childTnLst>
                              <p:par>
                                <p:cTn id="43" presetID="37" presetClass="entr" presetSubtype="0" fill="hold" nodeType="after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1000"/>
                                        <p:tgtEl>
                                          <p:spTgt spid="3">
                                            <p:txEl>
                                              <p:pRg st="4" end="4"/>
                                            </p:txEl>
                                          </p:spTgt>
                                        </p:tgtEl>
                                      </p:cBhvr>
                                    </p:animEffect>
                                    <p:anim calcmode="lin" valueType="num">
                                      <p:cBhvr>
                                        <p:cTn id="4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Book</Template>
  <TotalTime>304</TotalTime>
  <Words>960</Words>
  <Application>Microsoft Office PowerPoint</Application>
  <PresentationFormat>On-screen Show (4:3)</PresentationFormat>
  <Paragraphs>116</Paragraphs>
  <Slides>26</Slides>
  <Notes>26</Notes>
  <HiddenSlides>0</HiddenSlides>
  <MMClips>27</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Slide 1</vt:lpstr>
      <vt:lpstr>STOP IT! PHILIPPIANS 4:6-7 6.  Be anxious for nothing, but in everything by prayer and supplication with thanksgiving let your requests be made known to God. 7.  And the peace of God, which surpasses all comprehension, will guard your hearts and your minds in Christ Jesus. </vt:lpstr>
      <vt:lpstr>  </vt:lpstr>
      <vt:lpstr>If anyone had good reason to be anxious, it would have been Paul</vt:lpstr>
      <vt:lpstr>Philippians 4 :1.  Therefore, my beloved brethren whom I long to see, my joy and crown, in this way stand firm in the Lord, my beloved. 2.  I urge Euodia and I urge Syntyche to live in harmony in the Lord. 3.  Indeed, true companion, I ask you also to help these women who have shared my struggle in the cause of the gospel, together with Clement also and the rest of my fellow workers, whose names are in the book of life.</vt:lpstr>
      <vt:lpstr>If anyone had good reason to be anxious, it would have been Paul</vt:lpstr>
      <vt:lpstr>Philippians 1 :15.  Some, to be sure, are preaching Christ even from envy and strife, but some also from good will;</vt:lpstr>
      <vt:lpstr>If anyone had good reason to be anxious, it would have been Paul</vt:lpstr>
      <vt:lpstr>UNDERSTANDING THE NATURE OF ANXIETY</vt:lpstr>
      <vt:lpstr>UNDERSTANDING THE NATURE OF ANXIETY</vt:lpstr>
      <vt:lpstr>WINNING THE VICTORY OVER ANXIETY</vt:lpstr>
      <vt:lpstr>WINNING THE VICTORY OVER ANXIETY</vt:lpstr>
      <vt:lpstr>WINNING THE VICTORY OVER ANXIETY</vt:lpstr>
      <vt:lpstr>WINNING THE VICTORY OVER ANXIETY</vt:lpstr>
      <vt:lpstr>WINNING THE VICTORY OVER ANXIETY</vt:lpstr>
      <vt:lpstr>WINNING THE VICTORY OVER ANXIETY</vt:lpstr>
      <vt:lpstr>WINNING THE VICTORY OVER ANXIETY</vt:lpstr>
      <vt:lpstr>WINNING THE VICTORY OVER ANXIETY</vt:lpstr>
      <vt:lpstr>WINNING THE VICTORY OVER ANXIETY</vt:lpstr>
      <vt:lpstr>WINNING THE VICTORY OVER ANXIETY</vt:lpstr>
      <vt:lpstr>SUCH PRAYING WILL RESULT IN A FORTRESS GUARDING OUR MINDS AND HEARTS</vt:lpstr>
      <vt:lpstr>SUCH PRAYING WILL RESULT IN A FORTRESS GUARDING OUR MINDS AND HEARTS</vt:lpstr>
      <vt:lpstr>SUCH PRAYING WILL RESULT IN A FORTRESS GUARDING OUR MINDS AND HEARTS</vt:lpstr>
      <vt:lpstr>SUCH PRAYING WILL RESULT IN A FORTRESS GUARDING OUR MINDS AND HEARTS</vt:lpstr>
      <vt:lpstr>Slide 25</vt:lpstr>
      <vt:lpstr>Thanks for Joining Us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Joe Holloway</dc:creator>
  <cp:lastModifiedBy>Joe Holloway</cp:lastModifiedBy>
  <cp:revision>12</cp:revision>
  <dcterms:created xsi:type="dcterms:W3CDTF">2010-08-07T14:05:21Z</dcterms:created>
  <dcterms:modified xsi:type="dcterms:W3CDTF">2010-08-08T16:15:09Z</dcterms:modified>
</cp:coreProperties>
</file>