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1" r:id="rId2"/>
  </p:sldMasterIdLst>
  <p:sldIdLst>
    <p:sldId id="256" r:id="rId3"/>
    <p:sldId id="257" r:id="rId4"/>
    <p:sldId id="271" r:id="rId5"/>
    <p:sldId id="272" r:id="rId6"/>
    <p:sldId id="268" r:id="rId7"/>
    <p:sldId id="273" r:id="rId8"/>
    <p:sldId id="261" r:id="rId9"/>
    <p:sldId id="269" r:id="rId10"/>
    <p:sldId id="27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uzi Eko Pranyono" initials="FEP" lastIdx="2" clrIdx="0">
    <p:extLst>
      <p:ext uri="{19B8F6BF-5375-455C-9EA6-DF929625EA0E}">
        <p15:presenceInfo xmlns:p15="http://schemas.microsoft.com/office/powerpoint/2012/main" userId="5fdd6cbca9db403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126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1" y="113838"/>
            <a:ext cx="9601067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31371" y="881923"/>
            <a:ext cx="9601067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258360" cy="13829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85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159563" y="151938"/>
            <a:ext cx="10032437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159563" y="920023"/>
            <a:ext cx="10032437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16664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>
              <a:lumMod val="75000"/>
              <a:lumOff val="2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6960096" y="-9098"/>
            <a:ext cx="5231904" cy="6867097"/>
          </a:xfrm>
          <a:custGeom>
            <a:avLst/>
            <a:gdLst>
              <a:gd name="connsiteX0" fmla="*/ 0 w 4572000"/>
              <a:gd name="connsiteY0" fmla="*/ 0 h 5143500"/>
              <a:gd name="connsiteX1" fmla="*/ 4572000 w 4572000"/>
              <a:gd name="connsiteY1" fmla="*/ 0 h 5143500"/>
              <a:gd name="connsiteX2" fmla="*/ 4572000 w 4572000"/>
              <a:gd name="connsiteY2" fmla="*/ 5143500 h 5143500"/>
              <a:gd name="connsiteX3" fmla="*/ 0 w 4572000"/>
              <a:gd name="connsiteY3" fmla="*/ 5143500 h 5143500"/>
              <a:gd name="connsiteX4" fmla="*/ 0 w 4572000"/>
              <a:gd name="connsiteY4" fmla="*/ 0 h 5143500"/>
              <a:gd name="connsiteX0" fmla="*/ 2217761 w 4572000"/>
              <a:gd name="connsiteY0" fmla="*/ 0 h 5143500"/>
              <a:gd name="connsiteX1" fmla="*/ 4572000 w 4572000"/>
              <a:gd name="connsiteY1" fmla="*/ 0 h 5143500"/>
              <a:gd name="connsiteX2" fmla="*/ 4572000 w 4572000"/>
              <a:gd name="connsiteY2" fmla="*/ 5143500 h 5143500"/>
              <a:gd name="connsiteX3" fmla="*/ 0 w 4572000"/>
              <a:gd name="connsiteY3" fmla="*/ 5143500 h 5143500"/>
              <a:gd name="connsiteX4" fmla="*/ 2217761 w 4572000"/>
              <a:gd name="connsiteY4" fmla="*/ 0 h 5143500"/>
              <a:gd name="connsiteX0" fmla="*/ 2354239 w 4572000"/>
              <a:gd name="connsiteY0" fmla="*/ 0 h 5157147"/>
              <a:gd name="connsiteX1" fmla="*/ 4572000 w 4572000"/>
              <a:gd name="connsiteY1" fmla="*/ 13647 h 5157147"/>
              <a:gd name="connsiteX2" fmla="*/ 4572000 w 4572000"/>
              <a:gd name="connsiteY2" fmla="*/ 5157147 h 5157147"/>
              <a:gd name="connsiteX3" fmla="*/ 0 w 4572000"/>
              <a:gd name="connsiteY3" fmla="*/ 5157147 h 5157147"/>
              <a:gd name="connsiteX4" fmla="*/ 2354239 w 4572000"/>
              <a:gd name="connsiteY4" fmla="*/ 0 h 5157147"/>
              <a:gd name="connsiteX0" fmla="*/ 2347415 w 4572000"/>
              <a:gd name="connsiteY0" fmla="*/ 0 h 5150323"/>
              <a:gd name="connsiteX1" fmla="*/ 4572000 w 4572000"/>
              <a:gd name="connsiteY1" fmla="*/ 6823 h 5150323"/>
              <a:gd name="connsiteX2" fmla="*/ 4572000 w 4572000"/>
              <a:gd name="connsiteY2" fmla="*/ 5150323 h 5150323"/>
              <a:gd name="connsiteX3" fmla="*/ 0 w 4572000"/>
              <a:gd name="connsiteY3" fmla="*/ 5150323 h 5150323"/>
              <a:gd name="connsiteX4" fmla="*/ 2347415 w 4572000"/>
              <a:gd name="connsiteY4" fmla="*/ 0 h 5150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5150323">
                <a:moveTo>
                  <a:pt x="2347415" y="0"/>
                </a:moveTo>
                <a:lnTo>
                  <a:pt x="4572000" y="6823"/>
                </a:lnTo>
                <a:lnTo>
                  <a:pt x="4572000" y="5150323"/>
                </a:lnTo>
                <a:lnTo>
                  <a:pt x="0" y="5150323"/>
                </a:lnTo>
                <a:lnTo>
                  <a:pt x="234741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7728181" y="4869160"/>
            <a:ext cx="4463819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267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728181" y="5863579"/>
            <a:ext cx="4463819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5373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1" y="113838"/>
            <a:ext cx="9601067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31371" y="881923"/>
            <a:ext cx="9601067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258360" cy="13829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18464" y="2499834"/>
            <a:ext cx="2352939" cy="227331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519236" y="2499834"/>
            <a:ext cx="2352939" cy="227331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303545" y="2499834"/>
            <a:ext cx="2352939" cy="227331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9087855" y="2499834"/>
            <a:ext cx="2352939" cy="227331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719403" y="1796819"/>
            <a:ext cx="2352000" cy="7025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ko-KR" altLang="en-US" sz="24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719402" y="1796819"/>
            <a:ext cx="1520647" cy="7025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ko-KR" altLang="en-US" sz="240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3519236" y="1796819"/>
            <a:ext cx="2352000" cy="7025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ko-KR" altLang="en-US" sz="240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3519235" y="1796819"/>
            <a:ext cx="1520647" cy="702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ko-KR" altLang="en-US" sz="240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6303545" y="1796819"/>
            <a:ext cx="2352000" cy="7025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ko-KR" altLang="en-US" sz="240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6303545" y="1796819"/>
            <a:ext cx="1520647" cy="7025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ko-KR" altLang="en-US" sz="240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9087855" y="1796819"/>
            <a:ext cx="2352000" cy="7025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ko-KR" altLang="en-US" sz="240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9087854" y="1796819"/>
            <a:ext cx="1520647" cy="702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ko-KR" alt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4263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ko-KR" altLang="en-US" sz="2400">
              <a:solidFill>
                <a:prstClr val="white"/>
              </a:solidFill>
            </a:endParaRPr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463" y="1412777"/>
            <a:ext cx="5088565" cy="478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853483" y="1584253"/>
            <a:ext cx="4681480" cy="31011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83975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1" y="113838"/>
            <a:ext cx="9601067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31371" y="881923"/>
            <a:ext cx="9601067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258360" cy="13829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683" y="2062939"/>
            <a:ext cx="3744416" cy="453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64181" y="2247136"/>
            <a:ext cx="2159479" cy="33357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695733" y="4102100"/>
            <a:ext cx="3744416" cy="21112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ko-KR" altLang="en-US" sz="24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7920203" y="4102100"/>
            <a:ext cx="3744416" cy="2111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ko-KR" alt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615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1" y="113838"/>
            <a:ext cx="9601067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31371" y="881923"/>
            <a:ext cx="9601067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258360" cy="13829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13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3408" y="3043304"/>
            <a:ext cx="6669408" cy="339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23799" y="3497694"/>
            <a:ext cx="3197615" cy="23639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8425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35360" y="281003"/>
            <a:ext cx="4079776" cy="412845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493079" y="281003"/>
            <a:ext cx="1874127" cy="201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493079" y="2393461"/>
            <a:ext cx="1874127" cy="201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35361" y="4505472"/>
            <a:ext cx="1874127" cy="201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2334757" y="4505472"/>
            <a:ext cx="4032448" cy="201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70802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>
              <a:lumMod val="75000"/>
              <a:lumOff val="2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35360" y="151938"/>
            <a:ext cx="11425269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5360" y="920023"/>
            <a:ext cx="11425269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 flipH="1">
            <a:off x="6480043" y="1508787"/>
            <a:ext cx="5711957" cy="3840427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ko-KR" altLang="en-US" sz="2400">
              <a:solidFill>
                <a:prstClr val="white"/>
              </a:solidFill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110272" y="0"/>
            <a:ext cx="4451499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521507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19403" y="1931533"/>
            <a:ext cx="6240693" cy="43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959499" y="634087"/>
            <a:ext cx="4512000" cy="129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07660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519937" y="740701"/>
            <a:ext cx="2200396" cy="53978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3119670" y="740701"/>
            <a:ext cx="2200396" cy="53978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719403" y="740701"/>
            <a:ext cx="2200396" cy="53978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978019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138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730602" y="3717032"/>
            <a:ext cx="5279989" cy="7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latinLnBrk="1"/>
            <a:endParaRPr lang="ko-KR" altLang="en-US" sz="2400">
              <a:solidFill>
                <a:prstClr val="white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30601" y="1722011"/>
            <a:ext cx="5280000" cy="1872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170209" y="4554395"/>
            <a:ext cx="5280000" cy="1872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170209" y="1722011"/>
            <a:ext cx="5280000" cy="1872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30601" y="4554395"/>
            <a:ext cx="5280000" cy="1872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6170220" y="3742100"/>
            <a:ext cx="5279989" cy="72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latinLnBrk="1"/>
            <a:endParaRPr lang="ko-KR" alt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8056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31371" y="1316765"/>
            <a:ext cx="5568619" cy="297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192011" y="3429000"/>
            <a:ext cx="5568619" cy="297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187659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1" y="113838"/>
            <a:ext cx="9601067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333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31371" y="881923"/>
            <a:ext cx="9601067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258360" cy="13829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31371" y="1753815"/>
            <a:ext cx="5568619" cy="25922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192011" y="3866049"/>
            <a:ext cx="5568619" cy="25922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3824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90500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2347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15638766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72011" y="1508786"/>
            <a:ext cx="3799787" cy="486556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latinLnBrk="1"/>
              <a:endParaRPr lang="ko-KR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latinLnBrk="1"/>
              <a:endParaRPr lang="ko-KR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latinLnBrk="1"/>
              <a:endParaRPr lang="ko-KR" altLang="en-US" sz="240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5760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8/29/2019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8/29/2019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8/29/2019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8/29/2019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8/29/2019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8/29/2019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7595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PENGEMBANGAN SILABUS DAN Penyusunan </a:t>
            </a:r>
            <a:r>
              <a:rPr lang="en-US" dirty="0" err="1"/>
              <a:t>rpp</a:t>
            </a:r>
            <a:r>
              <a:rPr lang="en-US" dirty="0"/>
              <a:t> k13</a:t>
            </a:r>
            <a:br>
              <a:rPr lang="en-US" dirty="0"/>
            </a:b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kesetaraan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/>
              <a:t>FAUZI EKO PRANYONO</a:t>
            </a:r>
          </a:p>
          <a:p>
            <a:pPr algn="r"/>
            <a:r>
              <a:rPr lang="en-US" dirty="0"/>
              <a:t>082134608522</a:t>
            </a:r>
          </a:p>
        </p:txBody>
      </p:sp>
    </p:spTree>
    <p:extLst>
      <p:ext uri="{BB962C8B-B14F-4D97-AF65-F5344CB8AC3E}">
        <p14:creationId xmlns:p14="http://schemas.microsoft.com/office/powerpoint/2010/main" val="3270087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Pengertian SILABUS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68288" indent="-268288">
              <a:buFont typeface="Wingdings" panose="05000000000000000000" pitchFamily="2" charset="2"/>
              <a:buChar char="§"/>
            </a:pPr>
            <a:r>
              <a:rPr lang="id-ID" altLang="ko-KR" sz="2400" dirty="0">
                <a:cs typeface="Arial" pitchFamily="34" charset="0"/>
              </a:rPr>
              <a:t>R</a:t>
            </a:r>
            <a:r>
              <a:rPr lang="en-US" altLang="ko-KR" sz="2400" dirty="0" err="1">
                <a:cs typeface="Arial" pitchFamily="34" charset="0"/>
              </a:rPr>
              <a:t>encana</a:t>
            </a:r>
            <a:r>
              <a:rPr lang="en-US" altLang="ko-KR" sz="2400" dirty="0">
                <a:cs typeface="Arial" pitchFamily="34" charset="0"/>
              </a:rPr>
              <a:t> </a:t>
            </a:r>
            <a:r>
              <a:rPr lang="en-US" altLang="ko-KR" sz="2400" dirty="0" err="1">
                <a:cs typeface="Arial" pitchFamily="34" charset="0"/>
              </a:rPr>
              <a:t>pembelajaran</a:t>
            </a:r>
            <a:r>
              <a:rPr lang="en-US" altLang="ko-KR" sz="2400" dirty="0">
                <a:cs typeface="Arial" pitchFamily="34" charset="0"/>
              </a:rPr>
              <a:t> pada </a:t>
            </a:r>
            <a:r>
              <a:rPr lang="en-US" altLang="ko-KR" sz="2400" dirty="0" err="1">
                <a:cs typeface="Arial" pitchFamily="34" charset="0"/>
              </a:rPr>
              <a:t>suatu</a:t>
            </a:r>
            <a:r>
              <a:rPr lang="en-US" altLang="ko-KR" sz="2400" dirty="0">
                <a:cs typeface="Arial" pitchFamily="34" charset="0"/>
              </a:rPr>
              <a:t> </a:t>
            </a:r>
            <a:r>
              <a:rPr lang="en-US" altLang="ko-KR" sz="2400" dirty="0" err="1">
                <a:cs typeface="Arial" pitchFamily="34" charset="0"/>
              </a:rPr>
              <a:t>mata</a:t>
            </a:r>
            <a:r>
              <a:rPr lang="en-US" altLang="ko-KR" sz="2400" dirty="0">
                <a:cs typeface="Arial" pitchFamily="34" charset="0"/>
              </a:rPr>
              <a:t> </a:t>
            </a:r>
            <a:r>
              <a:rPr lang="en-US" altLang="ko-KR" sz="2400" dirty="0" err="1">
                <a:cs typeface="Arial" pitchFamily="34" charset="0"/>
              </a:rPr>
              <a:t>pelajaran</a:t>
            </a:r>
            <a:r>
              <a:rPr lang="en-US" altLang="ko-KR" sz="2400" dirty="0">
                <a:cs typeface="Arial" pitchFamily="34" charset="0"/>
              </a:rPr>
              <a:t> yang </a:t>
            </a:r>
            <a:r>
              <a:rPr lang="en-US" altLang="ko-KR" sz="2400" dirty="0" err="1">
                <a:cs typeface="Arial" pitchFamily="34" charset="0"/>
              </a:rPr>
              <a:t>mencakup</a:t>
            </a:r>
            <a:r>
              <a:rPr lang="en-US" altLang="ko-KR" sz="2400" dirty="0">
                <a:cs typeface="Arial" pitchFamily="34" charset="0"/>
              </a:rPr>
              <a:t> </a:t>
            </a:r>
            <a:r>
              <a:rPr lang="en-US" altLang="ko-KR" sz="2400" dirty="0" err="1">
                <a:cs typeface="Arial" pitchFamily="34" charset="0"/>
              </a:rPr>
              <a:t>Kompetensi</a:t>
            </a:r>
            <a:r>
              <a:rPr lang="en-US" altLang="ko-KR" sz="2400" dirty="0">
                <a:cs typeface="Arial" pitchFamily="34" charset="0"/>
              </a:rPr>
              <a:t> Inti, </a:t>
            </a:r>
            <a:r>
              <a:rPr lang="en-US" altLang="ko-KR" sz="2400" dirty="0" err="1">
                <a:cs typeface="Arial" pitchFamily="34" charset="0"/>
              </a:rPr>
              <a:t>Kompetensi</a:t>
            </a:r>
            <a:r>
              <a:rPr lang="en-US" altLang="ko-KR" sz="2400" dirty="0">
                <a:cs typeface="Arial" pitchFamily="34" charset="0"/>
              </a:rPr>
              <a:t> Dasar, </a:t>
            </a:r>
            <a:r>
              <a:rPr lang="en-US" altLang="ko-KR" sz="2400" dirty="0" err="1">
                <a:cs typeface="Arial" pitchFamily="34" charset="0"/>
              </a:rPr>
              <a:t>materi</a:t>
            </a:r>
            <a:r>
              <a:rPr lang="en-US" altLang="ko-KR" sz="2400" dirty="0">
                <a:cs typeface="Arial" pitchFamily="34" charset="0"/>
              </a:rPr>
              <a:t> </a:t>
            </a:r>
            <a:r>
              <a:rPr lang="en-US" altLang="ko-KR" sz="2400" dirty="0" err="1">
                <a:cs typeface="Arial" pitchFamily="34" charset="0"/>
              </a:rPr>
              <a:t>pembelajaran</a:t>
            </a:r>
            <a:r>
              <a:rPr lang="en-US" altLang="ko-KR" sz="2400" dirty="0">
                <a:cs typeface="Arial" pitchFamily="34" charset="0"/>
              </a:rPr>
              <a:t>, </a:t>
            </a:r>
            <a:r>
              <a:rPr lang="en-US" altLang="ko-KR" sz="2400" dirty="0" err="1">
                <a:cs typeface="Arial" pitchFamily="34" charset="0"/>
              </a:rPr>
              <a:t>kegiatan</a:t>
            </a:r>
            <a:r>
              <a:rPr lang="en-US" altLang="ko-KR" sz="2400" dirty="0">
                <a:cs typeface="Arial" pitchFamily="34" charset="0"/>
              </a:rPr>
              <a:t> </a:t>
            </a:r>
            <a:r>
              <a:rPr lang="en-US" altLang="ko-KR" sz="2400" dirty="0" err="1">
                <a:cs typeface="Arial" pitchFamily="34" charset="0"/>
              </a:rPr>
              <a:t>pembelajaran</a:t>
            </a:r>
            <a:r>
              <a:rPr lang="en-US" altLang="ko-KR" sz="2400" dirty="0">
                <a:cs typeface="Arial" pitchFamily="34" charset="0"/>
              </a:rPr>
              <a:t>, </a:t>
            </a:r>
            <a:r>
              <a:rPr lang="en-US" altLang="ko-KR" sz="2400" dirty="0" err="1">
                <a:cs typeface="Arial" pitchFamily="34" charset="0"/>
              </a:rPr>
              <a:t>penilaian</a:t>
            </a:r>
            <a:r>
              <a:rPr lang="en-US" altLang="ko-KR" sz="2400" dirty="0">
                <a:cs typeface="Arial" pitchFamily="34" charset="0"/>
              </a:rPr>
              <a:t>, </a:t>
            </a:r>
            <a:r>
              <a:rPr lang="en-US" altLang="ko-KR" sz="2400" dirty="0" err="1">
                <a:cs typeface="Arial" pitchFamily="34" charset="0"/>
              </a:rPr>
              <a:t>alokasi</a:t>
            </a:r>
            <a:r>
              <a:rPr lang="en-US" altLang="ko-KR" sz="2400" dirty="0">
                <a:cs typeface="Arial" pitchFamily="34" charset="0"/>
              </a:rPr>
              <a:t> </a:t>
            </a:r>
            <a:r>
              <a:rPr lang="en-US" altLang="ko-KR" sz="2400" dirty="0" err="1">
                <a:cs typeface="Arial" pitchFamily="34" charset="0"/>
              </a:rPr>
              <a:t>waktu</a:t>
            </a:r>
            <a:r>
              <a:rPr lang="en-US" altLang="ko-KR" sz="2400" dirty="0">
                <a:cs typeface="Arial" pitchFamily="34" charset="0"/>
              </a:rPr>
              <a:t>, dan </a:t>
            </a:r>
            <a:r>
              <a:rPr lang="en-US" altLang="ko-KR" sz="2400" dirty="0" err="1">
                <a:cs typeface="Arial" pitchFamily="34" charset="0"/>
              </a:rPr>
              <a:t>sumber</a:t>
            </a:r>
            <a:r>
              <a:rPr lang="en-US" altLang="ko-KR" sz="2400" dirty="0">
                <a:cs typeface="Arial" pitchFamily="34" charset="0"/>
              </a:rPr>
              <a:t> </a:t>
            </a:r>
            <a:r>
              <a:rPr lang="en-US" altLang="ko-KR" sz="2400" dirty="0" err="1">
                <a:cs typeface="Arial" pitchFamily="34" charset="0"/>
              </a:rPr>
              <a:t>belajar</a:t>
            </a:r>
            <a:r>
              <a:rPr lang="en-US" altLang="ko-KR" sz="2400" dirty="0">
                <a:cs typeface="Arial" pitchFamily="34" charset="0"/>
              </a:rPr>
              <a:t> .</a:t>
            </a:r>
            <a:endParaRPr lang="id-ID" altLang="ko-KR" sz="2400" dirty="0">
              <a:cs typeface="Arial" pitchFamily="34" charset="0"/>
            </a:endParaRPr>
          </a:p>
          <a:p>
            <a:pPr marL="268288" indent="-268288">
              <a:buFont typeface="Wingdings" panose="05000000000000000000" pitchFamily="2" charset="2"/>
              <a:buChar char="§"/>
            </a:pPr>
            <a:r>
              <a:rPr lang="en-US" sz="2400" dirty="0"/>
              <a:t>Model </a:t>
            </a:r>
            <a:r>
              <a:rPr lang="en-US" sz="2400" dirty="0" err="1"/>
              <a:t>silabus</a:t>
            </a:r>
            <a:r>
              <a:rPr lang="en-US" sz="2400" dirty="0"/>
              <a:t> </a:t>
            </a:r>
            <a:r>
              <a:rPr lang="en-US" sz="2400" dirty="0" err="1"/>
              <a:t>sudah</a:t>
            </a:r>
            <a:r>
              <a:rPr lang="en-US" sz="2400" dirty="0"/>
              <a:t> </a:t>
            </a:r>
            <a:r>
              <a:rPr lang="en-US" sz="2400" dirty="0" err="1"/>
              <a:t>disediakan</a:t>
            </a:r>
            <a:r>
              <a:rPr lang="en-US" sz="2400" dirty="0"/>
              <a:t> oleh </a:t>
            </a:r>
            <a:r>
              <a:rPr lang="en-US" sz="2400" dirty="0" err="1"/>
              <a:t>pemerintah</a:t>
            </a:r>
            <a:r>
              <a:rPr lang="en-US" sz="2400" dirty="0"/>
              <a:t>, </a:t>
            </a:r>
            <a:r>
              <a:rPr lang="en-US" sz="2400" dirty="0" err="1"/>
              <a:t>tinggal</a:t>
            </a:r>
            <a:r>
              <a:rPr lang="en-US" sz="2400" dirty="0"/>
              <a:t> </a:t>
            </a:r>
            <a:r>
              <a:rPr lang="en-US" sz="2400" dirty="0" err="1"/>
              <a:t>mengembangkan</a:t>
            </a:r>
            <a:r>
              <a:rPr lang="en-US" sz="2400" dirty="0"/>
              <a:t>. </a:t>
            </a:r>
            <a:r>
              <a:rPr lang="en-US" sz="2400" dirty="0" err="1"/>
              <a:t>Terdiri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KD, </a:t>
            </a:r>
            <a:r>
              <a:rPr lang="en-US" sz="2400" dirty="0" err="1"/>
              <a:t>indikator</a:t>
            </a:r>
            <a:r>
              <a:rPr lang="en-US" sz="2400" dirty="0"/>
              <a:t>, </a:t>
            </a:r>
            <a:r>
              <a:rPr lang="en-US" sz="2400" dirty="0" err="1"/>
              <a:t>materi</a:t>
            </a:r>
            <a:r>
              <a:rPr lang="en-US" sz="2400" dirty="0"/>
              <a:t> dan </a:t>
            </a:r>
            <a:r>
              <a:rPr lang="en-US" sz="2400" dirty="0" err="1"/>
              <a:t>kegiatan</a:t>
            </a:r>
            <a:r>
              <a:rPr lang="en-US" sz="2400" dirty="0"/>
              <a:t> </a:t>
            </a:r>
            <a:r>
              <a:rPr lang="en-US" sz="2400" dirty="0" err="1"/>
              <a:t>pembelajaran</a:t>
            </a:r>
            <a:r>
              <a:rPr lang="en-US" sz="2400" dirty="0"/>
              <a:t>.</a:t>
            </a:r>
          </a:p>
          <a:p>
            <a:pPr marL="268288" indent="-268288">
              <a:buFont typeface="Wingdings" panose="05000000000000000000" pitchFamily="2" charset="2"/>
              <a:buChar char="§"/>
            </a:pPr>
            <a:r>
              <a:rPr lang="en-US" sz="2400" dirty="0" err="1"/>
              <a:t>Silabus</a:t>
            </a:r>
            <a:r>
              <a:rPr lang="en-US" sz="2400" dirty="0"/>
              <a:t> </a:t>
            </a:r>
            <a:r>
              <a:rPr lang="en-US" sz="2400" dirty="0" err="1"/>
              <a:t>dibuat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setiap</a:t>
            </a:r>
            <a:r>
              <a:rPr lang="en-US" sz="2400" dirty="0"/>
              <a:t> </a:t>
            </a:r>
            <a:r>
              <a:rPr lang="en-US" sz="2400" dirty="0" err="1"/>
              <a:t>modul</a:t>
            </a:r>
            <a:r>
              <a:rPr lang="en-US" sz="2400" dirty="0"/>
              <a:t>.</a:t>
            </a:r>
          </a:p>
          <a:p>
            <a:pPr marL="268288" indent="-268288">
              <a:buFont typeface="Wingdings" panose="05000000000000000000" pitchFamily="2" charset="2"/>
              <a:buChar char="§"/>
            </a:pPr>
            <a:r>
              <a:rPr lang="en-US" sz="2400" dirty="0" err="1"/>
              <a:t>Perlu</a:t>
            </a:r>
            <a:r>
              <a:rPr lang="en-US" sz="2400" dirty="0"/>
              <a:t> </a:t>
            </a:r>
            <a:r>
              <a:rPr lang="en-US" sz="2400" dirty="0" err="1"/>
              <a:t>menganalisis</a:t>
            </a:r>
            <a:r>
              <a:rPr lang="en-US" sz="2400" dirty="0"/>
              <a:t> </a:t>
            </a:r>
            <a:r>
              <a:rPr lang="en-US" sz="2400" dirty="0" err="1"/>
              <a:t>modul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menemukan</a:t>
            </a:r>
            <a:r>
              <a:rPr lang="en-US" sz="2400" dirty="0"/>
              <a:t> </a:t>
            </a:r>
            <a:r>
              <a:rPr lang="en-US" sz="2400" dirty="0" err="1"/>
              <a:t>kompetensi</a:t>
            </a:r>
            <a:r>
              <a:rPr lang="en-US" sz="2400" dirty="0"/>
              <a:t> </a:t>
            </a:r>
            <a:r>
              <a:rPr lang="en-US" sz="2400" dirty="0" err="1"/>
              <a:t>dasar</a:t>
            </a:r>
            <a:r>
              <a:rPr lang="en-US" sz="2400" dirty="0"/>
              <a:t> yang </a:t>
            </a:r>
            <a:r>
              <a:rPr lang="en-US" sz="2400" dirty="0" err="1"/>
              <a:t>termuat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modul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7183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Pengertian RPP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68288" indent="-268288">
              <a:buFont typeface="Wingdings" panose="05000000000000000000" pitchFamily="2" charset="2"/>
              <a:buChar char="§"/>
            </a:pPr>
            <a:r>
              <a:rPr lang="en-US" sz="2400" dirty="0" err="1"/>
              <a:t>Rencana</a:t>
            </a:r>
            <a:r>
              <a:rPr lang="en-US" sz="2400" dirty="0"/>
              <a:t> </a:t>
            </a:r>
            <a:r>
              <a:rPr lang="en-US" sz="2400" dirty="0" err="1"/>
              <a:t>Pelaksanaan</a:t>
            </a:r>
            <a:r>
              <a:rPr lang="en-US" sz="2400" dirty="0"/>
              <a:t> </a:t>
            </a:r>
            <a:r>
              <a:rPr lang="en-US" sz="2400" dirty="0" err="1"/>
              <a:t>Pembelajaran</a:t>
            </a:r>
            <a:r>
              <a:rPr lang="en-US" sz="2400" dirty="0"/>
              <a:t> (RPP) </a:t>
            </a:r>
            <a:r>
              <a:rPr lang="en-US" sz="2400" dirty="0" err="1"/>
              <a:t>adalah</a:t>
            </a:r>
            <a:r>
              <a:rPr lang="en-US" sz="2400" dirty="0"/>
              <a:t> </a:t>
            </a:r>
            <a:r>
              <a:rPr lang="en-US" sz="2400" dirty="0" err="1"/>
              <a:t>rencana</a:t>
            </a:r>
            <a:r>
              <a:rPr lang="en-US" sz="2400" dirty="0"/>
              <a:t> </a:t>
            </a:r>
            <a:r>
              <a:rPr lang="en-US" sz="2400" dirty="0" err="1"/>
              <a:t>kegiatan</a:t>
            </a:r>
            <a:r>
              <a:rPr lang="en-US" sz="2400" dirty="0"/>
              <a:t> </a:t>
            </a:r>
            <a:r>
              <a:rPr lang="en-US" sz="2400" dirty="0" err="1"/>
              <a:t>pembelajaran</a:t>
            </a:r>
            <a:r>
              <a:rPr lang="en-US" sz="2400" dirty="0"/>
              <a:t> </a:t>
            </a:r>
            <a:r>
              <a:rPr lang="en-US" sz="2400" dirty="0" err="1"/>
              <a:t>tatap</a:t>
            </a:r>
            <a:r>
              <a:rPr lang="en-US" sz="2400" dirty="0"/>
              <a:t> </a:t>
            </a:r>
            <a:r>
              <a:rPr lang="en-US" sz="2400" dirty="0" err="1"/>
              <a:t>muka</a:t>
            </a:r>
            <a:r>
              <a:rPr lang="en-US" sz="2400" dirty="0"/>
              <a:t> (dan </a:t>
            </a:r>
            <a:r>
              <a:rPr lang="en-US" sz="2400" dirty="0" err="1"/>
              <a:t>atau</a:t>
            </a:r>
            <a:r>
              <a:rPr lang="en-US" sz="2400" dirty="0"/>
              <a:t> tutorial)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satu</a:t>
            </a:r>
            <a:r>
              <a:rPr lang="en-US" sz="2400" dirty="0"/>
              <a:t> </a:t>
            </a:r>
            <a:r>
              <a:rPr lang="en-US" sz="2400" dirty="0" err="1"/>
              <a:t>pertemuan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lebih</a:t>
            </a:r>
            <a:r>
              <a:rPr lang="en-US" sz="2400"/>
              <a:t> (per KD). </a:t>
            </a:r>
            <a:endParaRPr lang="en-US" sz="2400" dirty="0"/>
          </a:p>
          <a:p>
            <a:pPr marL="268288" indent="-268288">
              <a:buFont typeface="Wingdings" panose="05000000000000000000" pitchFamily="2" charset="2"/>
              <a:buChar char="§"/>
            </a:pPr>
            <a:r>
              <a:rPr lang="en-US" sz="2400" dirty="0" err="1"/>
              <a:t>Belajar</a:t>
            </a:r>
            <a:r>
              <a:rPr lang="en-US" sz="2400" dirty="0"/>
              <a:t> </a:t>
            </a:r>
            <a:r>
              <a:rPr lang="en-US" sz="2400" dirty="0" err="1"/>
              <a:t>mandiri</a:t>
            </a:r>
            <a:r>
              <a:rPr lang="en-US" sz="2400" dirty="0"/>
              <a:t>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ada</a:t>
            </a:r>
            <a:r>
              <a:rPr lang="en-US" sz="2400" dirty="0"/>
              <a:t> RPP, </a:t>
            </a:r>
            <a:r>
              <a:rPr lang="en-US" sz="2400" dirty="0" err="1"/>
              <a:t>tapi</a:t>
            </a:r>
            <a:r>
              <a:rPr lang="en-US" sz="2400" dirty="0"/>
              <a:t> </a:t>
            </a:r>
            <a:r>
              <a:rPr lang="en-US" sz="2400" dirty="0" err="1"/>
              <a:t>membutuhkan</a:t>
            </a:r>
            <a:r>
              <a:rPr lang="en-US" sz="2400" dirty="0"/>
              <a:t> </a:t>
            </a:r>
            <a:r>
              <a:rPr lang="en-US" sz="2400" dirty="0" err="1"/>
              <a:t>panduan</a:t>
            </a:r>
            <a:r>
              <a:rPr lang="en-US" sz="2400" dirty="0"/>
              <a:t> </a:t>
            </a:r>
            <a:r>
              <a:rPr lang="en-US" sz="2400" dirty="0" err="1"/>
              <a:t>belajar</a:t>
            </a:r>
            <a:r>
              <a:rPr lang="en-US" sz="2400" dirty="0"/>
              <a:t> </a:t>
            </a:r>
            <a:r>
              <a:rPr lang="en-US" sz="2400" dirty="0" err="1"/>
              <a:t>mandiri</a:t>
            </a:r>
            <a:r>
              <a:rPr lang="en-US" sz="2400" dirty="0"/>
              <a:t>.</a:t>
            </a:r>
          </a:p>
          <a:p>
            <a:pPr marL="268288" indent="-268288">
              <a:buFont typeface="Wingdings" panose="05000000000000000000" pitchFamily="2" charset="2"/>
              <a:buChar char="§"/>
            </a:pPr>
            <a:r>
              <a:rPr lang="en-US" sz="2400" dirty="0" err="1"/>
              <a:t>Dibuat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satu</a:t>
            </a:r>
            <a:r>
              <a:rPr lang="en-US" sz="2400" dirty="0"/>
              <a:t> </a:t>
            </a:r>
            <a:r>
              <a:rPr lang="en-US" sz="2400" dirty="0" err="1"/>
              <a:t>pasangan</a:t>
            </a:r>
            <a:r>
              <a:rPr lang="en-US" sz="2400" dirty="0"/>
              <a:t> KD (</a:t>
            </a:r>
            <a:r>
              <a:rPr lang="en-US" sz="2400" dirty="0" err="1"/>
              <a:t>Mapel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 Agama Budi </a:t>
            </a:r>
            <a:r>
              <a:rPr lang="en-US" sz="2400" dirty="0" err="1"/>
              <a:t>Pekerti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PPKn</a:t>
            </a:r>
            <a:r>
              <a:rPr lang="en-US" sz="2400" dirty="0"/>
              <a:t> </a:t>
            </a:r>
            <a:r>
              <a:rPr lang="en-US" sz="2400" dirty="0" err="1"/>
              <a:t>dibuat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dua</a:t>
            </a:r>
            <a:r>
              <a:rPr lang="en-US" sz="2400" dirty="0"/>
              <a:t> </a:t>
            </a:r>
            <a:r>
              <a:rPr lang="en-US" sz="2400" dirty="0" err="1"/>
              <a:t>pasangan</a:t>
            </a:r>
            <a:r>
              <a:rPr lang="en-US" sz="2400" dirty="0"/>
              <a:t> KD)</a:t>
            </a:r>
          </a:p>
        </p:txBody>
      </p:sp>
    </p:spTree>
    <p:extLst>
      <p:ext uri="{BB962C8B-B14F-4D97-AF65-F5344CB8AC3E}">
        <p14:creationId xmlns:p14="http://schemas.microsoft.com/office/powerpoint/2010/main" val="1229370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ANALISIS MODUL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dirty="0" err="1"/>
              <a:t>Silabus</a:t>
            </a:r>
            <a:r>
              <a:rPr lang="en-US" dirty="0"/>
              <a:t> </a:t>
            </a:r>
            <a:r>
              <a:rPr lang="en-US" dirty="0" err="1"/>
              <a:t>disusun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modul</a:t>
            </a:r>
            <a:endParaRPr lang="en-US" dirty="0"/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semua</a:t>
            </a:r>
            <a:r>
              <a:rPr lang="en-US" dirty="0"/>
              <a:t> </a:t>
            </a:r>
            <a:r>
              <a:rPr lang="en-US" dirty="0" err="1"/>
              <a:t>modul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muatan</a:t>
            </a:r>
            <a:r>
              <a:rPr lang="en-US" dirty="0"/>
              <a:t> </a:t>
            </a:r>
            <a:r>
              <a:rPr lang="en-US" dirty="0" err="1"/>
              <a:t>pasangan</a:t>
            </a:r>
            <a:r>
              <a:rPr lang="en-US" dirty="0"/>
              <a:t> </a:t>
            </a:r>
            <a:r>
              <a:rPr lang="en-US" dirty="0" err="1"/>
              <a:t>kompetensi</a:t>
            </a:r>
            <a:r>
              <a:rPr lang="en-US" dirty="0"/>
              <a:t> </a:t>
            </a:r>
            <a:r>
              <a:rPr lang="en-US" dirty="0" err="1"/>
              <a:t>dasar</a:t>
            </a:r>
            <a:endParaRPr lang="en-US" dirty="0"/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dirty="0"/>
              <a:t>Modul </a:t>
            </a:r>
            <a:r>
              <a:rPr lang="en-US" dirty="0" err="1"/>
              <a:t>dijadikan</a:t>
            </a:r>
            <a:r>
              <a:rPr lang="en-US" dirty="0"/>
              <a:t> </a:t>
            </a:r>
            <a:r>
              <a:rPr lang="en-US" dirty="0" err="1"/>
              <a:t>pijakan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</a:t>
            </a:r>
            <a:r>
              <a:rPr lang="en-US" dirty="0" err="1"/>
              <a:t>menyusun</a:t>
            </a:r>
            <a:r>
              <a:rPr lang="en-US" dirty="0"/>
              <a:t> </a:t>
            </a:r>
            <a:r>
              <a:rPr lang="en-US" dirty="0" err="1"/>
              <a:t>silabus</a:t>
            </a:r>
            <a:r>
              <a:rPr lang="en-US" dirty="0"/>
              <a:t>, </a:t>
            </a:r>
            <a:r>
              <a:rPr lang="en-US" dirty="0" err="1"/>
              <a:t>disamping</a:t>
            </a:r>
            <a:r>
              <a:rPr lang="en-US" dirty="0"/>
              <a:t> model </a:t>
            </a:r>
            <a:r>
              <a:rPr lang="en-US" dirty="0" err="1"/>
              <a:t>silabus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pemerintah</a:t>
            </a:r>
            <a:endParaRPr lang="en-US" dirty="0"/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langkah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yang </a:t>
            </a:r>
            <a:r>
              <a:rPr lang="en-US" dirty="0" err="1"/>
              <a:t>berbeda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modul</a:t>
            </a:r>
            <a:r>
              <a:rPr lang="en-US" dirty="0"/>
              <a:t> dan </a:t>
            </a:r>
            <a:r>
              <a:rPr lang="en-US" dirty="0" err="1"/>
              <a:t>silabus</a:t>
            </a:r>
            <a:r>
              <a:rPr lang="en-US" dirty="0"/>
              <a:t>, </a:t>
            </a:r>
            <a:r>
              <a:rPr lang="en-US" dirty="0" err="1"/>
              <a:t>ikuti</a:t>
            </a:r>
            <a:r>
              <a:rPr lang="en-US" dirty="0"/>
              <a:t> </a:t>
            </a:r>
            <a:r>
              <a:rPr lang="en-US" dirty="0" err="1"/>
              <a:t>modul</a:t>
            </a:r>
            <a:r>
              <a:rPr lang="en-US" dirty="0"/>
              <a:t> (JIKA PEMBELAJARAN MURNI MENGGUNAKAN MODUL).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langkah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yang </a:t>
            </a:r>
            <a:r>
              <a:rPr lang="en-US" dirty="0" err="1"/>
              <a:t>berbeda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modul</a:t>
            </a:r>
            <a:r>
              <a:rPr lang="en-US" dirty="0"/>
              <a:t> dan </a:t>
            </a:r>
            <a:r>
              <a:rPr lang="en-US" dirty="0" err="1"/>
              <a:t>silabus</a:t>
            </a:r>
            <a:r>
              <a:rPr lang="en-US" dirty="0"/>
              <a:t>, </a:t>
            </a:r>
            <a:r>
              <a:rPr lang="en-US" dirty="0" err="1"/>
              <a:t>ikuti</a:t>
            </a:r>
            <a:r>
              <a:rPr lang="en-US" dirty="0"/>
              <a:t> </a:t>
            </a:r>
            <a:r>
              <a:rPr lang="en-US" dirty="0" err="1"/>
              <a:t>silabus</a:t>
            </a:r>
            <a:r>
              <a:rPr lang="en-US" dirty="0"/>
              <a:t> (JIKA MENAMBAH MATERI DI LUAR MODUL).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kompetensi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dan </a:t>
            </a:r>
            <a:r>
              <a:rPr lang="en-US" dirty="0" err="1"/>
              <a:t>indikator</a:t>
            </a:r>
            <a:r>
              <a:rPr lang="en-US" dirty="0"/>
              <a:t> yang </a:t>
            </a:r>
            <a:r>
              <a:rPr lang="en-US" dirty="0" err="1"/>
              <a:t>belum</a:t>
            </a:r>
            <a:r>
              <a:rPr lang="en-US" dirty="0"/>
              <a:t> </a:t>
            </a:r>
            <a:r>
              <a:rPr lang="en-US" dirty="0" err="1"/>
              <a:t>termuat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modul</a:t>
            </a:r>
            <a:r>
              <a:rPr lang="en-US" dirty="0"/>
              <a:t>, </a:t>
            </a:r>
            <a:r>
              <a:rPr lang="en-US" dirty="0" err="1"/>
              <a:t>tambahkan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silabus</a:t>
            </a:r>
            <a:r>
              <a:rPr lang="en-US" dirty="0"/>
              <a:t> yang </a:t>
            </a:r>
            <a:r>
              <a:rPr lang="en-US" dirty="0" err="1"/>
              <a:t>dikembangkan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23131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6B5DDB-DFF2-4170-AECC-EB7759457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59" y="2452693"/>
            <a:ext cx="11265419" cy="4210504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1466995" y="5270862"/>
            <a:ext cx="3983894" cy="1425388"/>
          </a:xfrm>
          <a:prstGeom prst="wedgeRoundRectCallout">
            <a:avLst>
              <a:gd name="adj1" fmla="val -59419"/>
              <a:gd name="adj2" fmla="val -142898"/>
              <a:gd name="adj3" fmla="val 166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bg1"/>
                </a:solidFill>
              </a:rPr>
              <a:t>Tulis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sesuai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pasangan</a:t>
            </a:r>
            <a:r>
              <a:rPr lang="en-US" sz="2400" dirty="0">
                <a:solidFill>
                  <a:schemeClr val="bg1"/>
                </a:solidFill>
              </a:rPr>
              <a:t> KD yang </a:t>
            </a:r>
            <a:r>
              <a:rPr lang="en-US" sz="2400" dirty="0" err="1">
                <a:solidFill>
                  <a:schemeClr val="bg1"/>
                </a:solidFill>
              </a:rPr>
              <a:t>termuat</a:t>
            </a:r>
            <a:r>
              <a:rPr lang="en-US" sz="2400" dirty="0">
                <a:solidFill>
                  <a:schemeClr val="bg1"/>
                </a:solidFill>
              </a:rPr>
              <a:t> di </a:t>
            </a:r>
            <a:r>
              <a:rPr lang="en-US" sz="2400" dirty="0" err="1">
                <a:solidFill>
                  <a:schemeClr val="bg1"/>
                </a:solidFill>
              </a:rPr>
              <a:t>modul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6267635" y="403411"/>
            <a:ext cx="2380417" cy="1586162"/>
          </a:xfrm>
          <a:prstGeom prst="wedgeRoundRectCallout">
            <a:avLst>
              <a:gd name="adj1" fmla="val -126184"/>
              <a:gd name="adj2" fmla="val 171689"/>
              <a:gd name="adj3" fmla="val 166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bg1"/>
                </a:solidFill>
              </a:rPr>
              <a:t>Tulis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materi</a:t>
            </a:r>
            <a:r>
              <a:rPr lang="en-US" sz="2400" dirty="0">
                <a:solidFill>
                  <a:schemeClr val="bg1"/>
                </a:solidFill>
              </a:rPr>
              <a:t> yang </a:t>
            </a:r>
            <a:r>
              <a:rPr lang="en-US" sz="2400" dirty="0" err="1">
                <a:solidFill>
                  <a:schemeClr val="bg1"/>
                </a:solidFill>
              </a:rPr>
              <a:t>termuat</a:t>
            </a:r>
            <a:r>
              <a:rPr lang="en-US" sz="2400" dirty="0">
                <a:solidFill>
                  <a:schemeClr val="bg1"/>
                </a:solidFill>
              </a:rPr>
              <a:t> di </a:t>
            </a:r>
            <a:r>
              <a:rPr lang="en-US" sz="2400" dirty="0" err="1">
                <a:solidFill>
                  <a:schemeClr val="bg1"/>
                </a:solidFill>
              </a:rPr>
              <a:t>modul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5663953" y="5177388"/>
            <a:ext cx="2984099" cy="1612336"/>
          </a:xfrm>
          <a:prstGeom prst="wedgeRoundRectCallout">
            <a:avLst>
              <a:gd name="adj1" fmla="val 72614"/>
              <a:gd name="adj2" fmla="val 24669"/>
              <a:gd name="adj3" fmla="val 166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bg1"/>
                </a:solidFill>
              </a:rPr>
              <a:t>Jumlah</a:t>
            </a:r>
            <a:r>
              <a:rPr lang="en-US" sz="2400" dirty="0">
                <a:solidFill>
                  <a:schemeClr val="bg1"/>
                </a:solidFill>
              </a:rPr>
              <a:t> total jam </a:t>
            </a:r>
            <a:r>
              <a:rPr lang="en-US" sz="2400" dirty="0" err="1">
                <a:solidFill>
                  <a:schemeClr val="bg1"/>
                </a:solidFill>
              </a:rPr>
              <a:t>pelajaran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sama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dengan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alokasi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waktu</a:t>
            </a:r>
            <a:r>
              <a:rPr lang="en-US" sz="2400" dirty="0">
                <a:solidFill>
                  <a:schemeClr val="bg1"/>
                </a:solidFill>
              </a:rPr>
              <a:t> yang </a:t>
            </a:r>
            <a:r>
              <a:rPr lang="en-US" sz="2400" dirty="0" err="1">
                <a:solidFill>
                  <a:schemeClr val="bg1"/>
                </a:solidFill>
              </a:rPr>
              <a:t>tersedia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7972148" y="8101"/>
            <a:ext cx="4036076" cy="2741835"/>
          </a:xfrm>
          <a:prstGeom prst="wedgeRoundRectCallout">
            <a:avLst>
              <a:gd name="adj1" fmla="val -81633"/>
              <a:gd name="adj2" fmla="val 88517"/>
              <a:gd name="adj3" fmla="val 166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bg1"/>
                </a:solidFill>
              </a:rPr>
              <a:t>Tulis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kegiatan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pembelajaran</a:t>
            </a:r>
            <a:r>
              <a:rPr lang="en-US" sz="2400" dirty="0">
                <a:solidFill>
                  <a:schemeClr val="bg1"/>
                </a:solidFill>
              </a:rPr>
              <a:t> yang </a:t>
            </a:r>
            <a:r>
              <a:rPr lang="en-US" sz="2400" err="1">
                <a:solidFill>
                  <a:schemeClr val="bg1"/>
                </a:solidFill>
              </a:rPr>
              <a:t>akan</a:t>
            </a:r>
            <a:r>
              <a:rPr lang="en-US" sz="2400">
                <a:solidFill>
                  <a:schemeClr val="bg1"/>
                </a:solidFill>
              </a:rPr>
              <a:t> dilaksanakan. Narasi kegiatan pembelajaran diambil dari silabus dan sesuaikan dengan modul.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86246" y="164896"/>
            <a:ext cx="6615953" cy="650030"/>
          </a:xfrm>
        </p:spPr>
        <p:txBody>
          <a:bodyPr>
            <a:normAutofit/>
          </a:bodyPr>
          <a:lstStyle/>
          <a:p>
            <a:r>
              <a:rPr lang="en-US" sz="4000" dirty="0" err="1"/>
              <a:t>Contoh</a:t>
            </a:r>
            <a:r>
              <a:rPr lang="en-US" sz="4000" dirty="0"/>
              <a:t> format </a:t>
            </a:r>
            <a:r>
              <a:rPr lang="en-US" sz="4000" dirty="0" err="1"/>
              <a:t>analisis</a:t>
            </a:r>
            <a:r>
              <a:rPr lang="en-US" sz="4000" dirty="0"/>
              <a:t> </a:t>
            </a:r>
            <a:r>
              <a:rPr lang="en-US" sz="4000" dirty="0" err="1"/>
              <a:t>modul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86246" y="814926"/>
            <a:ext cx="71516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Program 			: </a:t>
            </a:r>
            <a:r>
              <a:rPr lang="en-US" dirty="0" err="1"/>
              <a:t>Paket</a:t>
            </a:r>
            <a:r>
              <a:rPr lang="en-US" dirty="0"/>
              <a:t> A/B/C</a:t>
            </a:r>
          </a:p>
          <a:p>
            <a:r>
              <a:rPr lang="en-US" dirty="0" err="1"/>
              <a:t>Tingkatan</a:t>
            </a:r>
            <a:r>
              <a:rPr lang="en-US" dirty="0"/>
              <a:t>/</a:t>
            </a:r>
            <a:r>
              <a:rPr lang="en-US" dirty="0" err="1"/>
              <a:t>Setara</a:t>
            </a:r>
            <a:r>
              <a:rPr lang="en-US" dirty="0"/>
              <a:t>	: ……………………………………………………</a:t>
            </a:r>
          </a:p>
          <a:p>
            <a:r>
              <a:rPr lang="en-US" dirty="0"/>
              <a:t>Mata </a:t>
            </a:r>
            <a:r>
              <a:rPr lang="en-US" dirty="0" err="1"/>
              <a:t>Pelajaran</a:t>
            </a:r>
            <a:r>
              <a:rPr lang="en-US" dirty="0"/>
              <a:t>	: ……………………………………………………</a:t>
            </a:r>
          </a:p>
          <a:p>
            <a:r>
              <a:rPr lang="en-US" dirty="0"/>
              <a:t>SKK				: …...</a:t>
            </a:r>
          </a:p>
          <a:p>
            <a:r>
              <a:rPr lang="en-US" dirty="0" err="1"/>
              <a:t>Modul</a:t>
            </a:r>
            <a:r>
              <a:rPr lang="en-US" dirty="0"/>
              <a:t>			: (</a:t>
            </a:r>
            <a:r>
              <a:rPr lang="en-US" dirty="0" err="1"/>
              <a:t>nomor</a:t>
            </a:r>
            <a:r>
              <a:rPr lang="en-US" dirty="0"/>
              <a:t>) (</a:t>
            </a:r>
            <a:r>
              <a:rPr lang="en-US" dirty="0" err="1"/>
              <a:t>judul</a:t>
            </a:r>
            <a:r>
              <a:rPr lang="en-US" dirty="0"/>
              <a:t> </a:t>
            </a:r>
            <a:r>
              <a:rPr lang="en-US" dirty="0" err="1"/>
              <a:t>modul</a:t>
            </a:r>
            <a:r>
              <a:rPr lang="en-US" dirty="0"/>
              <a:t>)</a:t>
            </a:r>
          </a:p>
        </p:txBody>
      </p:sp>
      <p:sp>
        <p:nvSpPr>
          <p:cNvPr id="12" name="Rounded Rectangular Callout 11"/>
          <p:cNvSpPr/>
          <p:nvPr/>
        </p:nvSpPr>
        <p:spPr>
          <a:xfrm>
            <a:off x="5663953" y="3604334"/>
            <a:ext cx="3377690" cy="1525477"/>
          </a:xfrm>
          <a:prstGeom prst="wedgeRoundRectCallout">
            <a:avLst>
              <a:gd name="adj1" fmla="val 82260"/>
              <a:gd name="adj2" fmla="val -82530"/>
              <a:gd name="adj3" fmla="val 166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Jam </a:t>
            </a:r>
            <a:r>
              <a:rPr lang="en-US" sz="2400" dirty="0" err="1">
                <a:solidFill>
                  <a:schemeClr val="bg1"/>
                </a:solidFill>
              </a:rPr>
              <a:t>belajar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mandiri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tidak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dihitung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dalam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jadwal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Oval 3"/>
          <p:cNvSpPr/>
          <p:nvPr/>
        </p:nvSpPr>
        <p:spPr>
          <a:xfrm>
            <a:off x="8585450" y="2935088"/>
            <a:ext cx="551330" cy="48409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2627740" y="4959503"/>
            <a:ext cx="4123452" cy="1425388"/>
          </a:xfrm>
          <a:prstGeom prst="wedgeRoundRectCallout">
            <a:avLst>
              <a:gd name="adj1" fmla="val 155300"/>
              <a:gd name="adj2" fmla="val -152442"/>
              <a:gd name="adj3" fmla="val 166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err="1">
                <a:solidFill>
                  <a:schemeClr val="bg1"/>
                </a:solidFill>
              </a:rPr>
              <a:t>Tulis</a:t>
            </a:r>
            <a:r>
              <a:rPr lang="en-US" sz="2400">
                <a:solidFill>
                  <a:schemeClr val="bg1"/>
                </a:solidFill>
              </a:rPr>
              <a:t> bentuk penilaian yang dalam modul  (KD 3/KD4) dan sebut halaman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9820C26-07E1-4ACC-9336-92A57ABACDDD}"/>
              </a:ext>
            </a:extLst>
          </p:cNvPr>
          <p:cNvSpPr/>
          <p:nvPr/>
        </p:nvSpPr>
        <p:spPr>
          <a:xfrm>
            <a:off x="8585450" y="5736103"/>
            <a:ext cx="551330" cy="48409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0B5A5D-1390-4CAF-8C4D-E2ECF5B6A534}"/>
              </a:ext>
            </a:extLst>
          </p:cNvPr>
          <p:cNvSpPr/>
          <p:nvPr/>
        </p:nvSpPr>
        <p:spPr>
          <a:xfrm>
            <a:off x="9209747" y="5742934"/>
            <a:ext cx="551330" cy="484094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91E0316-AB97-4C97-BABE-A32F3D15FBB9}"/>
              </a:ext>
            </a:extLst>
          </p:cNvPr>
          <p:cNvSpPr/>
          <p:nvPr/>
        </p:nvSpPr>
        <p:spPr>
          <a:xfrm>
            <a:off x="9191991" y="2943966"/>
            <a:ext cx="551330" cy="484094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EB94C94-77E3-4B4A-BD5E-3D41AC2547A8}"/>
              </a:ext>
            </a:extLst>
          </p:cNvPr>
          <p:cNvSpPr/>
          <p:nvPr/>
        </p:nvSpPr>
        <p:spPr>
          <a:xfrm>
            <a:off x="9807410" y="2953784"/>
            <a:ext cx="551330" cy="484094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60E745F-27F0-431C-A1A4-A061A8A997BE}"/>
              </a:ext>
            </a:extLst>
          </p:cNvPr>
          <p:cNvSpPr/>
          <p:nvPr/>
        </p:nvSpPr>
        <p:spPr>
          <a:xfrm>
            <a:off x="9807410" y="5759564"/>
            <a:ext cx="551330" cy="484094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ular Callout 7">
            <a:extLst>
              <a:ext uri="{FF2B5EF4-FFF2-40B4-BE49-F238E27FC236}">
                <a16:creationId xmlns:a16="http://schemas.microsoft.com/office/drawing/2014/main" id="{F83A139A-E882-438C-ADCC-A19559AE4D40}"/>
              </a:ext>
            </a:extLst>
          </p:cNvPr>
          <p:cNvSpPr/>
          <p:nvPr/>
        </p:nvSpPr>
        <p:spPr>
          <a:xfrm>
            <a:off x="4339332" y="355834"/>
            <a:ext cx="2380417" cy="1586162"/>
          </a:xfrm>
          <a:prstGeom prst="wedgeRoundRectCallout">
            <a:avLst>
              <a:gd name="adj1" fmla="val -126184"/>
              <a:gd name="adj2" fmla="val 171689"/>
              <a:gd name="adj3" fmla="val 166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bg1"/>
                </a:solidFill>
              </a:rPr>
              <a:t>Tulis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indikator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pencapaian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kompetensi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5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11" grpId="0" animBg="1"/>
      <p:bldP spid="11" grpId="1" animBg="1"/>
      <p:bldP spid="9" grpId="0" animBg="1"/>
      <p:bldP spid="9" grpId="1" animBg="1"/>
      <p:bldP spid="12" grpId="0" animBg="1"/>
      <p:bldP spid="12" grpId="1" animBg="1"/>
      <p:bldP spid="13" grpId="0" animBg="1"/>
      <p:bldP spid="13" grpId="1" animBg="1"/>
      <p:bldP spid="19" grpId="0" animBg="1"/>
      <p:bldP spid="1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Ketentuan PENGEMBANGAN SILABUS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 algn="just">
              <a:spcBef>
                <a:spcPct val="20000"/>
              </a:spcBef>
              <a:spcAft>
                <a:spcPts val="600"/>
              </a:spcAft>
              <a:buSzPct val="110000"/>
              <a:buFont typeface="Wingdings" pitchFamily="2" charset="2"/>
              <a:buChar char="q"/>
            </a:pPr>
            <a:r>
              <a:rPr lang="en-US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Pengembangan silabus</a:t>
            </a:r>
            <a:r>
              <a:rPr lang="id-ID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dilakukan sebelum awal tahun pelajaran dimulai;</a:t>
            </a:r>
            <a:endParaRPr lang="en-US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en-ID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Silabus d</a:t>
            </a:r>
            <a:r>
              <a:rPr lang="id-ID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ibuat oleh </a:t>
            </a:r>
            <a:r>
              <a:rPr lang="en-ID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masing-masing tutor dengan memperhatikan modul dan analisis konteks</a:t>
            </a:r>
            <a:r>
              <a:rPr lang="id-ID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;</a:t>
            </a:r>
            <a:r>
              <a:rPr lang="en-ID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endParaRPr lang="id-ID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en-US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Pengembangan</a:t>
            </a:r>
            <a:r>
              <a:rPr lang="id-ID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ID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difasilitasi dan disupervisi oleh Kepala/Ketua satuan PNF,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ID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Silabus disusun untuk setiap modul. Rata-rata satu tahun ada 5 silabus sesuai dengan jumlah modul.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ID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Tuangkan hasil analisis modul ke dalam format silabus.</a:t>
            </a:r>
          </a:p>
        </p:txBody>
      </p:sp>
    </p:spTree>
    <p:extLst>
      <p:ext uri="{BB962C8B-B14F-4D97-AF65-F5344CB8AC3E}">
        <p14:creationId xmlns:p14="http://schemas.microsoft.com/office/powerpoint/2010/main" val="955382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Ketentuan</a:t>
            </a:r>
            <a:r>
              <a:rPr lang="en-US" dirty="0"/>
              <a:t> </a:t>
            </a:r>
            <a:r>
              <a:rPr lang="en-US" dirty="0" err="1"/>
              <a:t>penyusunan</a:t>
            </a:r>
            <a:r>
              <a:rPr lang="en-US" dirty="0"/>
              <a:t> </a:t>
            </a:r>
            <a:r>
              <a:rPr lang="en-US" dirty="0" err="1"/>
              <a:t>rpp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lvl="0" indent="-457200" algn="just">
              <a:spcBef>
                <a:spcPct val="20000"/>
              </a:spcBef>
              <a:spcAft>
                <a:spcPts val="600"/>
              </a:spcAft>
              <a:buSzPct val="110000"/>
              <a:buFont typeface="Wingdings" pitchFamily="2" charset="2"/>
              <a:buChar char="q"/>
            </a:pPr>
            <a:r>
              <a:rPr lang="id-ID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</a:t>
            </a:r>
            <a:r>
              <a:rPr lang="en-US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yusunan</a:t>
            </a:r>
            <a:r>
              <a:rPr lang="id-ID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RPP dilakukan sebelum </a:t>
            </a:r>
            <a:r>
              <a:rPr lang="id-ID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awal </a:t>
            </a:r>
            <a:r>
              <a:rPr lang="en-US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paket kompetensi</a:t>
            </a:r>
            <a:r>
              <a:rPr lang="id-ID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d-ID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 awal tahun pelajaran dimulai;</a:t>
            </a:r>
            <a:endParaRPr lang="en-US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>
              <a:buFont typeface="Wingdings" pitchFamily="2" charset="2"/>
              <a:buChar char="q"/>
            </a:pPr>
            <a:r>
              <a:rPr lang="en-ID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Tutor </a:t>
            </a:r>
            <a:r>
              <a:rPr lang="en-ID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harus</a:t>
            </a:r>
            <a:r>
              <a:rPr lang="en-ID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ID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memperhatikan</a:t>
            </a:r>
            <a:r>
              <a:rPr lang="en-ID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ID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silabus</a:t>
            </a:r>
            <a:r>
              <a:rPr lang="en-ID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, </a:t>
            </a:r>
            <a:r>
              <a:rPr lang="en-ID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modul</a:t>
            </a:r>
            <a:r>
              <a:rPr lang="en-ID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, </a:t>
            </a:r>
            <a:r>
              <a:rPr lang="en-ID" err="1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dan</a:t>
            </a:r>
            <a:r>
              <a:rPr lang="en-ID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analisis modul</a:t>
            </a:r>
            <a:r>
              <a:rPr lang="id-ID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;</a:t>
            </a:r>
            <a:endParaRPr lang="id-ID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id-ID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RPP disusun berdasarkan </a:t>
            </a:r>
            <a:r>
              <a:rPr lang="en-US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pasangan</a:t>
            </a:r>
            <a:r>
              <a:rPr lang="en-US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id-ID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KD untuk satu kali pertemuan atau </a:t>
            </a:r>
            <a:r>
              <a:rPr lang="id-ID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lebih.</a:t>
            </a:r>
            <a:endParaRPr lang="en-US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en-US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Pembagian pertemuan memperhatikan alokasi waktu dan kegiatan pembelajaran dalam analisis modul.</a:t>
            </a:r>
            <a:endParaRPr lang="en-US" dirty="0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789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Tugas</a:t>
            </a:r>
            <a:r>
              <a:rPr lang="en-US" dirty="0"/>
              <a:t>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Baca </a:t>
            </a:r>
            <a:r>
              <a:rPr lang="en-US" dirty="0" err="1"/>
              <a:t>modul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mata</a:t>
            </a:r>
            <a:r>
              <a:rPr lang="en-US" dirty="0"/>
              <a:t> </a:t>
            </a:r>
            <a:r>
              <a:rPr lang="en-US" dirty="0" err="1"/>
              <a:t>pelajaran</a:t>
            </a:r>
            <a:r>
              <a:rPr lang="en-US" dirty="0"/>
              <a:t> yang </a:t>
            </a:r>
            <a:r>
              <a:rPr lang="en-US" dirty="0" err="1"/>
              <a:t>diampu</a:t>
            </a:r>
            <a:r>
              <a:rPr lang="en-US" dirty="0"/>
              <a:t>, </a:t>
            </a:r>
            <a:r>
              <a:rPr lang="en-US" dirty="0" err="1"/>
              <a:t>sandingkan</a:t>
            </a:r>
            <a:r>
              <a:rPr lang="en-US" dirty="0"/>
              <a:t> </a:t>
            </a:r>
            <a:r>
              <a:rPr lang="en-US" err="1"/>
              <a:t>dengan</a:t>
            </a:r>
            <a:r>
              <a:rPr lang="en-US"/>
              <a:t> silabus (pemerintah).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Temukan</a:t>
            </a:r>
            <a:r>
              <a:rPr lang="en-US" dirty="0"/>
              <a:t> </a:t>
            </a:r>
            <a:r>
              <a:rPr lang="en-US" dirty="0" err="1"/>
              <a:t>pasangan</a:t>
            </a:r>
            <a:r>
              <a:rPr lang="en-US" dirty="0"/>
              <a:t> </a:t>
            </a:r>
            <a:r>
              <a:rPr lang="en-US" dirty="0" err="1"/>
              <a:t>kompetensi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(KD 3.x </a:t>
            </a:r>
            <a:r>
              <a:rPr lang="en-US" dirty="0" err="1"/>
              <a:t>dan</a:t>
            </a:r>
            <a:r>
              <a:rPr lang="en-US" dirty="0"/>
              <a:t> KD 4.x) yang </a:t>
            </a:r>
            <a:r>
              <a:rPr lang="en-US" dirty="0" err="1"/>
              <a:t>termuat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modul</a:t>
            </a:r>
            <a:r>
              <a:rPr lang="en-US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/>
              <a:t>Buatlah </a:t>
            </a:r>
            <a:r>
              <a:rPr lang="en-US" dirty="0" err="1"/>
              <a:t>analisis</a:t>
            </a:r>
            <a:r>
              <a:rPr lang="en-US" dirty="0"/>
              <a:t> </a:t>
            </a:r>
            <a:r>
              <a:rPr lang="en-US" dirty="0" err="1"/>
              <a:t>modul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contoh</a:t>
            </a:r>
            <a:r>
              <a:rPr lang="en-US" dirty="0"/>
              <a:t> format.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Presentasikan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diskusikan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3428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Tugas</a:t>
            </a:r>
            <a:r>
              <a:rPr lang="en-US" dirty="0"/>
              <a:t>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/>
              <a:t>Kembangkan silabus dan susun </a:t>
            </a:r>
            <a:r>
              <a:rPr lang="en-US" sz="4800" dirty="0"/>
              <a:t>RPP </a:t>
            </a:r>
            <a:r>
              <a:rPr lang="en-US" sz="4800" dirty="0" err="1"/>
              <a:t>sesuai</a:t>
            </a:r>
            <a:r>
              <a:rPr lang="en-US" sz="4800" dirty="0"/>
              <a:t> </a:t>
            </a:r>
            <a:r>
              <a:rPr lang="en-US" sz="4800" dirty="0" err="1"/>
              <a:t>dengan</a:t>
            </a:r>
            <a:r>
              <a:rPr lang="en-US" sz="4800" dirty="0"/>
              <a:t> </a:t>
            </a:r>
            <a:r>
              <a:rPr lang="en-US" sz="4800" dirty="0" err="1"/>
              <a:t>hasil</a:t>
            </a:r>
            <a:r>
              <a:rPr lang="en-US" sz="4800" dirty="0"/>
              <a:t> </a:t>
            </a:r>
            <a:r>
              <a:rPr lang="en-US" sz="4800" dirty="0" err="1"/>
              <a:t>analisis</a:t>
            </a:r>
            <a:r>
              <a:rPr lang="en-US" sz="4800" dirty="0"/>
              <a:t> </a:t>
            </a:r>
            <a:r>
              <a:rPr lang="en-US" sz="4800" dirty="0" err="1"/>
              <a:t>modul</a:t>
            </a:r>
            <a:r>
              <a:rPr lang="en-US" sz="4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29276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B494B"/>
      </a:accent1>
      <a:accent2>
        <a:srgbClr val="3F3F3F"/>
      </a:accent2>
      <a:accent3>
        <a:srgbClr val="EB494B"/>
      </a:accent3>
      <a:accent4>
        <a:srgbClr val="3F3F3F"/>
      </a:accent4>
      <a:accent5>
        <a:srgbClr val="EB494B"/>
      </a:accent5>
      <a:accent6>
        <a:srgbClr val="3F3F3F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75000"/>
            <a:lumOff val="2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886</TotalTime>
  <Words>477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Tw Cen MT</vt:lpstr>
      <vt:lpstr>Tw Cen MT Condensed</vt:lpstr>
      <vt:lpstr>Wingdings</vt:lpstr>
      <vt:lpstr>Wingdings 3</vt:lpstr>
      <vt:lpstr>Integral</vt:lpstr>
      <vt:lpstr>Contents Slide Master</vt:lpstr>
      <vt:lpstr>PENGEMBANGAN SILABUS DAN Penyusunan rpp k13 pendidikan kesetaraan</vt:lpstr>
      <vt:lpstr>Pengertian SILABUS</vt:lpstr>
      <vt:lpstr>Pengertian RPP</vt:lpstr>
      <vt:lpstr>ANALISIS MODUL</vt:lpstr>
      <vt:lpstr>Contoh format analisis modul</vt:lpstr>
      <vt:lpstr>Ketentuan PENGEMBANGAN SILABUS</vt:lpstr>
      <vt:lpstr>Ketentuan penyusunan rpp</vt:lpstr>
      <vt:lpstr>Tugas 1</vt:lpstr>
      <vt:lpstr>Tugas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Penyusunan rpp k13 pendidikan kesetaraan</dc:title>
  <dc:creator>Fauzi Eko Pranyono</dc:creator>
  <cp:lastModifiedBy>user</cp:lastModifiedBy>
  <cp:revision>39</cp:revision>
  <dcterms:created xsi:type="dcterms:W3CDTF">2018-12-21T22:32:39Z</dcterms:created>
  <dcterms:modified xsi:type="dcterms:W3CDTF">2019-08-29T03:07:11Z</dcterms:modified>
</cp:coreProperties>
</file>