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0" r:id="rId3"/>
    <p:sldId id="258" r:id="rId4"/>
    <p:sldId id="262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2069C0-6606-4D5C-9690-554A7E96C3E1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7EB5472-DBE1-4A87-813E-DDA773AD5E70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5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BULLION</a:t>
          </a:r>
          <a:endParaRPr lang="en-IN" sz="5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08CB8B-C489-4DBE-A271-2C30BE68E385}" type="parTrans" cxnId="{692FB5D4-E715-4C40-A10B-3C6A294E908B}">
      <dgm:prSet/>
      <dgm:spPr/>
      <dgm:t>
        <a:bodyPr/>
        <a:lstStyle/>
        <a:p>
          <a:endParaRPr lang="en-IN"/>
        </a:p>
      </dgm:t>
    </dgm:pt>
    <dgm:pt modelId="{0882D152-7CB9-45EE-AE47-E9F7C4B6218F}" type="sibTrans" cxnId="{692FB5D4-E715-4C40-A10B-3C6A294E908B}">
      <dgm:prSet/>
      <dgm:spPr/>
      <dgm:t>
        <a:bodyPr/>
        <a:lstStyle/>
        <a:p>
          <a:endParaRPr lang="en-IN"/>
        </a:p>
      </dgm:t>
    </dgm:pt>
    <dgm:pt modelId="{4771C0F4-89EF-4831-B3E3-DDDD980950B9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MCX  ENERGY</a:t>
          </a:r>
          <a:endParaRPr lang="en-IN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53D651C-3F02-472E-8B81-8A04F88F1D76}" type="parTrans" cxnId="{E8980F58-6BDD-4297-AFF8-3B0FC1D86E17}">
      <dgm:prSet/>
      <dgm:spPr/>
      <dgm:t>
        <a:bodyPr/>
        <a:lstStyle/>
        <a:p>
          <a:endParaRPr lang="en-IN"/>
        </a:p>
      </dgm:t>
    </dgm:pt>
    <dgm:pt modelId="{2F487FD7-0C7E-44F4-8EF1-822B5D7ADC1E}" type="sibTrans" cxnId="{E8980F58-6BDD-4297-AFF8-3B0FC1D86E17}">
      <dgm:prSet/>
      <dgm:spPr/>
      <dgm:t>
        <a:bodyPr/>
        <a:lstStyle/>
        <a:p>
          <a:endParaRPr lang="en-IN"/>
        </a:p>
      </dgm:t>
    </dgm:pt>
    <dgm:pt modelId="{40F898D8-AE86-4D49-97BE-853E3C855FDC}" type="pres">
      <dgm:prSet presAssocID="{5B2069C0-6606-4D5C-9690-554A7E96C3E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FB20FF1-A21E-4186-9501-098620B57A56}" type="pres">
      <dgm:prSet presAssocID="{F7EB5472-DBE1-4A87-813E-DDA773AD5E70}" presName="arrow" presStyleLbl="node1" presStyleIdx="0" presStyleCnt="2" custAng="16200000" custScaleY="199614" custRadScaleRad="102851" custRadScaleInc="-161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8E6C087-9555-40AA-8FC9-049328A4B15A}" type="pres">
      <dgm:prSet presAssocID="{4771C0F4-89EF-4831-B3E3-DDDD980950B9}" presName="arrow" presStyleLbl="node1" presStyleIdx="1" presStyleCnt="2" custAng="5400000" custScaleY="20521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92FB5D4-E715-4C40-A10B-3C6A294E908B}" srcId="{5B2069C0-6606-4D5C-9690-554A7E96C3E1}" destId="{F7EB5472-DBE1-4A87-813E-DDA773AD5E70}" srcOrd="0" destOrd="0" parTransId="{B608CB8B-C489-4DBE-A271-2C30BE68E385}" sibTransId="{0882D152-7CB9-45EE-AE47-E9F7C4B6218F}"/>
    <dgm:cxn modelId="{3B5B4087-3525-429D-8795-0F55A78AF0A1}" type="presOf" srcId="{4771C0F4-89EF-4831-B3E3-DDDD980950B9}" destId="{A8E6C087-9555-40AA-8FC9-049328A4B15A}" srcOrd="0" destOrd="0" presId="urn:microsoft.com/office/officeart/2005/8/layout/arrow5"/>
    <dgm:cxn modelId="{8EEBE2A8-E9CF-491D-8190-99BA1284B1BC}" type="presOf" srcId="{F7EB5472-DBE1-4A87-813E-DDA773AD5E70}" destId="{7FB20FF1-A21E-4186-9501-098620B57A56}" srcOrd="0" destOrd="0" presId="urn:microsoft.com/office/officeart/2005/8/layout/arrow5"/>
    <dgm:cxn modelId="{E8980F58-6BDD-4297-AFF8-3B0FC1D86E17}" srcId="{5B2069C0-6606-4D5C-9690-554A7E96C3E1}" destId="{4771C0F4-89EF-4831-B3E3-DDDD980950B9}" srcOrd="1" destOrd="0" parTransId="{D53D651C-3F02-472E-8B81-8A04F88F1D76}" sibTransId="{2F487FD7-0C7E-44F4-8EF1-822B5D7ADC1E}"/>
    <dgm:cxn modelId="{A292E571-D872-455B-A2DF-6E6BA5D44643}" type="presOf" srcId="{5B2069C0-6606-4D5C-9690-554A7E96C3E1}" destId="{40F898D8-AE86-4D49-97BE-853E3C855FDC}" srcOrd="0" destOrd="0" presId="urn:microsoft.com/office/officeart/2005/8/layout/arrow5"/>
    <dgm:cxn modelId="{E920AB41-5D4F-49CF-B0C2-7ED923603C71}" type="presParOf" srcId="{40F898D8-AE86-4D49-97BE-853E3C855FDC}" destId="{7FB20FF1-A21E-4186-9501-098620B57A56}" srcOrd="0" destOrd="0" presId="urn:microsoft.com/office/officeart/2005/8/layout/arrow5"/>
    <dgm:cxn modelId="{A9C099D6-739F-45D6-B173-BC06CB110717}" type="presParOf" srcId="{40F898D8-AE86-4D49-97BE-853E3C855FDC}" destId="{A8E6C087-9555-40AA-8FC9-049328A4B15A}" srcOrd="1" destOrd="0" presId="urn:microsoft.com/office/officeart/2005/8/layout/arrow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D80228-0417-4EA3-B23C-004215C1B071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55131272-FFE2-4DD4-8030-D7BDFEF86892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4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BASE</a:t>
          </a:r>
          <a:r>
            <a: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METAL</a:t>
          </a:r>
          <a:endParaRPr lang="en-IN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9AE40F-55D7-4B92-9960-8A3F396078BD}" type="parTrans" cxnId="{CDB7112E-0FEE-4295-8E37-524D044730EB}">
      <dgm:prSet/>
      <dgm:spPr/>
      <dgm:t>
        <a:bodyPr/>
        <a:lstStyle/>
        <a:p>
          <a:endParaRPr lang="en-IN"/>
        </a:p>
      </dgm:t>
    </dgm:pt>
    <dgm:pt modelId="{69B067D3-EF75-472F-98D8-43D23722A799}" type="sibTrans" cxnId="{CDB7112E-0FEE-4295-8E37-524D044730EB}">
      <dgm:prSet/>
      <dgm:spPr/>
      <dgm:t>
        <a:bodyPr/>
        <a:lstStyle/>
        <a:p>
          <a:endParaRPr lang="en-IN"/>
        </a:p>
      </dgm:t>
    </dgm:pt>
    <dgm:pt modelId="{C4A7117C-9A73-4D91-B34E-4515AC6255F7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5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SERVICES</a:t>
          </a:r>
          <a:endParaRPr lang="en-IN" sz="5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A7EBFC0-4B17-4E61-A8CE-E1686866943B}" type="parTrans" cxnId="{E9688434-2D1F-4975-8E86-6B1E233E32C7}">
      <dgm:prSet/>
      <dgm:spPr/>
      <dgm:t>
        <a:bodyPr/>
        <a:lstStyle/>
        <a:p>
          <a:endParaRPr lang="en-IN"/>
        </a:p>
      </dgm:t>
    </dgm:pt>
    <dgm:pt modelId="{F0ECABB0-7A94-473A-81B2-02BA35962A41}" type="sibTrans" cxnId="{E9688434-2D1F-4975-8E86-6B1E233E32C7}">
      <dgm:prSet/>
      <dgm:spPr/>
      <dgm:t>
        <a:bodyPr/>
        <a:lstStyle/>
        <a:p>
          <a:endParaRPr lang="en-IN"/>
        </a:p>
      </dgm:t>
    </dgm:pt>
    <dgm:pt modelId="{FD775708-07F2-4556-BE57-92AB7B074B86}" type="pres">
      <dgm:prSet presAssocID="{49D80228-0417-4EA3-B23C-004215C1B07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8457AE0E-2634-445E-95E0-2422E08B8745}" type="pres">
      <dgm:prSet presAssocID="{55131272-FFE2-4DD4-8030-D7BDFEF86892}" presName="arrow" presStyleLbl="node1" presStyleIdx="0" presStyleCnt="2" custAng="16200000" custScaleY="19953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E2A343C-1073-4BA9-B266-43B398A0142E}" type="pres">
      <dgm:prSet presAssocID="{C4A7117C-9A73-4D91-B34E-4515AC6255F7}" presName="arrow" presStyleLbl="node1" presStyleIdx="1" presStyleCnt="2" custAng="5400000" custScaleY="19953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B536C763-D04D-4449-82C7-12C044BE4C19}" type="presOf" srcId="{C4A7117C-9A73-4D91-B34E-4515AC6255F7}" destId="{1E2A343C-1073-4BA9-B266-43B398A0142E}" srcOrd="0" destOrd="0" presId="urn:microsoft.com/office/officeart/2005/8/layout/arrow5"/>
    <dgm:cxn modelId="{87629E68-9481-4D9B-8D3C-640F10C60374}" type="presOf" srcId="{55131272-FFE2-4DD4-8030-D7BDFEF86892}" destId="{8457AE0E-2634-445E-95E0-2422E08B8745}" srcOrd="0" destOrd="0" presId="urn:microsoft.com/office/officeart/2005/8/layout/arrow5"/>
    <dgm:cxn modelId="{FCE46DA9-9FCA-4BB8-8EB4-995A3BE966B8}" type="presOf" srcId="{49D80228-0417-4EA3-B23C-004215C1B071}" destId="{FD775708-07F2-4556-BE57-92AB7B074B86}" srcOrd="0" destOrd="0" presId="urn:microsoft.com/office/officeart/2005/8/layout/arrow5"/>
    <dgm:cxn modelId="{CDB7112E-0FEE-4295-8E37-524D044730EB}" srcId="{49D80228-0417-4EA3-B23C-004215C1B071}" destId="{55131272-FFE2-4DD4-8030-D7BDFEF86892}" srcOrd="0" destOrd="0" parTransId="{4B9AE40F-55D7-4B92-9960-8A3F396078BD}" sibTransId="{69B067D3-EF75-472F-98D8-43D23722A799}"/>
    <dgm:cxn modelId="{E9688434-2D1F-4975-8E86-6B1E233E32C7}" srcId="{49D80228-0417-4EA3-B23C-004215C1B071}" destId="{C4A7117C-9A73-4D91-B34E-4515AC6255F7}" srcOrd="1" destOrd="0" parTransId="{9A7EBFC0-4B17-4E61-A8CE-E1686866943B}" sibTransId="{F0ECABB0-7A94-473A-81B2-02BA35962A41}"/>
    <dgm:cxn modelId="{A566E4ED-0FCA-4D8B-B8D3-CCDD23FB2023}" type="presParOf" srcId="{FD775708-07F2-4556-BE57-92AB7B074B86}" destId="{8457AE0E-2634-445E-95E0-2422E08B8745}" srcOrd="0" destOrd="0" presId="urn:microsoft.com/office/officeart/2005/8/layout/arrow5"/>
    <dgm:cxn modelId="{C00EC0C1-AED7-42DD-A469-E4361D990D75}" type="presParOf" srcId="{FD775708-07F2-4556-BE57-92AB7B074B86}" destId="{1E2A343C-1073-4BA9-B266-43B398A0142E}" srcOrd="1" destOrd="0" presId="urn:microsoft.com/office/officeart/2005/8/layout/arrow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3FFC0-D827-4C97-BD94-67F3EDF82790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E36A-F363-44DA-A95F-E86FF51ECBD5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7C9FA-AB31-4AB0-BACE-4819E2A53196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8D1AD-CD8F-4E43-93BA-8C1DD29313FA}" type="datetimeFigureOut">
              <a:rPr lang="en-US" smtClean="0"/>
              <a:t>10/15/2015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6BC2A-490B-43EE-AF80-0D6D37232185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arkettrendresearch1@gmail.com" TargetMode="External"/><Relationship Id="rId2" Type="http://schemas.openxmlformats.org/officeDocument/2006/relationships/hyperlink" Target="http://www.markettrendresearch.com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markettrendsresearch.blogspot.in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0000">
                <a:alpha val="42000"/>
              </a:srgbClr>
            </a:gs>
            <a:gs pos="64999">
              <a:srgbClr val="FFFF00"/>
            </a:gs>
            <a:gs pos="100000">
              <a:srgbClr val="00B05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7572428" cy="1714512"/>
          </a:xfrm>
        </p:spPr>
        <p:txBody>
          <a:bodyPr>
            <a:noAutofit/>
          </a:bodyPr>
          <a:lstStyle/>
          <a:p>
            <a:r>
              <a:rPr lang="en-US" sz="4800" b="1" i="1" dirty="0" smtClean="0">
                <a:solidFill>
                  <a:srgbClr val="7030A0"/>
                </a:solidFill>
              </a:rPr>
              <a:t>Accurate Intraday Services </a:t>
            </a:r>
            <a:r>
              <a:rPr lang="en-US" sz="4800" b="1" i="1" dirty="0" smtClean="0"/>
              <a:t/>
            </a:r>
            <a:br>
              <a:rPr lang="en-US" sz="4800" b="1" i="1" dirty="0" smtClean="0"/>
            </a:br>
            <a:endParaRPr lang="en-IN" sz="48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928802"/>
            <a:ext cx="6400800" cy="17526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 Trend </a:t>
            </a:r>
            <a:endParaRPr lang="en-US" sz="4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</a:t>
            </a:r>
            <a:endParaRPr lang="en-US" sz="4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Advisory Company</a:t>
            </a:r>
          </a:p>
          <a:p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Delhi NCR</a:t>
            </a:r>
            <a:endParaRPr lang="en-IN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templatemo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6632" y="4000504"/>
            <a:ext cx="2367368" cy="2309628"/>
          </a:xfrm>
          <a:prstGeom prst="rect">
            <a:avLst/>
          </a:prstGeom>
        </p:spPr>
      </p:pic>
      <p:pic>
        <p:nvPicPr>
          <p:cNvPr id="5" name="Picture 4" descr="templatemo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071942"/>
            <a:ext cx="2367368" cy="23096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0364" y="5572140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4000" b="1" dirty="0" smtClean="0">
                <a:solidFill>
                  <a:srgbClr val="7030A0"/>
                </a:solidFill>
              </a:rPr>
              <a:t>01294010946</a:t>
            </a:r>
            <a:endParaRPr lang="en-IN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3000">
              <a:schemeClr val="bg1"/>
            </a:gs>
            <a:gs pos="28000">
              <a:srgbClr val="00B050"/>
            </a:gs>
            <a:gs pos="42999">
              <a:schemeClr val="bg1"/>
            </a:gs>
            <a:gs pos="58000">
              <a:srgbClr val="00B050"/>
            </a:gs>
            <a:gs pos="72000">
              <a:srgbClr val="00B0F0"/>
            </a:gs>
            <a:gs pos="87000">
              <a:srgbClr val="00B050"/>
            </a:gs>
            <a:gs pos="100000">
              <a:srgbClr val="FFA800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 Trend Research Advisory Company, Delhi NCR </a:t>
            </a:r>
            <a:endParaRPr lang="en-IN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IN" sz="2000" b="1" dirty="0" smtClean="0">
                <a:solidFill>
                  <a:srgbClr val="7030A0"/>
                </a:solidFill>
              </a:rPr>
              <a:t>Contact us </a:t>
            </a:r>
            <a:r>
              <a:rPr lang="en-IN" b="1" dirty="0" smtClean="0">
                <a:solidFill>
                  <a:srgbClr val="7030A0"/>
                </a:solidFill>
              </a:rPr>
              <a:t>:- </a:t>
            </a:r>
          </a:p>
          <a:p>
            <a:r>
              <a:rPr lang="en-IN" b="1" dirty="0" smtClean="0">
                <a:solidFill>
                  <a:srgbClr val="7030A0"/>
                </a:solidFill>
              </a:rPr>
              <a:t>Phone No.  :-   01294010946</a:t>
            </a:r>
          </a:p>
          <a:p>
            <a:endParaRPr lang="en-IN" b="1" dirty="0" smtClean="0">
              <a:solidFill>
                <a:srgbClr val="7030A0"/>
              </a:solidFill>
            </a:endParaRPr>
          </a:p>
          <a:p>
            <a:r>
              <a:rPr lang="en-IN" b="1" u="sng" dirty="0" smtClean="0">
                <a:solidFill>
                  <a:srgbClr val="7030A0"/>
                </a:solidFill>
              </a:rPr>
              <a:t>Mobile Number :-</a:t>
            </a:r>
          </a:p>
          <a:p>
            <a:r>
              <a:rPr lang="en-IN" b="1" dirty="0" err="1" smtClean="0">
                <a:solidFill>
                  <a:srgbClr val="7030A0"/>
                </a:solidFill>
              </a:rPr>
              <a:t>Akhilesh</a:t>
            </a:r>
            <a:r>
              <a:rPr lang="en-IN" b="1" dirty="0" smtClean="0">
                <a:solidFill>
                  <a:srgbClr val="7030A0"/>
                </a:solidFill>
              </a:rPr>
              <a:t>    :-   </a:t>
            </a:r>
            <a:r>
              <a:rPr lang="en-US" b="1" dirty="0" smtClean="0">
                <a:solidFill>
                  <a:srgbClr val="7030A0"/>
                </a:solidFill>
              </a:rPr>
              <a:t>9540680077</a:t>
            </a:r>
            <a:endParaRPr lang="en-IN" b="1" dirty="0" smtClean="0">
              <a:solidFill>
                <a:srgbClr val="7030A0"/>
              </a:solidFill>
            </a:endParaRPr>
          </a:p>
          <a:p>
            <a:r>
              <a:rPr lang="en-IN" b="1" dirty="0" err="1" smtClean="0">
                <a:solidFill>
                  <a:srgbClr val="7030A0"/>
                </a:solidFill>
              </a:rPr>
              <a:t>Keshav</a:t>
            </a:r>
            <a:r>
              <a:rPr lang="en-IN" b="1" dirty="0" smtClean="0">
                <a:solidFill>
                  <a:srgbClr val="7030A0"/>
                </a:solidFill>
              </a:rPr>
              <a:t>       : -  9540803007</a:t>
            </a:r>
          </a:p>
          <a:p>
            <a:r>
              <a:rPr lang="en-US" b="1" dirty="0" err="1" smtClean="0">
                <a:solidFill>
                  <a:srgbClr val="7030A0"/>
                </a:solidFill>
              </a:rPr>
              <a:t>Sikandar</a:t>
            </a:r>
            <a:r>
              <a:rPr lang="en-US" b="1" dirty="0" smtClean="0">
                <a:solidFill>
                  <a:srgbClr val="7030A0"/>
                </a:solidFill>
              </a:rPr>
              <a:t>    :-   9540904007</a:t>
            </a:r>
          </a:p>
          <a:p>
            <a:r>
              <a:rPr lang="en-US" b="1" dirty="0" err="1" smtClean="0">
                <a:solidFill>
                  <a:srgbClr val="7030A0"/>
                </a:solidFill>
              </a:rPr>
              <a:t>Neha</a:t>
            </a:r>
            <a:r>
              <a:rPr lang="en-US" b="1" dirty="0" smtClean="0">
                <a:solidFill>
                  <a:srgbClr val="7030A0"/>
                </a:solidFill>
              </a:rPr>
              <a:t>          :-   </a:t>
            </a:r>
            <a:r>
              <a:rPr lang="en-IN" b="1" dirty="0" smtClean="0">
                <a:solidFill>
                  <a:srgbClr val="7030A0"/>
                </a:solidFill>
              </a:rPr>
              <a:t>9540400999</a:t>
            </a:r>
          </a:p>
          <a:p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Web site  :-</a:t>
            </a:r>
            <a:endParaRPr lang="en-IN" b="1" dirty="0" smtClean="0">
              <a:solidFill>
                <a:srgbClr val="7030A0"/>
              </a:solidFill>
            </a:endParaRPr>
          </a:p>
          <a:p>
            <a:r>
              <a:rPr lang="en-IN" b="1" dirty="0" smtClean="0">
                <a:solidFill>
                  <a:srgbClr val="7030A0"/>
                </a:solidFill>
                <a:hlinkClick r:id="rId2"/>
              </a:rPr>
              <a:t>http://www.markettrendresearch.com</a:t>
            </a:r>
            <a:endParaRPr lang="en-IN" b="1" dirty="0" smtClean="0">
              <a:solidFill>
                <a:srgbClr val="7030A0"/>
              </a:solidFill>
            </a:endParaRPr>
          </a:p>
          <a:p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Email Id :- </a:t>
            </a:r>
            <a:r>
              <a:rPr lang="en-US" b="1" dirty="0" smtClean="0">
                <a:solidFill>
                  <a:srgbClr val="FFFF00"/>
                </a:solidFill>
                <a:hlinkClick r:id="rId3"/>
              </a:rPr>
              <a:t>markettrendresearch1@gmail.com</a:t>
            </a:r>
            <a:endParaRPr lang="en-US" b="1" dirty="0" smtClean="0">
              <a:solidFill>
                <a:srgbClr val="FFFF00"/>
              </a:solidFill>
            </a:endParaRPr>
          </a:p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5050" y="0"/>
            <a:ext cx="5568950" cy="6858000"/>
          </a:xfrm>
        </p:spPr>
        <p:txBody>
          <a:bodyPr>
            <a:noAutofit/>
          </a:bodyPr>
          <a:lstStyle/>
          <a:p>
            <a:r>
              <a:rPr lang="en-IN" sz="2400" dirty="0">
                <a:latin typeface="Corbel" pitchFamily="34" charset="0"/>
              </a:rPr>
              <a:t>Are you not progressing on your investment ? Are you loosing your possession in commodity market ? Now you need not to worry we are here to help you just follow our trading tips and follow our instruction and make profit on our trading tips on daily </a:t>
            </a:r>
            <a:r>
              <a:rPr lang="en-IN" sz="2400" dirty="0" smtClean="0">
                <a:latin typeface="Corbel" pitchFamily="34" charset="0"/>
              </a:rPr>
              <a:t>basis</a:t>
            </a:r>
            <a:r>
              <a:rPr lang="en-IN" sz="2400" b="1" u="sng" dirty="0">
                <a:latin typeface="Corbel" pitchFamily="34" charset="0"/>
              </a:rPr>
              <a:t>.</a:t>
            </a:r>
            <a:endParaRPr lang="en-IN" sz="2400" b="1" u="sng" dirty="0" smtClean="0">
              <a:latin typeface="Corbel" pitchFamily="34" charset="0"/>
              <a:hlinkClick r:id="rId4"/>
            </a:endParaRPr>
          </a:p>
          <a:p>
            <a:r>
              <a:rPr lang="en-IN" sz="2400" dirty="0" smtClean="0">
                <a:latin typeface="Corbel" pitchFamily="34" charset="0"/>
              </a:rPr>
              <a:t>Market Trend Research Limited is a financial invest research and advisory company in Delhi NCR provides profitable stock tips , commodity tips , metals commodity trading tips on M.T.R. is a renowned name in advisory services and providing its services more than  customers all over the world. Take 2 days free trial from our panel of experts and make profit on our trading tips.</a:t>
            </a:r>
            <a:endParaRPr lang="en-IN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itchFamily="34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13000">
              <a:srgbClr val="FFFF00"/>
            </a:gs>
            <a:gs pos="28000">
              <a:srgbClr val="00B050"/>
            </a:gs>
            <a:gs pos="42999">
              <a:srgbClr val="FF0000">
                <a:alpha val="39000"/>
              </a:srgbClr>
            </a:gs>
            <a:gs pos="58000">
              <a:srgbClr val="00B050"/>
            </a:gs>
            <a:gs pos="72000">
              <a:srgbClr val="FFFF00"/>
            </a:gs>
            <a:gs pos="87000">
              <a:srgbClr val="00B050"/>
            </a:gs>
            <a:gs pos="100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 Trend Research </a:t>
            </a:r>
            <a:b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Advisory Company </a:t>
            </a:r>
            <a:endParaRPr lang="en-IN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4040188" cy="785817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INTRADAY</a:t>
            </a:r>
            <a:endParaRPr lang="en-IN" sz="4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5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POSITIONAL</a:t>
            </a:r>
            <a:endParaRPr lang="en-IN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357554" y="6211669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9540804007</a:t>
            </a:r>
            <a:endParaRPr lang="en-IN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5000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3000">
              <a:srgbClr val="0070C0"/>
            </a:gs>
            <a:gs pos="28000">
              <a:srgbClr val="00B050"/>
            </a:gs>
            <a:gs pos="42999">
              <a:srgbClr val="FF0000">
                <a:alpha val="39000"/>
              </a:srgbClr>
            </a:gs>
            <a:gs pos="58000">
              <a:srgbClr val="00B050"/>
            </a:gs>
            <a:gs pos="72000">
              <a:srgbClr val="0070C0"/>
            </a:gs>
            <a:gs pos="87000">
              <a:srgbClr val="00B050"/>
            </a:gs>
            <a:gs pos="100000">
              <a:srgbClr val="FFF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Gold  &amp;  Silver</a:t>
            </a:r>
            <a:endParaRPr lang="en-IN" sz="8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7752" y="1428737"/>
            <a:ext cx="4286248" cy="2928934"/>
          </a:xfrm>
        </p:spPr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Metal Trading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3786190"/>
            <a:ext cx="4038600" cy="3328998"/>
          </a:xfrm>
        </p:spPr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MCX Energy Trading</a:t>
            </a:r>
            <a:endParaRPr lang="en-IN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G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1928802"/>
            <a:ext cx="4357686" cy="2428868"/>
          </a:xfrm>
          <a:prstGeom prst="rect">
            <a:avLst/>
          </a:prstGeom>
        </p:spPr>
      </p:pic>
      <p:pic>
        <p:nvPicPr>
          <p:cNvPr id="9" name="Picture 8" descr="indian-gold-coin-wallpap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357298"/>
            <a:ext cx="2428892" cy="2428892"/>
          </a:xfrm>
          <a:prstGeom prst="rect">
            <a:avLst/>
          </a:prstGeom>
        </p:spPr>
      </p:pic>
      <p:pic>
        <p:nvPicPr>
          <p:cNvPr id="11" name="Picture 10" descr="SILVER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4476750"/>
            <a:ext cx="3143272" cy="2166960"/>
          </a:xfrm>
          <a:prstGeom prst="rect">
            <a:avLst/>
          </a:prstGeom>
        </p:spPr>
      </p:pic>
      <p:pic>
        <p:nvPicPr>
          <p:cNvPr id="10" name="Picture 9" descr="Crude-Oil-Slide-Web(pp_w975_h65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4286256"/>
            <a:ext cx="4000528" cy="2400311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16000">
              <a:srgbClr val="FFFF00"/>
            </a:gs>
            <a:gs pos="17999">
              <a:srgbClr val="00B050"/>
            </a:gs>
            <a:gs pos="42000">
              <a:srgbClr val="FFFF00"/>
            </a:gs>
            <a:gs pos="53000">
              <a:srgbClr val="00B050"/>
            </a:gs>
            <a:gs pos="66000">
              <a:srgbClr val="FFFF00"/>
            </a:gs>
            <a:gs pos="75999">
              <a:srgbClr val="00B050"/>
            </a:gs>
            <a:gs pos="78999">
              <a:srgbClr val="FFFF00"/>
            </a:gs>
            <a:gs pos="100000">
              <a:srgbClr val="7030A0"/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Excellent Services</a:t>
            </a:r>
            <a:endParaRPr lang="en-IN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markettrendresearch.com/images/s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71612"/>
            <a:ext cx="3929090" cy="45005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14678" y="5929330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9540803007</a:t>
            </a:r>
            <a:endParaRPr lang="en-IN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10281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428868"/>
            <a:ext cx="6272218" cy="2795594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 </a:t>
            </a:r>
            <a:br>
              <a:rPr lang="en-IN" dirty="0" smtClean="0"/>
            </a:br>
            <a:r>
              <a:rPr lang="en-IN" b="0" dirty="0"/>
              <a:t/>
            </a:r>
            <a:br>
              <a:rPr lang="en-IN" b="0" dirty="0"/>
            </a:br>
            <a:r>
              <a:rPr lang="en-IN" b="0" dirty="0" smtClean="0"/>
              <a:t/>
            </a:r>
            <a:br>
              <a:rPr lang="en-IN" b="0" dirty="0" smtClean="0"/>
            </a:br>
            <a:r>
              <a:rPr lang="en-IN" b="0" dirty="0"/>
              <a:t/>
            </a:r>
            <a:br>
              <a:rPr lang="en-IN" b="0" dirty="0"/>
            </a:br>
            <a:r>
              <a:rPr lang="en-IN" dirty="0" smtClean="0">
                <a:solidFill>
                  <a:srgbClr val="FFFF00"/>
                </a:solidFill>
              </a:rPr>
              <a:t/>
            </a:r>
            <a:br>
              <a:rPr lang="en-IN" dirty="0" smtClean="0">
                <a:solidFill>
                  <a:srgbClr val="FFFF00"/>
                </a:solidFill>
              </a:rPr>
            </a:br>
            <a:r>
              <a:rPr lang="en-IN" sz="2700" i="1" dirty="0" smtClean="0">
                <a:solidFill>
                  <a:srgbClr val="00B050"/>
                </a:solidFill>
              </a:rPr>
              <a:t>Complete MCX plan  </a:t>
            </a:r>
            <a:r>
              <a:rPr lang="en-IN" sz="2200" i="1" dirty="0" smtClean="0">
                <a:solidFill>
                  <a:srgbClr val="FFFF00"/>
                </a:solidFill>
              </a:rPr>
              <a:t>:-</a:t>
            </a:r>
            <a:br>
              <a:rPr lang="en-IN" sz="2200" i="1" dirty="0" smtClean="0">
                <a:solidFill>
                  <a:srgbClr val="FFFF00"/>
                </a:solidFill>
              </a:rPr>
            </a:br>
            <a:r>
              <a:rPr lang="en-IN" sz="2200" i="1" dirty="0" smtClean="0">
                <a:solidFill>
                  <a:srgbClr val="FFFF00"/>
                </a:solidFill>
              </a:rPr>
              <a:t/>
            </a:r>
            <a:br>
              <a:rPr lang="en-IN" sz="2200" i="1" dirty="0" smtClean="0">
                <a:solidFill>
                  <a:srgbClr val="FFFF00"/>
                </a:solidFill>
              </a:rPr>
            </a:b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 </a:t>
            </a:r>
            <a:r>
              <a:rPr lang="en-IN" sz="2200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Bullion,Energy</a:t>
            </a: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Base metal and </a:t>
            </a:r>
            <a:r>
              <a:rPr lang="en-IN" sz="2200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Methaoil</a:t>
            </a:r>
            <a:r>
              <a:rPr lang="en-IN" sz="2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 </a:t>
            </a: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Intraday</a:t>
            </a: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BTST and STBT Calls.</a:t>
            </a:r>
            <a:b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 An Accuracy Of 80% Maintained On All Our Calls.</a:t>
            </a:r>
            <a:b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 Technical Report At Every Week </a:t>
            </a: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End.</a:t>
            </a: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IN" sz="22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(5) 5-8calls on daily basis</a:t>
            </a:r>
            <a:r>
              <a:rPr lang="en-IN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en-IN" b="0" dirty="0" smtClean="0"/>
              <a:t/>
            </a:r>
            <a:br>
              <a:rPr lang="en-IN" b="0" dirty="0" smtClean="0"/>
            </a:br>
            <a:r>
              <a:rPr lang="en-IN" b="0" dirty="0"/>
              <a:t/>
            </a:r>
            <a:br>
              <a:rPr lang="en-IN" b="0" dirty="0"/>
            </a:br>
            <a:r>
              <a:rPr lang="en-IN" b="0" dirty="0" smtClean="0"/>
              <a:t/>
            </a:r>
            <a:br>
              <a:rPr lang="en-IN" b="0" dirty="0" smtClean="0"/>
            </a:br>
            <a:endParaRPr lang="en-IN" dirty="0"/>
          </a:p>
        </p:txBody>
      </p:sp>
      <p:pic>
        <p:nvPicPr>
          <p:cNvPr id="5" name="Picture Placeholder 4" descr="Hot-Stocks-of-the-day.pn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t="6357" b="6357"/>
          <a:stretch>
            <a:fillRect/>
          </a:stretch>
        </p:blipFill>
        <p:spPr>
          <a:xfrm rot="876808">
            <a:off x="2230031" y="4082534"/>
            <a:ext cx="3851283" cy="288177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0800000" flipV="1">
            <a:off x="0" y="5500702"/>
            <a:ext cx="2428892" cy="78581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en-IN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9540803007</a:t>
            </a:r>
            <a:endParaRPr lang="en-IN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20015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4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198</Words>
  <Application>Microsoft Office PowerPoint</Application>
  <PresentationFormat>On-screen Show (4:3)</PresentationFormat>
  <Paragraphs>38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Accurate Intraday Services  </vt:lpstr>
      <vt:lpstr>Market Trend Research Advisory Company, Delhi NCR </vt:lpstr>
      <vt:lpstr>Market Trend Research  Advisory Company </vt:lpstr>
      <vt:lpstr>Gold  &amp;  Silver</vt:lpstr>
      <vt:lpstr>  Excellent Services</vt:lpstr>
      <vt:lpstr>      Complete MCX plan  :-  (1) Bullion,Energy, Base metal and Methaoil. (2) Intraday, BTST and STBT Calls. (3) An Accuracy Of 80% Maintained On All Our Calls. (4) Technical Report At Every Week End. (5) 5-8calls on daily basis..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Accurate Intraday Services</dc:title>
  <dc:creator>my pc</dc:creator>
  <cp:lastModifiedBy>my pc</cp:lastModifiedBy>
  <cp:revision>7</cp:revision>
  <dcterms:created xsi:type="dcterms:W3CDTF">2015-10-15T07:51:57Z</dcterms:created>
  <dcterms:modified xsi:type="dcterms:W3CDTF">2015-10-15T08:32:41Z</dcterms:modified>
</cp:coreProperties>
</file>