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7" r:id="rId8"/>
    <p:sldId id="260" r:id="rId9"/>
    <p:sldId id="264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 smtClean="0">
                <a:solidFill>
                  <a:schemeClr val="tx1"/>
                </a:solidFill>
              </a:rPr>
              <a:t>Writing</a:t>
            </a:r>
            <a:br>
              <a:rPr lang="en-GB" sz="6000" dirty="0" smtClean="0">
                <a:solidFill>
                  <a:schemeClr val="tx1"/>
                </a:solidFill>
              </a:rPr>
            </a:br>
            <a:r>
              <a:rPr lang="en-GB" sz="6000" dirty="0" smtClean="0">
                <a:solidFill>
                  <a:schemeClr val="tx1"/>
                </a:solidFill>
              </a:rPr>
              <a:t>Sentence Structure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endParaRPr lang="en-GB" dirty="0" smtClean="0"/>
          </a:p>
          <a:p>
            <a:pPr algn="l"/>
            <a:r>
              <a:rPr lang="en-GB" dirty="0" smtClean="0">
                <a:latin typeface="+mj-lt"/>
              </a:rPr>
              <a:t>In order to have an effective paragraph and piece of writing, we need to know the  FOUR  </a:t>
            </a:r>
            <a:r>
              <a:rPr lang="en-GB" smtClean="0">
                <a:latin typeface="+mj-lt"/>
              </a:rPr>
              <a:t>sentence structures in </a:t>
            </a:r>
            <a:r>
              <a:rPr lang="en-GB" dirty="0" smtClean="0">
                <a:latin typeface="+mj-lt"/>
              </a:rPr>
              <a:t>a paragraph. </a:t>
            </a:r>
          </a:p>
          <a:p>
            <a:pPr algn="l"/>
            <a:endParaRPr lang="en-GB" dirty="0">
              <a:latin typeface="+mj-lt"/>
            </a:endParaRPr>
          </a:p>
          <a:p>
            <a:pPr algn="l"/>
            <a:endParaRPr lang="en-GB" dirty="0" smtClean="0">
              <a:latin typeface="+mj-lt"/>
            </a:endParaRPr>
          </a:p>
          <a:p>
            <a:pPr algn="l"/>
            <a:r>
              <a:rPr lang="en-GB" dirty="0" smtClean="0">
                <a:latin typeface="+mj-lt"/>
              </a:rPr>
              <a:t>Azad A. </a:t>
            </a:r>
            <a:r>
              <a:rPr lang="en-GB" dirty="0" err="1" smtClean="0">
                <a:latin typeface="+mj-lt"/>
              </a:rPr>
              <a:t>Muhammed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82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  <a:t>Activity 1: recognise </a:t>
            </a: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>the  s</a:t>
            </a:r>
            <a:r>
              <a:rPr lang="en-GB" sz="2400" dirty="0" smtClean="0">
                <a:solidFill>
                  <a:prstClr val="black"/>
                </a:solidFill>
                <a:ea typeface="+mn-ea"/>
                <a:cs typeface="+mn-cs"/>
              </a:rPr>
              <a:t>tructure </a:t>
            </a: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>of the following sentences. </a:t>
            </a:r>
            <a:b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GB" sz="24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Clr>
                <a:srgbClr val="0BD0D9"/>
              </a:buClr>
              <a:buFont typeface="+mj-lt"/>
              <a:buAutoNum type="arabicPeriod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The hospital is welcomed many patients, but they need to be more careful with their services. </a:t>
            </a:r>
          </a:p>
          <a:p>
            <a:pPr marL="514350" lvl="0" indent="-514350">
              <a:buClr>
                <a:srgbClr val="0BD0D9"/>
              </a:buClr>
              <a:buFont typeface="+mj-lt"/>
              <a:buAutoNum type="arabicPeriod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After I read the article, I disagreed with the author even more than before. </a:t>
            </a:r>
          </a:p>
          <a:p>
            <a:pPr marL="514350" lvl="0" indent="-514350">
              <a:buClr>
                <a:srgbClr val="0BD0D9"/>
              </a:buClr>
              <a:buFont typeface="+mj-lt"/>
              <a:buAutoNum type="arabicPeriod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I wanted to go to an outdoor concert, but I had to change my plans since my lab report is due by 5:00 PM.</a:t>
            </a:r>
          </a:p>
          <a:p>
            <a:pPr marL="514350" lvl="0" indent="-514350">
              <a:buClr>
                <a:srgbClr val="0BD0D9"/>
              </a:buClr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Jack is a successful lawyer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.  </a:t>
            </a:r>
          </a:p>
          <a:p>
            <a:pPr marL="0" lvl="0" indent="0">
              <a:buClr>
                <a:srgbClr val="0BD0D9"/>
              </a:buClr>
              <a:buNone/>
            </a:pPr>
            <a:endParaRPr lang="en-GB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57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  <a:t>References: </a:t>
            </a:r>
            <a:b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+mj-lt"/>
              </a:rPr>
              <a:t>Harmer J. (2007) </a:t>
            </a:r>
            <a:r>
              <a:rPr lang="en-GB" i="1" dirty="0" smtClean="0">
                <a:latin typeface="+mj-lt"/>
              </a:rPr>
              <a:t>The practice of English Language Teaching: 4</a:t>
            </a:r>
            <a:r>
              <a:rPr lang="en-GB" i="1" baseline="30000" dirty="0" smtClean="0">
                <a:latin typeface="+mj-lt"/>
              </a:rPr>
              <a:t>th</a:t>
            </a:r>
            <a:r>
              <a:rPr lang="en-GB" i="1" dirty="0" smtClean="0">
                <a:latin typeface="+mj-lt"/>
              </a:rPr>
              <a:t> ed</a:t>
            </a:r>
            <a:r>
              <a:rPr lang="en-GB" dirty="0" smtClean="0">
                <a:latin typeface="+mj-lt"/>
              </a:rPr>
              <a:t>. Harlow: Pearson Education Ltd. </a:t>
            </a:r>
          </a:p>
          <a:p>
            <a:r>
              <a:rPr lang="en-GB" dirty="0" err="1">
                <a:latin typeface="+mj-lt"/>
              </a:rPr>
              <a:t>Ostrom</a:t>
            </a:r>
            <a:r>
              <a:rPr lang="en-GB" dirty="0">
                <a:latin typeface="+mj-lt"/>
              </a:rPr>
              <a:t> J. and Cook, W. (1993) Paragraph Writing Simplified. New York: Harper Collins College.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Selby N. (1992) </a:t>
            </a:r>
            <a:r>
              <a:rPr lang="en-GB" i="1" dirty="0" smtClean="0">
                <a:latin typeface="+mj-lt"/>
              </a:rPr>
              <a:t>Sentence Writing Simplified. </a:t>
            </a:r>
            <a:r>
              <a:rPr lang="en-GB" dirty="0" smtClean="0">
                <a:latin typeface="+mj-lt"/>
              </a:rPr>
              <a:t>New York: Harper Collins College.  </a:t>
            </a:r>
            <a:endParaRPr lang="en-GB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2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Sentence: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+mj-lt"/>
              </a:rPr>
              <a:t>Simple Sentence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+mj-lt"/>
              </a:rPr>
              <a:t>Compound Sentence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+mj-lt"/>
              </a:rPr>
              <a:t>Complex Sentence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+mj-lt"/>
              </a:rPr>
              <a:t>Compound-complex sentence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223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>
                <a:solidFill>
                  <a:prstClr val="black"/>
                </a:solidFill>
                <a:ea typeface="+mn-ea"/>
                <a:cs typeface="+mn-cs"/>
              </a:rPr>
              <a:t>1. Simple </a:t>
            </a:r>
            <a: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  <a:t>Sentence contains one main clause. i.e. it has one subject and one verb and expresses a complete thought.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solidFill>
                  <a:prstClr val="black"/>
                </a:solidFill>
                <a:latin typeface="+mj-lt"/>
              </a:rPr>
              <a:t>For example:</a:t>
            </a:r>
            <a:endParaRPr lang="en-GB" dirty="0">
              <a:solidFill>
                <a:prstClr val="black"/>
              </a:solidFill>
              <a:latin typeface="+mj-lt"/>
            </a:endParaRPr>
          </a:p>
          <a:p>
            <a:pPr lvl="0">
              <a:buClr>
                <a:srgbClr val="0BD0D9"/>
              </a:buClr>
            </a:pPr>
            <a:r>
              <a:rPr lang="en-GB" dirty="0">
                <a:solidFill>
                  <a:prstClr val="black"/>
                </a:solidFill>
                <a:latin typeface="+mj-lt"/>
              </a:rPr>
              <a:t> John is a famous teacher. </a:t>
            </a:r>
          </a:p>
          <a:p>
            <a:pPr lvl="0">
              <a:buClr>
                <a:srgbClr val="0BD0D9"/>
              </a:buClr>
            </a:pPr>
            <a:r>
              <a:rPr lang="en-GB" dirty="0" smtClean="0">
                <a:solidFill>
                  <a:prstClr val="black"/>
                </a:solidFill>
                <a:latin typeface="+mj-lt"/>
              </a:rPr>
              <a:t>Tom, Jessica </a:t>
            </a:r>
            <a:r>
              <a:rPr lang="en-GB" dirty="0">
                <a:solidFill>
                  <a:prstClr val="black"/>
                </a:solidFill>
                <a:latin typeface="+mj-lt"/>
              </a:rPr>
              <a:t>and </a:t>
            </a:r>
            <a:r>
              <a:rPr lang="en-GB" dirty="0" err="1">
                <a:solidFill>
                  <a:prstClr val="black"/>
                </a:solidFill>
                <a:latin typeface="+mj-lt"/>
              </a:rPr>
              <a:t>Serah</a:t>
            </a:r>
            <a:r>
              <a:rPr lang="en-GB" dirty="0">
                <a:solidFill>
                  <a:prstClr val="black"/>
                </a:solidFill>
                <a:latin typeface="+mj-lt"/>
              </a:rPr>
              <a:t> climbed the Alps.  </a:t>
            </a:r>
          </a:p>
          <a:p>
            <a:pPr lvl="0">
              <a:buClr>
                <a:srgbClr val="0BD0D9"/>
              </a:buClr>
            </a:pPr>
            <a:r>
              <a:rPr lang="en-GB" dirty="0">
                <a:solidFill>
                  <a:prstClr val="black"/>
                </a:solidFill>
                <a:latin typeface="+mj-lt"/>
              </a:rPr>
              <a:t>Andrew read the journals, took out </a:t>
            </a:r>
            <a:r>
              <a:rPr lang="en-GB">
                <a:solidFill>
                  <a:prstClr val="black"/>
                </a:solidFill>
                <a:latin typeface="+mj-lt"/>
              </a:rPr>
              <a:t>some </a:t>
            </a:r>
            <a:r>
              <a:rPr lang="en-GB" smtClean="0">
                <a:solidFill>
                  <a:prstClr val="black"/>
                </a:solidFill>
                <a:latin typeface="+mj-lt"/>
              </a:rPr>
              <a:t>notes </a:t>
            </a:r>
            <a:r>
              <a:rPr lang="en-GB" dirty="0">
                <a:solidFill>
                  <a:prstClr val="black"/>
                </a:solidFill>
                <a:latin typeface="+mj-lt"/>
              </a:rPr>
              <a:t>and wrote an essay ultimately. 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4424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sentences:</a:t>
            </a:r>
          </a:p>
          <a:p>
            <a:pPr lvl="1"/>
            <a:r>
              <a:rPr lang="en-US" dirty="0" smtClean="0"/>
              <a:t>Simple </a:t>
            </a:r>
            <a:r>
              <a:rPr lang="en-US" dirty="0"/>
              <a:t>sentences may contain a simple or compound subject</a:t>
            </a:r>
          </a:p>
          <a:p>
            <a:pPr lvl="1"/>
            <a:r>
              <a:rPr lang="en-US" dirty="0"/>
              <a:t>Simple sentences may contain a simple or compound predicate.</a:t>
            </a:r>
          </a:p>
          <a:p>
            <a:pPr lvl="2"/>
            <a:r>
              <a:rPr lang="en-US" dirty="0">
                <a:solidFill>
                  <a:schemeClr val="accent5"/>
                </a:solidFill>
              </a:rPr>
              <a:t>Joh</a:t>
            </a:r>
            <a:r>
              <a:rPr lang="en-US" dirty="0"/>
              <a:t>n and his </a:t>
            </a:r>
            <a:r>
              <a:rPr lang="en-US" dirty="0">
                <a:solidFill>
                  <a:schemeClr val="accent5"/>
                </a:solidFill>
              </a:rPr>
              <a:t>friend </a:t>
            </a:r>
            <a:r>
              <a:rPr lang="en-US" dirty="0"/>
              <a:t>played basketball after school.</a:t>
            </a:r>
          </a:p>
          <a:p>
            <a:pPr lvl="2"/>
            <a:r>
              <a:rPr lang="en-US" dirty="0"/>
              <a:t>Icebergs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form</a:t>
            </a:r>
            <a:r>
              <a:rPr lang="en-US" dirty="0"/>
              <a:t> glaciers and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float</a:t>
            </a:r>
            <a:r>
              <a:rPr lang="en-US" dirty="0"/>
              <a:t> in the ocean.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62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 smtClean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GB" sz="26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GB" sz="2600" dirty="0" smtClean="0">
                <a:solidFill>
                  <a:prstClr val="black"/>
                </a:solidFill>
                <a:ea typeface="+mn-ea"/>
                <a:cs typeface="+mn-cs"/>
              </a:rPr>
              <a:t>2. </a:t>
            </a:r>
            <a:r>
              <a:rPr lang="en-GB" sz="2900" dirty="0" smtClean="0">
                <a:solidFill>
                  <a:prstClr val="black"/>
                </a:solidFill>
                <a:ea typeface="+mn-ea"/>
                <a:cs typeface="+mn-cs"/>
              </a:rPr>
              <a:t>Compound Sentence encompasses TWO or MORE main clauses and NO subordinate clause. </a:t>
            </a:r>
            <a:br>
              <a:rPr lang="en-GB" sz="2900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en-GB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dirty="0" smtClean="0">
                <a:latin typeface="+mj-lt"/>
              </a:rPr>
              <a:t>For example:</a:t>
            </a:r>
          </a:p>
          <a:p>
            <a:pPr algn="just"/>
            <a:r>
              <a:rPr lang="en-GB" sz="2800" dirty="0" smtClean="0">
                <a:latin typeface="+mj-lt"/>
              </a:rPr>
              <a:t>She works at the University of </a:t>
            </a:r>
            <a:r>
              <a:rPr lang="en-GB" sz="2800" dirty="0" err="1" smtClean="0">
                <a:latin typeface="+mj-lt"/>
              </a:rPr>
              <a:t>Sulaimani</a:t>
            </a:r>
            <a:r>
              <a:rPr lang="en-GB" sz="2800" dirty="0" smtClean="0">
                <a:latin typeface="+mj-lt"/>
              </a:rPr>
              <a:t>, and </a:t>
            </a:r>
            <a:r>
              <a:rPr lang="en-GB" sz="2800" smtClean="0">
                <a:latin typeface="+mj-lt"/>
              </a:rPr>
              <a:t>She is an </a:t>
            </a:r>
            <a:r>
              <a:rPr lang="en-GB" sz="2800" dirty="0" smtClean="0">
                <a:latin typeface="+mj-lt"/>
              </a:rPr>
              <a:t>actress as well.</a:t>
            </a:r>
          </a:p>
          <a:p>
            <a:pPr algn="just"/>
            <a:r>
              <a:rPr lang="en-GB" sz="2800" dirty="0" smtClean="0">
                <a:latin typeface="+mj-lt"/>
              </a:rPr>
              <a:t>Many linguists regarded Communicative Language Teaching (CLT) as one of the best methods of teaching, but few of them still criticise it for its incompatibility in large classes.</a:t>
            </a:r>
          </a:p>
          <a:p>
            <a:pPr marL="0" indent="0" algn="just">
              <a:buNone/>
            </a:pPr>
            <a:r>
              <a:rPr lang="en-GB" sz="2800" dirty="0" smtClean="0">
                <a:latin typeface="+mj-lt"/>
              </a:rPr>
              <a:t>Note: </a:t>
            </a:r>
          </a:p>
          <a:p>
            <a:pPr marL="0" indent="0" algn="just">
              <a:buNone/>
            </a:pPr>
            <a:r>
              <a:rPr lang="en-GB" sz="2800" dirty="0" smtClean="0">
                <a:latin typeface="+mj-lt"/>
              </a:rPr>
              <a:t>Compound sentence could be either joined by comma (,) and coordinate conjunction like (and, but, or, yet, so, for, nor.)</a:t>
            </a:r>
          </a:p>
        </p:txBody>
      </p:sp>
    </p:spTree>
    <p:extLst>
      <p:ext uri="{BB962C8B-B14F-4D97-AF65-F5344CB8AC3E}">
        <p14:creationId xmlns:p14="http://schemas.microsoft.com/office/powerpoint/2010/main" val="293671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When making a compound sentence, you must use the words For, And, Nor, But, Or, Yet, So</a:t>
            </a:r>
          </a:p>
          <a:p>
            <a:pPr lvl="1"/>
            <a:r>
              <a:rPr lang="en-US" dirty="0"/>
              <a:t>Use the acronym FANBOYS to help you remember.</a:t>
            </a:r>
          </a:p>
          <a:p>
            <a:pPr lvl="1"/>
            <a:r>
              <a:rPr lang="en-US" dirty="0"/>
              <a:t>The FANBOYS cannot begin a sentence (They are COMBINING words)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9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900" dirty="0" smtClean="0"/>
              <a:t>1. I </a:t>
            </a:r>
            <a:r>
              <a:rPr lang="en-GB" sz="2900" dirty="0"/>
              <a:t>went to </a:t>
            </a:r>
            <a:r>
              <a:rPr lang="en-GB" sz="2900" dirty="0" err="1"/>
              <a:t>Metrotown</a:t>
            </a:r>
            <a:r>
              <a:rPr lang="en-GB" sz="2900" dirty="0"/>
              <a:t>, for I needed to buy clothes.  for means because</a:t>
            </a:r>
          </a:p>
          <a:p>
            <a:endParaRPr lang="en-GB" sz="2900" dirty="0"/>
          </a:p>
          <a:p>
            <a:pPr marL="0" indent="0">
              <a:buNone/>
            </a:pPr>
            <a:r>
              <a:rPr lang="en-GB" sz="2900" dirty="0"/>
              <a:t>2.      I drove to the bank, and I checked my account balance.  and means another, addition</a:t>
            </a:r>
          </a:p>
          <a:p>
            <a:endParaRPr lang="en-GB" sz="2900" dirty="0"/>
          </a:p>
          <a:p>
            <a:pPr marL="0" indent="0">
              <a:buNone/>
            </a:pPr>
            <a:r>
              <a:rPr lang="en-GB" sz="2900" dirty="0"/>
              <a:t>3.      I could not spend a fortune, nor could I spend the whole day, but I would have fun!  nor means not, but shows contrast </a:t>
            </a:r>
            <a:endParaRPr lang="en-GB" sz="2900" dirty="0" smtClean="0"/>
          </a:p>
          <a:p>
            <a:endParaRPr lang="en-GB" sz="2900" dirty="0"/>
          </a:p>
          <a:p>
            <a:pPr marL="0" indent="0">
              <a:buNone/>
            </a:pPr>
            <a:r>
              <a:rPr lang="en-GB" sz="2900" dirty="0" smtClean="0"/>
              <a:t>4</a:t>
            </a:r>
            <a:r>
              <a:rPr lang="en-GB" sz="2900" dirty="0"/>
              <a:t>.      I could buy jeans and a coat, or I could buy several other things up to that amount.  or means a choice  You can have one thing or a different thing but not both.</a:t>
            </a:r>
          </a:p>
          <a:p>
            <a:endParaRPr lang="en-GB" sz="2900" dirty="0"/>
          </a:p>
          <a:p>
            <a:pPr marL="0" indent="0">
              <a:buNone/>
            </a:pPr>
            <a:r>
              <a:rPr lang="en-GB" sz="2900" dirty="0"/>
              <a:t>5.      I had a really good time, yet it was soon dark.  yet shows contrast, like but</a:t>
            </a:r>
          </a:p>
          <a:p>
            <a:endParaRPr lang="en-GB" sz="2900" dirty="0"/>
          </a:p>
          <a:p>
            <a:pPr marL="0" indent="0">
              <a:buNone/>
            </a:pPr>
            <a:r>
              <a:rPr lang="en-GB" sz="2900" dirty="0"/>
              <a:t>6.      I went to the parking lot, so I could drive home for dinner.  so gives result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75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dirty="0" smtClean="0">
                <a:solidFill>
                  <a:prstClr val="black"/>
                </a:solidFill>
                <a:ea typeface="+mn-ea"/>
                <a:cs typeface="+mn-cs"/>
              </a:rPr>
              <a:t>3. Complex </a:t>
            </a:r>
            <a: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  <a:t>sentence includes one main clause and one or more subordinate clause.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For example:</a:t>
            </a:r>
          </a:p>
          <a:p>
            <a:r>
              <a:rPr lang="en-GB" dirty="0" smtClean="0">
                <a:latin typeface="+mj-lt"/>
              </a:rPr>
              <a:t>Before leaving the train, you must bring your personal belongings. </a:t>
            </a:r>
          </a:p>
          <a:p>
            <a:r>
              <a:rPr lang="en-GB" dirty="0" smtClean="0">
                <a:latin typeface="+mj-lt"/>
              </a:rPr>
              <a:t>The person who wins the formula 1 will receive golden medal in London where competition is held. 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dirty="0">
                <a:latin typeface="+mj-lt"/>
              </a:rPr>
              <a:t>When making a complex sentence, you must use a subordinating conjunction or a relative pronoun.</a:t>
            </a:r>
          </a:p>
          <a:p>
            <a:endParaRPr lang="en-GB" dirty="0" smtClean="0"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Note, they can be connected through different conjunctions such as, when, while, after, before, although, because and etc…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179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4. Compound-complex sentence contains two or more main clauses and one or more subordinate clauses. </a:t>
            </a: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For example:</a:t>
            </a:r>
          </a:p>
          <a:p>
            <a:r>
              <a:rPr lang="en-GB" dirty="0" smtClean="0">
                <a:latin typeface="+mj-lt"/>
              </a:rPr>
              <a:t>The committee should have decided to select the finalists, but they put the result off as they needed further time to discuss it.  </a:t>
            </a:r>
          </a:p>
          <a:p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Dr.</a:t>
            </a:r>
            <a:r>
              <a:rPr lang="en-GB" dirty="0" smtClean="0">
                <a:latin typeface="+mj-lt"/>
              </a:rPr>
              <a:t> Jonathan said you performed well, but he told me you had some trouble with a chapter you had worked on the week before. </a:t>
            </a: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33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</TotalTime>
  <Words>705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Writing Sentence Structure</vt:lpstr>
      <vt:lpstr>Types of Sentence:</vt:lpstr>
      <vt:lpstr>1. Simple Sentence contains one main clause. i.e. it has one subject and one verb and expresses a complete thought.</vt:lpstr>
      <vt:lpstr>PowerPoint Presentation</vt:lpstr>
      <vt:lpstr>       2. Compound Sentence encompasses TWO or MORE main clauses and NO subordinate clause.  </vt:lpstr>
      <vt:lpstr>PowerPoint Presentation</vt:lpstr>
      <vt:lpstr>PowerPoint Presentation</vt:lpstr>
      <vt:lpstr>3. Complex sentence includes one main clause and one or more subordinate clause.</vt:lpstr>
      <vt:lpstr>4. Compound-complex sentence contains two or more main clauses and one or more subordinate clauses. </vt:lpstr>
      <vt:lpstr>  Activity 1: recognise the  structure of the following sentences.   </vt:lpstr>
      <vt:lpstr>References: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</dc:title>
  <dc:creator>CEX</dc:creator>
  <cp:lastModifiedBy>CEX</cp:lastModifiedBy>
  <cp:revision>59</cp:revision>
  <dcterms:created xsi:type="dcterms:W3CDTF">2012-11-20T05:18:22Z</dcterms:created>
  <dcterms:modified xsi:type="dcterms:W3CDTF">2015-02-23T05:01:38Z</dcterms:modified>
</cp:coreProperties>
</file>