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45"/>
  </p:notesMasterIdLst>
  <p:handoutMasterIdLst>
    <p:handoutMasterId r:id="rId46"/>
  </p:handoutMasterIdLst>
  <p:sldIdLst>
    <p:sldId id="2134805823" r:id="rId4"/>
    <p:sldId id="2134805887" r:id="rId5"/>
    <p:sldId id="2134805857" r:id="rId6"/>
    <p:sldId id="356" r:id="rId7"/>
    <p:sldId id="2134805819" r:id="rId8"/>
    <p:sldId id="2134805937" r:id="rId9"/>
    <p:sldId id="2134805918" r:id="rId10"/>
    <p:sldId id="2134805928" r:id="rId11"/>
    <p:sldId id="2134805921" r:id="rId12"/>
    <p:sldId id="2134805944" r:id="rId13"/>
    <p:sldId id="2134805946" r:id="rId14"/>
    <p:sldId id="2134805924" r:id="rId15"/>
    <p:sldId id="2134805929" r:id="rId16"/>
    <p:sldId id="961" r:id="rId17"/>
    <p:sldId id="2076138694" r:id="rId18"/>
    <p:sldId id="2134805904" r:id="rId19"/>
    <p:sldId id="2134805906" r:id="rId20"/>
    <p:sldId id="2134805907" r:id="rId21"/>
    <p:sldId id="2134805908" r:id="rId22"/>
    <p:sldId id="2134805870" r:id="rId23"/>
    <p:sldId id="2134805905" r:id="rId24"/>
    <p:sldId id="2134805888" r:id="rId25"/>
    <p:sldId id="2134805875" r:id="rId26"/>
    <p:sldId id="2134805941" r:id="rId27"/>
    <p:sldId id="2134805945" r:id="rId28"/>
    <p:sldId id="2134805894" r:id="rId29"/>
    <p:sldId id="2134805895" r:id="rId30"/>
    <p:sldId id="2134805947" r:id="rId31"/>
    <p:sldId id="2134805884" r:id="rId32"/>
    <p:sldId id="2134805935" r:id="rId33"/>
    <p:sldId id="2134805909" r:id="rId34"/>
    <p:sldId id="2134805825" r:id="rId35"/>
    <p:sldId id="2134805824" r:id="rId36"/>
    <p:sldId id="2134805910" r:id="rId37"/>
    <p:sldId id="2134805936" r:id="rId38"/>
    <p:sldId id="2134805826" r:id="rId39"/>
    <p:sldId id="2134805827" r:id="rId40"/>
    <p:sldId id="2134805911" r:id="rId41"/>
    <p:sldId id="2134805891" r:id="rId42"/>
    <p:sldId id="2134805859" r:id="rId43"/>
    <p:sldId id="2134805860" r:id="rId44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7BC0E41-9E54-1510-0D26-71C3A0D39C4F}" name="Roland Behee" initials="RB" userId="Roland Behee" providerId="None"/>
  <p188:author id="{8A5E9B75-0F51-17E7-748A-206384D29B47}" name="Stackpole, Peter J." initials="SPJ" userId="S::Peter.Stackpole@wsp.com::5d245689-cb1b-4164-ae82-0f877c2139b6" providerId="AD"/>
  <p188:author id="{650FFE88-ADFA-8393-81D6-AB7229589441}" name="Henke, Cliff" initials="HC" userId="S::cliff.henke@wsp.com::8a349a2e-e298-40dc-94e3-64f82d16041d" providerId="AD"/>
  <p188:author id="{DB048891-3285-0E6F-B9C3-4CE6865B96C2}" name="Mary Beth Lowell" initials="MBL" userId="S::MaryBeth.Lowell@commtrans.org::be670c0a-622b-481e-832c-29f7d34ceda1" providerId="AD"/>
  <p188:author id="{E05D0ACB-5EF2-BC30-895D-8E69C4F5BE58}" name="Deb Osborne" initials="DO" userId="S::Deb.Osborne@commtrans.org::2501bc69-bf92-4875-929b-d858aa81947d" providerId="AD"/>
  <p188:author id="{AC96ECDB-A934-737D-FAFF-137FD5E73135}" name="De Tapia" initials="DT" userId="De Tapia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sha McDew" initials="KM" lastIdx="6" clrIdx="0">
    <p:extLst>
      <p:ext uri="{19B8F6BF-5375-455C-9EA6-DF929625EA0E}">
        <p15:presenceInfo xmlns:p15="http://schemas.microsoft.com/office/powerpoint/2012/main" userId="Keisha McDew" providerId="None"/>
      </p:ext>
    </p:extLst>
  </p:cmAuthor>
  <p:cmAuthor id="2" name="De Tapia" initials="DT" lastIdx="7" clrIdx="1">
    <p:extLst>
      <p:ext uri="{19B8F6BF-5375-455C-9EA6-DF929625EA0E}">
        <p15:presenceInfo xmlns:p15="http://schemas.microsoft.com/office/powerpoint/2012/main" userId="De Tap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9DC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328" autoAdjust="0"/>
  </p:normalViewPr>
  <p:slideViewPr>
    <p:cSldViewPr snapToGrid="0">
      <p:cViewPr varScale="1">
        <p:scale>
          <a:sx n="87" d="100"/>
          <a:sy n="87" d="100"/>
        </p:scale>
        <p:origin x="2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wsponline.sharepoint.com/sites/US-CommunityTransit/Shared%20Documents/General/Service%20Modeling/Data/LB-Mini%20(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wsponline.sharepoint.com/sites/US-CommunityTransit/Shared%20Documents/General/Service%20Modeling/Data/LB-Mini%20(1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wsponline.sharepoint.com/sites/US-CommunityTransit/Shared%20Documents/General/Service%20Modeling/Data/LB-Mini%20(1)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wsponlinenam.sharepoint.com/sites/US-CommunityTransit/Shared%20Documents/General/Service%20Modeling/Data/LB-Mini%20(1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wsponlinenam.sharepoint.com/sites/US-CommunityTransit/Shared%20Documents/General/Service%20Modeling/Data/LB-Mini%20(1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wsponlinenam.sharepoint.com/sites/US-CommunityTransit/Shared%20Documents/General/Service%20Modeling/Data/LB-Mini%20(1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wsponlinenam.sharepoint.com/sites/US-CommunityTransit/Shared%20Documents/General/Service%20Modeling/Data/LB-Mini%20(1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wsponlinenam.sharepoint.com/sites/US-CommunityTransit/Shared%20Documents/General/Service%20Modeling/Data/LB-Mini%20(1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Block Duration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347438757655293"/>
          <c:y val="0.12474701079031787"/>
          <c:w val="0.52515179352580932"/>
          <c:h val="0.87525298920968209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BD4-4B4E-8809-58707D5C2BE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BD4-4B4E-8809-58707D5C2BE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BD4-4B4E-8809-58707D5C2BE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BD4-4B4E-8809-58707D5C2BE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0BD4-4B4E-8809-58707D5C2BE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0BD4-4B4E-8809-58707D5C2BE3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Graph!$I$3:$I$8</c:f>
              <c:strCache>
                <c:ptCount val="6"/>
                <c:pt idx="0">
                  <c:v>≤ 5 hours</c:v>
                </c:pt>
                <c:pt idx="1">
                  <c:v>5-8 hours</c:v>
                </c:pt>
                <c:pt idx="2">
                  <c:v>8-12 hours</c:v>
                </c:pt>
                <c:pt idx="3">
                  <c:v>12-16 hours</c:v>
                </c:pt>
                <c:pt idx="4">
                  <c:v>16-20 hours</c:v>
                </c:pt>
                <c:pt idx="5">
                  <c:v>&gt;20 hours</c:v>
                </c:pt>
              </c:strCache>
            </c:strRef>
          </c:cat>
          <c:val>
            <c:numRef>
              <c:f>Graph!$J$3:$J$8</c:f>
              <c:numCache>
                <c:formatCode>General</c:formatCode>
                <c:ptCount val="6"/>
                <c:pt idx="0">
                  <c:v>47</c:v>
                </c:pt>
                <c:pt idx="1">
                  <c:v>25</c:v>
                </c:pt>
                <c:pt idx="2">
                  <c:v>9</c:v>
                </c:pt>
                <c:pt idx="3">
                  <c:v>60</c:v>
                </c:pt>
                <c:pt idx="4">
                  <c:v>42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BD4-4B4E-8809-58707D5C2BE3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Block Length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Graph!$C$2</c:f>
              <c:strCache>
                <c:ptCount val="1"/>
                <c:pt idx="0">
                  <c:v>30'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#&quot;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Graph!$B$3:$B$9</c:f>
              <c:strCache>
                <c:ptCount val="7"/>
                <c:pt idx="0">
                  <c:v>≤ 50 miles</c:v>
                </c:pt>
                <c:pt idx="1">
                  <c:v>50-100 miles</c:v>
                </c:pt>
                <c:pt idx="2">
                  <c:v>100-150 miles</c:v>
                </c:pt>
                <c:pt idx="3">
                  <c:v>150-200 miles</c:v>
                </c:pt>
                <c:pt idx="4">
                  <c:v>200-250 miles</c:v>
                </c:pt>
                <c:pt idx="5">
                  <c:v>250-300 miles</c:v>
                </c:pt>
                <c:pt idx="6">
                  <c:v>&gt; 300 miles</c:v>
                </c:pt>
              </c:strCache>
            </c:strRef>
          </c:cat>
          <c:val>
            <c:numRef>
              <c:f>Graph!$C$3:$C$9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76-4E69-AC45-1095284D10B6}"/>
            </c:ext>
          </c:extLst>
        </c:ser>
        <c:ser>
          <c:idx val="1"/>
          <c:order val="1"/>
          <c:tx>
            <c:strRef>
              <c:f>Graph!$D$2</c:f>
              <c:strCache>
                <c:ptCount val="1"/>
                <c:pt idx="0">
                  <c:v>40'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Graph!$B$3:$B$9</c:f>
              <c:strCache>
                <c:ptCount val="7"/>
                <c:pt idx="0">
                  <c:v>≤ 50 miles</c:v>
                </c:pt>
                <c:pt idx="1">
                  <c:v>50-100 miles</c:v>
                </c:pt>
                <c:pt idx="2">
                  <c:v>100-150 miles</c:v>
                </c:pt>
                <c:pt idx="3">
                  <c:v>150-200 miles</c:v>
                </c:pt>
                <c:pt idx="4">
                  <c:v>200-250 miles</c:v>
                </c:pt>
                <c:pt idx="5">
                  <c:v>250-300 miles</c:v>
                </c:pt>
                <c:pt idx="6">
                  <c:v>&gt; 300 miles</c:v>
                </c:pt>
              </c:strCache>
            </c:strRef>
          </c:cat>
          <c:val>
            <c:numRef>
              <c:f>Graph!$D$3:$D$9</c:f>
              <c:numCache>
                <c:formatCode>General</c:formatCode>
                <c:ptCount val="7"/>
                <c:pt idx="0">
                  <c:v>7</c:v>
                </c:pt>
                <c:pt idx="1">
                  <c:v>12</c:v>
                </c:pt>
                <c:pt idx="2">
                  <c:v>9</c:v>
                </c:pt>
                <c:pt idx="3">
                  <c:v>20</c:v>
                </c:pt>
                <c:pt idx="4">
                  <c:v>18</c:v>
                </c:pt>
                <c:pt idx="5">
                  <c:v>8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76-4E69-AC45-1095284D10B6}"/>
            </c:ext>
          </c:extLst>
        </c:ser>
        <c:ser>
          <c:idx val="2"/>
          <c:order val="2"/>
          <c:tx>
            <c:strRef>
              <c:f>Graph!$E$2</c:f>
              <c:strCache>
                <c:ptCount val="1"/>
                <c:pt idx="0">
                  <c:v>60'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Graph!$B$3:$B$9</c:f>
              <c:strCache>
                <c:ptCount val="7"/>
                <c:pt idx="0">
                  <c:v>≤ 50 miles</c:v>
                </c:pt>
                <c:pt idx="1">
                  <c:v>50-100 miles</c:v>
                </c:pt>
                <c:pt idx="2">
                  <c:v>100-150 miles</c:v>
                </c:pt>
                <c:pt idx="3">
                  <c:v>150-200 miles</c:v>
                </c:pt>
                <c:pt idx="4">
                  <c:v>200-250 miles</c:v>
                </c:pt>
                <c:pt idx="5">
                  <c:v>250-300 miles</c:v>
                </c:pt>
                <c:pt idx="6">
                  <c:v>&gt; 300 miles</c:v>
                </c:pt>
              </c:strCache>
            </c:strRef>
          </c:cat>
          <c:val>
            <c:numRef>
              <c:f>Graph!$E$3:$E$9</c:f>
              <c:numCache>
                <c:formatCode>General</c:formatCode>
                <c:ptCount val="7"/>
                <c:pt idx="0">
                  <c:v>2</c:v>
                </c:pt>
                <c:pt idx="1">
                  <c:v>19</c:v>
                </c:pt>
                <c:pt idx="2">
                  <c:v>18</c:v>
                </c:pt>
                <c:pt idx="3">
                  <c:v>17</c:v>
                </c:pt>
                <c:pt idx="4">
                  <c:v>13</c:v>
                </c:pt>
                <c:pt idx="5">
                  <c:v>15</c:v>
                </c:pt>
                <c:pt idx="6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076-4E69-AC45-1095284D10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4353135"/>
        <c:axId val="274355215"/>
      </c:barChart>
      <c:catAx>
        <c:axId val="2743531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4355215"/>
        <c:crosses val="autoZero"/>
        <c:auto val="1"/>
        <c:lblAlgn val="ctr"/>
        <c:lblOffset val="100"/>
        <c:noMultiLvlLbl val="0"/>
      </c:catAx>
      <c:valAx>
        <c:axId val="2743552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Number of Vehicles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43531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61952223821048E-2"/>
          <c:y val="1.2479517614895916E-2"/>
          <c:w val="0.90207496173049895"/>
          <c:h val="0.75937278772797634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'7100 Hardeson'!$CS$3</c:f>
              <c:strCache>
                <c:ptCount val="1"/>
                <c:pt idx="0">
                  <c:v>100% Completed</c:v>
                </c:pt>
              </c:strCache>
            </c:strRef>
          </c:tx>
          <c:spPr>
            <a:solidFill>
              <a:srgbClr val="00A651"/>
            </a:solidFill>
            <a:ln>
              <a:noFill/>
            </a:ln>
            <a:effectLst/>
          </c:spPr>
          <c:invertIfNegative val="0"/>
          <c:cat>
            <c:multiLvlStrRef>
              <c:f>'7100 Hardeson'!$CT$1:$DA$2</c:f>
              <c:multiLvlStrCache>
                <c:ptCount val="8"/>
                <c:lvl>
                  <c:pt idx="0">
                    <c:v>Typical</c:v>
                  </c:pt>
                  <c:pt idx="1">
                    <c:v>Conservative</c:v>
                  </c:pt>
                  <c:pt idx="2">
                    <c:v>Typical</c:v>
                  </c:pt>
                  <c:pt idx="3">
                    <c:v>Conservative</c:v>
                  </c:pt>
                  <c:pt idx="4">
                    <c:v>Typical</c:v>
                  </c:pt>
                  <c:pt idx="5">
                    <c:v>Conservative</c:v>
                  </c:pt>
                  <c:pt idx="6">
                    <c:v>Typical</c:v>
                  </c:pt>
                  <c:pt idx="7">
                    <c:v>Conservative</c:v>
                  </c:pt>
                </c:lvl>
                <c:lvl>
                  <c:pt idx="0">
                    <c:v>100</c:v>
                  </c:pt>
                  <c:pt idx="2">
                    <c:v>200</c:v>
                  </c:pt>
                  <c:pt idx="4">
                    <c:v>Express/900s</c:v>
                  </c:pt>
                  <c:pt idx="6">
                    <c:v>Swift</c:v>
                  </c:pt>
                </c:lvl>
              </c:multiLvlStrCache>
            </c:multiLvlStrRef>
          </c:cat>
          <c:val>
            <c:numRef>
              <c:f>'7100 Hardeson'!$CT$3:$DA$3</c:f>
              <c:numCache>
                <c:formatCode>General</c:formatCode>
                <c:ptCount val="8"/>
                <c:pt idx="0">
                  <c:v>23</c:v>
                </c:pt>
                <c:pt idx="1">
                  <c:v>20</c:v>
                </c:pt>
                <c:pt idx="2">
                  <c:v>3</c:v>
                </c:pt>
                <c:pt idx="3">
                  <c:v>1</c:v>
                </c:pt>
                <c:pt idx="4">
                  <c:v>19</c:v>
                </c:pt>
                <c:pt idx="5">
                  <c:v>13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73-4F84-B237-B986EFEAF220}"/>
            </c:ext>
          </c:extLst>
        </c:ser>
        <c:ser>
          <c:idx val="1"/>
          <c:order val="1"/>
          <c:tx>
            <c:strRef>
              <c:f>'7100 Hardeson'!$CS$4</c:f>
              <c:strCache>
                <c:ptCount val="1"/>
                <c:pt idx="0">
                  <c:v>50-99% Completed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multiLvlStrRef>
              <c:f>'7100 Hardeson'!$CT$1:$DA$2</c:f>
              <c:multiLvlStrCache>
                <c:ptCount val="8"/>
                <c:lvl>
                  <c:pt idx="0">
                    <c:v>Typical</c:v>
                  </c:pt>
                  <c:pt idx="1">
                    <c:v>Conservative</c:v>
                  </c:pt>
                  <c:pt idx="2">
                    <c:v>Typical</c:v>
                  </c:pt>
                  <c:pt idx="3">
                    <c:v>Conservative</c:v>
                  </c:pt>
                  <c:pt idx="4">
                    <c:v>Typical</c:v>
                  </c:pt>
                  <c:pt idx="5">
                    <c:v>Conservative</c:v>
                  </c:pt>
                  <c:pt idx="6">
                    <c:v>Typical</c:v>
                  </c:pt>
                  <c:pt idx="7">
                    <c:v>Conservative</c:v>
                  </c:pt>
                </c:lvl>
                <c:lvl>
                  <c:pt idx="0">
                    <c:v>100</c:v>
                  </c:pt>
                  <c:pt idx="2">
                    <c:v>200</c:v>
                  </c:pt>
                  <c:pt idx="4">
                    <c:v>Express/900s</c:v>
                  </c:pt>
                  <c:pt idx="6">
                    <c:v>Swift</c:v>
                  </c:pt>
                </c:lvl>
              </c:multiLvlStrCache>
            </c:multiLvlStrRef>
          </c:cat>
          <c:val>
            <c:numRef>
              <c:f>'7100 Hardeson'!$CT$4:$DA$4</c:f>
              <c:numCache>
                <c:formatCode>General</c:formatCode>
                <c:ptCount val="8"/>
                <c:pt idx="0">
                  <c:v>40</c:v>
                </c:pt>
                <c:pt idx="1">
                  <c:v>38</c:v>
                </c:pt>
                <c:pt idx="2">
                  <c:v>10</c:v>
                </c:pt>
                <c:pt idx="3">
                  <c:v>12</c:v>
                </c:pt>
                <c:pt idx="4">
                  <c:v>25</c:v>
                </c:pt>
                <c:pt idx="5">
                  <c:v>25</c:v>
                </c:pt>
                <c:pt idx="6">
                  <c:v>9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73-4F84-B237-B986EFEAF220}"/>
            </c:ext>
          </c:extLst>
        </c:ser>
        <c:ser>
          <c:idx val="2"/>
          <c:order val="2"/>
          <c:tx>
            <c:strRef>
              <c:f>'7100 Hardeson'!$CS$5</c:f>
              <c:strCache>
                <c:ptCount val="1"/>
                <c:pt idx="0">
                  <c:v>0-50% Completed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multiLvlStrRef>
              <c:f>'7100 Hardeson'!$CT$1:$DA$2</c:f>
              <c:multiLvlStrCache>
                <c:ptCount val="8"/>
                <c:lvl>
                  <c:pt idx="0">
                    <c:v>Typical</c:v>
                  </c:pt>
                  <c:pt idx="1">
                    <c:v>Conservative</c:v>
                  </c:pt>
                  <c:pt idx="2">
                    <c:v>Typical</c:v>
                  </c:pt>
                  <c:pt idx="3">
                    <c:v>Conservative</c:v>
                  </c:pt>
                  <c:pt idx="4">
                    <c:v>Typical</c:v>
                  </c:pt>
                  <c:pt idx="5">
                    <c:v>Conservative</c:v>
                  </c:pt>
                  <c:pt idx="6">
                    <c:v>Typical</c:v>
                  </c:pt>
                  <c:pt idx="7">
                    <c:v>Conservative</c:v>
                  </c:pt>
                </c:lvl>
                <c:lvl>
                  <c:pt idx="0">
                    <c:v>100</c:v>
                  </c:pt>
                  <c:pt idx="2">
                    <c:v>200</c:v>
                  </c:pt>
                  <c:pt idx="4">
                    <c:v>Express/900s</c:v>
                  </c:pt>
                  <c:pt idx="6">
                    <c:v>Swift</c:v>
                  </c:pt>
                </c:lvl>
              </c:multiLvlStrCache>
            </c:multiLvlStrRef>
          </c:cat>
          <c:val>
            <c:numRef>
              <c:f>'7100 Hardeson'!$CT$5:$DA$5</c:f>
              <c:numCache>
                <c:formatCode>General</c:formatCode>
                <c:ptCount val="8"/>
                <c:pt idx="0">
                  <c:v>0</c:v>
                </c:pt>
                <c:pt idx="1">
                  <c:v>5</c:v>
                </c:pt>
                <c:pt idx="2">
                  <c:v>21</c:v>
                </c:pt>
                <c:pt idx="3">
                  <c:v>21</c:v>
                </c:pt>
                <c:pt idx="4">
                  <c:v>8</c:v>
                </c:pt>
                <c:pt idx="5">
                  <c:v>14</c:v>
                </c:pt>
                <c:pt idx="6">
                  <c:v>29</c:v>
                </c:pt>
                <c:pt idx="7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473-4F84-B237-B986EFEAF2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657653983"/>
        <c:axId val="1657651487"/>
      </c:barChart>
      <c:catAx>
        <c:axId val="165765398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57651487"/>
        <c:crosses val="autoZero"/>
        <c:auto val="1"/>
        <c:lblAlgn val="ctr"/>
        <c:lblOffset val="100"/>
        <c:noMultiLvlLbl val="0"/>
      </c:catAx>
      <c:valAx>
        <c:axId val="1657651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Percent of Blocks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576539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 i="0" dirty="0">
                <a:solidFill>
                  <a:schemeClr val="tx1"/>
                </a:solidFill>
              </a:rPr>
              <a:t>South County with</a:t>
            </a:r>
            <a:r>
              <a:rPr lang="en-US" b="1" i="0" baseline="0" dirty="0">
                <a:solidFill>
                  <a:schemeClr val="tx1"/>
                </a:solidFill>
              </a:rPr>
              <a:t> opportunity charging </a:t>
            </a:r>
            <a:endParaRPr lang="en-US" b="1" i="0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'7100 Hardeson'!$CZ$121</c:f>
              <c:strCache>
                <c:ptCount val="1"/>
                <c:pt idx="0">
                  <c:v>Complete</c:v>
                </c:pt>
              </c:strCache>
            </c:strRef>
          </c:tx>
          <c:spPr>
            <a:solidFill>
              <a:srgbClr val="00B050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multiLvlStrRef>
              <c:f>'7100 Hardeson'!$DA$119:$DY$120</c:f>
              <c:multiLvlStrCache>
                <c:ptCount val="25"/>
                <c:lvl>
                  <c:pt idx="0">
                    <c:v>None</c:v>
                  </c:pt>
                  <c:pt idx="1">
                    <c:v>Lynn TC Only</c:v>
                  </c:pt>
                  <c:pt idx="2">
                    <c:v>Low Scenario</c:v>
                  </c:pt>
                  <c:pt idx="3">
                    <c:v>Medium Scenario</c:v>
                  </c:pt>
                  <c:pt idx="4">
                    <c:v>High Scenario</c:v>
                  </c:pt>
                  <c:pt idx="5">
                    <c:v>None</c:v>
                  </c:pt>
                  <c:pt idx="6">
                    <c:v>Lynn TC Only</c:v>
                  </c:pt>
                  <c:pt idx="7">
                    <c:v>Low Scenario</c:v>
                  </c:pt>
                  <c:pt idx="8">
                    <c:v>Medium Scenario</c:v>
                  </c:pt>
                  <c:pt idx="9">
                    <c:v>High Scenario</c:v>
                  </c:pt>
                  <c:pt idx="10">
                    <c:v>None</c:v>
                  </c:pt>
                  <c:pt idx="11">
                    <c:v>Lynn TC Only</c:v>
                  </c:pt>
                  <c:pt idx="12">
                    <c:v>Low Scenario</c:v>
                  </c:pt>
                  <c:pt idx="13">
                    <c:v>Medium Scenario</c:v>
                  </c:pt>
                  <c:pt idx="14">
                    <c:v>High Scenario</c:v>
                  </c:pt>
                  <c:pt idx="15">
                    <c:v>None</c:v>
                  </c:pt>
                  <c:pt idx="16">
                    <c:v>Lynn TC Only</c:v>
                  </c:pt>
                  <c:pt idx="17">
                    <c:v>Low Scenario</c:v>
                  </c:pt>
                  <c:pt idx="18">
                    <c:v>Medium Scenario</c:v>
                  </c:pt>
                  <c:pt idx="19">
                    <c:v>High Scenario</c:v>
                  </c:pt>
                  <c:pt idx="20">
                    <c:v>None</c:v>
                  </c:pt>
                  <c:pt idx="21">
                    <c:v>Lynn TC Only</c:v>
                  </c:pt>
                  <c:pt idx="22">
                    <c:v>Low Scenario</c:v>
                  </c:pt>
                  <c:pt idx="23">
                    <c:v>Medium Scenario</c:v>
                  </c:pt>
                  <c:pt idx="24">
                    <c:v>High Scenario</c:v>
                  </c:pt>
                </c:lvl>
                <c:lvl>
                  <c:pt idx="0">
                    <c:v>South County</c:v>
                  </c:pt>
                  <c:pt idx="5">
                    <c:v>North County</c:v>
                  </c:pt>
                  <c:pt idx="10">
                    <c:v>Express</c:v>
                  </c:pt>
                  <c:pt idx="15">
                    <c:v>Swift</c:v>
                  </c:pt>
                  <c:pt idx="20">
                    <c:v>Gold Line</c:v>
                  </c:pt>
                </c:lvl>
              </c:multiLvlStrCache>
              <c:extLst/>
            </c:multiLvlStrRef>
          </c:cat>
          <c:val>
            <c:numRef>
              <c:f>'7100 Hardeson'!$DA$121:$DE$121</c:f>
              <c:numCache>
                <c:formatCode>General</c:formatCode>
                <c:ptCount val="5"/>
                <c:pt idx="0">
                  <c:v>23</c:v>
                </c:pt>
                <c:pt idx="1">
                  <c:v>41</c:v>
                </c:pt>
                <c:pt idx="2">
                  <c:v>41</c:v>
                </c:pt>
                <c:pt idx="3">
                  <c:v>61</c:v>
                </c:pt>
                <c:pt idx="4">
                  <c:v>63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5405-4022-B815-53BA6DB96C57}"/>
            </c:ext>
          </c:extLst>
        </c:ser>
        <c:ser>
          <c:idx val="1"/>
          <c:order val="1"/>
          <c:tx>
            <c:strRef>
              <c:f>'7100 Hardeson'!$CZ$122</c:f>
              <c:strCache>
                <c:ptCount val="1"/>
                <c:pt idx="0">
                  <c:v>Incomplete</c:v>
                </c:pt>
              </c:strCache>
            </c:strRef>
          </c:tx>
          <c:spPr>
            <a:solidFill>
              <a:srgbClr val="9DC3E6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multiLvlStrRef>
              <c:f>'7100 Hardeson'!$DA$119:$DY$120</c:f>
              <c:multiLvlStrCache>
                <c:ptCount val="25"/>
                <c:lvl>
                  <c:pt idx="0">
                    <c:v>None</c:v>
                  </c:pt>
                  <c:pt idx="1">
                    <c:v>Lynn TC Only</c:v>
                  </c:pt>
                  <c:pt idx="2">
                    <c:v>Low Scenario</c:v>
                  </c:pt>
                  <c:pt idx="3">
                    <c:v>Medium Scenario</c:v>
                  </c:pt>
                  <c:pt idx="4">
                    <c:v>High Scenario</c:v>
                  </c:pt>
                  <c:pt idx="5">
                    <c:v>None</c:v>
                  </c:pt>
                  <c:pt idx="6">
                    <c:v>Lynn TC Only</c:v>
                  </c:pt>
                  <c:pt idx="7">
                    <c:v>Low Scenario</c:v>
                  </c:pt>
                  <c:pt idx="8">
                    <c:v>Medium Scenario</c:v>
                  </c:pt>
                  <c:pt idx="9">
                    <c:v>High Scenario</c:v>
                  </c:pt>
                  <c:pt idx="10">
                    <c:v>None</c:v>
                  </c:pt>
                  <c:pt idx="11">
                    <c:v>Lynn TC Only</c:v>
                  </c:pt>
                  <c:pt idx="12">
                    <c:v>Low Scenario</c:v>
                  </c:pt>
                  <c:pt idx="13">
                    <c:v>Medium Scenario</c:v>
                  </c:pt>
                  <c:pt idx="14">
                    <c:v>High Scenario</c:v>
                  </c:pt>
                  <c:pt idx="15">
                    <c:v>None</c:v>
                  </c:pt>
                  <c:pt idx="16">
                    <c:v>Lynn TC Only</c:v>
                  </c:pt>
                  <c:pt idx="17">
                    <c:v>Low Scenario</c:v>
                  </c:pt>
                  <c:pt idx="18">
                    <c:v>Medium Scenario</c:v>
                  </c:pt>
                  <c:pt idx="19">
                    <c:v>High Scenario</c:v>
                  </c:pt>
                  <c:pt idx="20">
                    <c:v>None</c:v>
                  </c:pt>
                  <c:pt idx="21">
                    <c:v>Lynn TC Only</c:v>
                  </c:pt>
                  <c:pt idx="22">
                    <c:v>Low Scenario</c:v>
                  </c:pt>
                  <c:pt idx="23">
                    <c:v>Medium Scenario</c:v>
                  </c:pt>
                  <c:pt idx="24">
                    <c:v>High Scenario</c:v>
                  </c:pt>
                </c:lvl>
                <c:lvl>
                  <c:pt idx="0">
                    <c:v>South County</c:v>
                  </c:pt>
                  <c:pt idx="5">
                    <c:v>North County</c:v>
                  </c:pt>
                  <c:pt idx="10">
                    <c:v>Express</c:v>
                  </c:pt>
                  <c:pt idx="15">
                    <c:v>Swift</c:v>
                  </c:pt>
                  <c:pt idx="20">
                    <c:v>Gold Line</c:v>
                  </c:pt>
                </c:lvl>
              </c:multiLvlStrCache>
              <c:extLst/>
            </c:multiLvlStrRef>
          </c:cat>
          <c:val>
            <c:numRef>
              <c:f>'7100 Hardeson'!$DA$122:$DE$122</c:f>
              <c:numCache>
                <c:formatCode>General</c:formatCode>
                <c:ptCount val="5"/>
                <c:pt idx="0">
                  <c:v>40</c:v>
                </c:pt>
                <c:pt idx="1">
                  <c:v>22</c:v>
                </c:pt>
                <c:pt idx="2">
                  <c:v>22</c:v>
                </c:pt>
                <c:pt idx="3">
                  <c:v>2</c:v>
                </c:pt>
                <c:pt idx="4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5405-4022-B815-53BA6DB96C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715024"/>
        <c:axId val="314714608"/>
      </c:barChart>
      <c:catAx>
        <c:axId val="31471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714608"/>
        <c:crosses val="autoZero"/>
        <c:auto val="1"/>
        <c:lblAlgn val="ctr"/>
        <c:lblOffset val="100"/>
        <c:noMultiLvlLbl val="0"/>
      </c:catAx>
      <c:valAx>
        <c:axId val="314714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Percent of Blocks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71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>
                <a:solidFill>
                  <a:schemeClr val="tx1"/>
                </a:solidFill>
                <a:effectLst/>
              </a:rPr>
              <a:t>North County with opportunity charging</a:t>
            </a:r>
            <a:endParaRPr lang="en-US" sz="1400" b="1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'7100 Hardeson'!$CZ$121</c:f>
              <c:strCache>
                <c:ptCount val="1"/>
                <c:pt idx="0">
                  <c:v>Complete</c:v>
                </c:pt>
              </c:strCache>
            </c:strRef>
          </c:tx>
          <c:spPr>
            <a:solidFill>
              <a:srgbClr val="00B050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multiLvlStrRef>
              <c:f>'7100 Hardeson'!$DF$119:$DY$120</c:f>
              <c:multiLvlStrCache>
                <c:ptCount val="20"/>
                <c:lvl>
                  <c:pt idx="0">
                    <c:v>None</c:v>
                  </c:pt>
                  <c:pt idx="1">
                    <c:v>Lynn TC Only</c:v>
                  </c:pt>
                  <c:pt idx="2">
                    <c:v>Low Scenario</c:v>
                  </c:pt>
                  <c:pt idx="3">
                    <c:v>Medium Scenario</c:v>
                  </c:pt>
                  <c:pt idx="4">
                    <c:v>High Scenario</c:v>
                  </c:pt>
                  <c:pt idx="5">
                    <c:v>None</c:v>
                  </c:pt>
                  <c:pt idx="6">
                    <c:v>Lynn TC Only</c:v>
                  </c:pt>
                  <c:pt idx="7">
                    <c:v>Low Scenario</c:v>
                  </c:pt>
                  <c:pt idx="8">
                    <c:v>Medium Scenario</c:v>
                  </c:pt>
                  <c:pt idx="9">
                    <c:v>High Scenario</c:v>
                  </c:pt>
                  <c:pt idx="10">
                    <c:v>None</c:v>
                  </c:pt>
                  <c:pt idx="11">
                    <c:v>Lynn TC Only</c:v>
                  </c:pt>
                  <c:pt idx="12">
                    <c:v>Low Scenario</c:v>
                  </c:pt>
                  <c:pt idx="13">
                    <c:v>Medium Scenario</c:v>
                  </c:pt>
                  <c:pt idx="14">
                    <c:v>High Scenario</c:v>
                  </c:pt>
                  <c:pt idx="15">
                    <c:v>None</c:v>
                  </c:pt>
                  <c:pt idx="16">
                    <c:v>Lynn TC Only</c:v>
                  </c:pt>
                  <c:pt idx="17">
                    <c:v>Low Scenario</c:v>
                  </c:pt>
                  <c:pt idx="18">
                    <c:v>Medium Scenario</c:v>
                  </c:pt>
                  <c:pt idx="19">
                    <c:v>High Scenario</c:v>
                  </c:pt>
                </c:lvl>
                <c:lvl>
                  <c:pt idx="0">
                    <c:v>North County</c:v>
                  </c:pt>
                  <c:pt idx="5">
                    <c:v>Express</c:v>
                  </c:pt>
                  <c:pt idx="10">
                    <c:v>Swift</c:v>
                  </c:pt>
                  <c:pt idx="15">
                    <c:v>Gold Line</c:v>
                  </c:pt>
                </c:lvl>
              </c:multiLvlStrCache>
              <c:extLst/>
            </c:multiLvlStrRef>
          </c:cat>
          <c:val>
            <c:numRef>
              <c:f>'7100 Hardeson'!$DF$121:$DJ$121</c:f>
              <c:numCache>
                <c:formatCode>General</c:formatCode>
                <c:ptCount val="5"/>
                <c:pt idx="0">
                  <c:v>3</c:v>
                </c:pt>
                <c:pt idx="1">
                  <c:v>3</c:v>
                </c:pt>
                <c:pt idx="2">
                  <c:v>10</c:v>
                </c:pt>
                <c:pt idx="3">
                  <c:v>10</c:v>
                </c:pt>
                <c:pt idx="4">
                  <c:v>21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F861-4E9A-A314-B1E242A0D657}"/>
            </c:ext>
          </c:extLst>
        </c:ser>
        <c:ser>
          <c:idx val="1"/>
          <c:order val="1"/>
          <c:tx>
            <c:strRef>
              <c:f>'7100 Hardeson'!$CZ$122</c:f>
              <c:strCache>
                <c:ptCount val="1"/>
                <c:pt idx="0">
                  <c:v>Incomplete</c:v>
                </c:pt>
              </c:strCache>
            </c:strRef>
          </c:tx>
          <c:spPr>
            <a:solidFill>
              <a:srgbClr val="9DC3E6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multiLvlStrRef>
              <c:f>'7100 Hardeson'!$DF$119:$DY$120</c:f>
              <c:multiLvlStrCache>
                <c:ptCount val="20"/>
                <c:lvl>
                  <c:pt idx="0">
                    <c:v>None</c:v>
                  </c:pt>
                  <c:pt idx="1">
                    <c:v>Lynn TC Only</c:v>
                  </c:pt>
                  <c:pt idx="2">
                    <c:v>Low Scenario</c:v>
                  </c:pt>
                  <c:pt idx="3">
                    <c:v>Medium Scenario</c:v>
                  </c:pt>
                  <c:pt idx="4">
                    <c:v>High Scenario</c:v>
                  </c:pt>
                  <c:pt idx="5">
                    <c:v>None</c:v>
                  </c:pt>
                  <c:pt idx="6">
                    <c:v>Lynn TC Only</c:v>
                  </c:pt>
                  <c:pt idx="7">
                    <c:v>Low Scenario</c:v>
                  </c:pt>
                  <c:pt idx="8">
                    <c:v>Medium Scenario</c:v>
                  </c:pt>
                  <c:pt idx="9">
                    <c:v>High Scenario</c:v>
                  </c:pt>
                  <c:pt idx="10">
                    <c:v>None</c:v>
                  </c:pt>
                  <c:pt idx="11">
                    <c:v>Lynn TC Only</c:v>
                  </c:pt>
                  <c:pt idx="12">
                    <c:v>Low Scenario</c:v>
                  </c:pt>
                  <c:pt idx="13">
                    <c:v>Medium Scenario</c:v>
                  </c:pt>
                  <c:pt idx="14">
                    <c:v>High Scenario</c:v>
                  </c:pt>
                  <c:pt idx="15">
                    <c:v>None</c:v>
                  </c:pt>
                  <c:pt idx="16">
                    <c:v>Lynn TC Only</c:v>
                  </c:pt>
                  <c:pt idx="17">
                    <c:v>Low Scenario</c:v>
                  </c:pt>
                  <c:pt idx="18">
                    <c:v>Medium Scenario</c:v>
                  </c:pt>
                  <c:pt idx="19">
                    <c:v>High Scenario</c:v>
                  </c:pt>
                </c:lvl>
                <c:lvl>
                  <c:pt idx="0">
                    <c:v>North County</c:v>
                  </c:pt>
                  <c:pt idx="5">
                    <c:v>Express</c:v>
                  </c:pt>
                  <c:pt idx="10">
                    <c:v>Swift</c:v>
                  </c:pt>
                  <c:pt idx="15">
                    <c:v>Gold Line</c:v>
                  </c:pt>
                </c:lvl>
              </c:multiLvlStrCache>
              <c:extLst/>
            </c:multiLvlStrRef>
          </c:cat>
          <c:val>
            <c:numRef>
              <c:f>'7100 Hardeson'!$DF$122:$DJ$122</c:f>
              <c:numCache>
                <c:formatCode>General</c:formatCode>
                <c:ptCount val="5"/>
                <c:pt idx="0">
                  <c:v>31</c:v>
                </c:pt>
                <c:pt idx="1">
                  <c:v>31</c:v>
                </c:pt>
                <c:pt idx="2">
                  <c:v>24</c:v>
                </c:pt>
                <c:pt idx="3">
                  <c:v>24</c:v>
                </c:pt>
                <c:pt idx="4">
                  <c:v>13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F861-4E9A-A314-B1E242A0D6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715024"/>
        <c:axId val="314714608"/>
      </c:barChart>
      <c:catAx>
        <c:axId val="31471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714608"/>
        <c:crosses val="autoZero"/>
        <c:auto val="1"/>
        <c:lblAlgn val="ctr"/>
        <c:lblOffset val="100"/>
        <c:noMultiLvlLbl val="0"/>
      </c:catAx>
      <c:valAx>
        <c:axId val="314714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Percent of Blocks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71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>
                <a:solidFill>
                  <a:schemeClr val="tx1"/>
                </a:solidFill>
                <a:effectLst/>
              </a:rPr>
              <a:t>Express with opportunity charging </a:t>
            </a:r>
            <a:endParaRPr lang="en-US" sz="1400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'7100 Hardeson'!$CZ$121</c:f>
              <c:strCache>
                <c:ptCount val="1"/>
                <c:pt idx="0">
                  <c:v>Complete</c:v>
                </c:pt>
              </c:strCache>
            </c:strRef>
          </c:tx>
          <c:spPr>
            <a:solidFill>
              <a:srgbClr val="00B050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multiLvlStrRef>
              <c:f>'7100 Hardeson'!$DK$119:$DY$120</c:f>
              <c:multiLvlStrCache>
                <c:ptCount val="15"/>
                <c:lvl>
                  <c:pt idx="0">
                    <c:v>None</c:v>
                  </c:pt>
                  <c:pt idx="1">
                    <c:v>Lynn TC Only</c:v>
                  </c:pt>
                  <c:pt idx="2">
                    <c:v>Low Scenario</c:v>
                  </c:pt>
                  <c:pt idx="3">
                    <c:v>Medium Scenario</c:v>
                  </c:pt>
                  <c:pt idx="4">
                    <c:v>High Scenario</c:v>
                  </c:pt>
                  <c:pt idx="5">
                    <c:v>None</c:v>
                  </c:pt>
                  <c:pt idx="6">
                    <c:v>Lynn TC Only</c:v>
                  </c:pt>
                  <c:pt idx="7">
                    <c:v>Low Scenario</c:v>
                  </c:pt>
                  <c:pt idx="8">
                    <c:v>Medium Scenario</c:v>
                  </c:pt>
                  <c:pt idx="9">
                    <c:v>High Scenario</c:v>
                  </c:pt>
                  <c:pt idx="10">
                    <c:v>None</c:v>
                  </c:pt>
                  <c:pt idx="11">
                    <c:v>Lynn TC Only</c:v>
                  </c:pt>
                  <c:pt idx="12">
                    <c:v>Low Scenario</c:v>
                  </c:pt>
                  <c:pt idx="13">
                    <c:v>Medium Scenario</c:v>
                  </c:pt>
                  <c:pt idx="14">
                    <c:v>High Scenario</c:v>
                  </c:pt>
                </c:lvl>
                <c:lvl>
                  <c:pt idx="0">
                    <c:v>Express</c:v>
                  </c:pt>
                  <c:pt idx="5">
                    <c:v>Swift</c:v>
                  </c:pt>
                  <c:pt idx="10">
                    <c:v>Gold Line</c:v>
                  </c:pt>
                </c:lvl>
              </c:multiLvlStrCache>
              <c:extLst/>
            </c:multiLvlStrRef>
          </c:cat>
          <c:val>
            <c:numRef>
              <c:f>'7100 Hardeson'!$DK$121:$DO$121</c:f>
              <c:numCache>
                <c:formatCode>General</c:formatCode>
                <c:ptCount val="5"/>
                <c:pt idx="0">
                  <c:v>19</c:v>
                </c:pt>
                <c:pt idx="1">
                  <c:v>28</c:v>
                </c:pt>
                <c:pt idx="2">
                  <c:v>28</c:v>
                </c:pt>
                <c:pt idx="3">
                  <c:v>29</c:v>
                </c:pt>
                <c:pt idx="4">
                  <c:v>35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39EF-4DFE-A121-8272153395ED}"/>
            </c:ext>
          </c:extLst>
        </c:ser>
        <c:ser>
          <c:idx val="1"/>
          <c:order val="1"/>
          <c:tx>
            <c:strRef>
              <c:f>'7100 Hardeson'!$CZ$122</c:f>
              <c:strCache>
                <c:ptCount val="1"/>
                <c:pt idx="0">
                  <c:v>Incomplete</c:v>
                </c:pt>
              </c:strCache>
            </c:strRef>
          </c:tx>
          <c:spPr>
            <a:solidFill>
              <a:srgbClr val="9DC3E6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multiLvlStrRef>
              <c:f>'7100 Hardeson'!$DK$119:$DY$120</c:f>
              <c:multiLvlStrCache>
                <c:ptCount val="15"/>
                <c:lvl>
                  <c:pt idx="0">
                    <c:v>None</c:v>
                  </c:pt>
                  <c:pt idx="1">
                    <c:v>Lynn TC Only</c:v>
                  </c:pt>
                  <c:pt idx="2">
                    <c:v>Low Scenario</c:v>
                  </c:pt>
                  <c:pt idx="3">
                    <c:v>Medium Scenario</c:v>
                  </c:pt>
                  <c:pt idx="4">
                    <c:v>High Scenario</c:v>
                  </c:pt>
                  <c:pt idx="5">
                    <c:v>None</c:v>
                  </c:pt>
                  <c:pt idx="6">
                    <c:v>Lynn TC Only</c:v>
                  </c:pt>
                  <c:pt idx="7">
                    <c:v>Low Scenario</c:v>
                  </c:pt>
                  <c:pt idx="8">
                    <c:v>Medium Scenario</c:v>
                  </c:pt>
                  <c:pt idx="9">
                    <c:v>High Scenario</c:v>
                  </c:pt>
                  <c:pt idx="10">
                    <c:v>None</c:v>
                  </c:pt>
                  <c:pt idx="11">
                    <c:v>Lynn TC Only</c:v>
                  </c:pt>
                  <c:pt idx="12">
                    <c:v>Low Scenario</c:v>
                  </c:pt>
                  <c:pt idx="13">
                    <c:v>Medium Scenario</c:v>
                  </c:pt>
                  <c:pt idx="14">
                    <c:v>High Scenario</c:v>
                  </c:pt>
                </c:lvl>
                <c:lvl>
                  <c:pt idx="0">
                    <c:v>Express</c:v>
                  </c:pt>
                  <c:pt idx="5">
                    <c:v>Swift</c:v>
                  </c:pt>
                  <c:pt idx="10">
                    <c:v>Gold Line</c:v>
                  </c:pt>
                </c:lvl>
              </c:multiLvlStrCache>
              <c:extLst/>
            </c:multiLvlStrRef>
          </c:cat>
          <c:val>
            <c:numRef>
              <c:f>'7100 Hardeson'!$DK$122:$DO$122</c:f>
              <c:numCache>
                <c:formatCode>General</c:formatCode>
                <c:ptCount val="5"/>
                <c:pt idx="0">
                  <c:v>33</c:v>
                </c:pt>
                <c:pt idx="1">
                  <c:v>24</c:v>
                </c:pt>
                <c:pt idx="2">
                  <c:v>24</c:v>
                </c:pt>
                <c:pt idx="3">
                  <c:v>23</c:v>
                </c:pt>
                <c:pt idx="4">
                  <c:v>17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39EF-4DFE-A121-8272153395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715024"/>
        <c:axId val="314714608"/>
      </c:barChart>
      <c:catAx>
        <c:axId val="31471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714608"/>
        <c:crosses val="autoZero"/>
        <c:auto val="1"/>
        <c:lblAlgn val="ctr"/>
        <c:lblOffset val="100"/>
        <c:noMultiLvlLbl val="0"/>
      </c:catAx>
      <c:valAx>
        <c:axId val="314714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Percent of Blocks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71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>
                <a:solidFill>
                  <a:schemeClr val="tx1"/>
                </a:solidFill>
                <a:effectLst/>
              </a:rPr>
              <a:t>Swift with opportunity charging </a:t>
            </a:r>
            <a:endParaRPr lang="en-US" sz="1400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'7100 Hardeson'!$CZ$121</c:f>
              <c:strCache>
                <c:ptCount val="1"/>
                <c:pt idx="0">
                  <c:v>Complete</c:v>
                </c:pt>
              </c:strCache>
            </c:strRef>
          </c:tx>
          <c:spPr>
            <a:solidFill>
              <a:srgbClr val="00B050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multiLvlStrRef>
              <c:f>'7100 Hardeson'!$DP$119:$DY$120</c:f>
              <c:multiLvlStrCache>
                <c:ptCount val="10"/>
                <c:lvl>
                  <c:pt idx="0">
                    <c:v>None</c:v>
                  </c:pt>
                  <c:pt idx="1">
                    <c:v>Lynn TC Only</c:v>
                  </c:pt>
                  <c:pt idx="2">
                    <c:v>Low Scenario</c:v>
                  </c:pt>
                  <c:pt idx="3">
                    <c:v>Medium Scenario</c:v>
                  </c:pt>
                  <c:pt idx="4">
                    <c:v>High Scenario</c:v>
                  </c:pt>
                  <c:pt idx="5">
                    <c:v>None</c:v>
                  </c:pt>
                  <c:pt idx="6">
                    <c:v>Lynn TC Only</c:v>
                  </c:pt>
                  <c:pt idx="7">
                    <c:v>Low Scenario</c:v>
                  </c:pt>
                  <c:pt idx="8">
                    <c:v>Medium Scenario</c:v>
                  </c:pt>
                  <c:pt idx="9">
                    <c:v>High Scenario</c:v>
                  </c:pt>
                </c:lvl>
                <c:lvl>
                  <c:pt idx="0">
                    <c:v>Swift</c:v>
                  </c:pt>
                  <c:pt idx="5">
                    <c:v>Gold Line</c:v>
                  </c:pt>
                </c:lvl>
              </c:multiLvlStrCache>
              <c:extLst/>
            </c:multiLvlStrRef>
          </c:cat>
          <c:val>
            <c:numRef>
              <c:f>'7100 Hardeson'!$DP$121:$DT$121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6</c:v>
                </c:pt>
                <c:pt idx="4">
                  <c:v>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2C44-4F6A-94EE-8665308FC65A}"/>
            </c:ext>
          </c:extLst>
        </c:ser>
        <c:ser>
          <c:idx val="1"/>
          <c:order val="1"/>
          <c:tx>
            <c:strRef>
              <c:f>'7100 Hardeson'!$CZ$122</c:f>
              <c:strCache>
                <c:ptCount val="1"/>
                <c:pt idx="0">
                  <c:v>Incomplete</c:v>
                </c:pt>
              </c:strCache>
            </c:strRef>
          </c:tx>
          <c:spPr>
            <a:solidFill>
              <a:srgbClr val="9DC3E6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multiLvlStrRef>
              <c:f>'7100 Hardeson'!$DP$119:$DY$120</c:f>
              <c:multiLvlStrCache>
                <c:ptCount val="10"/>
                <c:lvl>
                  <c:pt idx="0">
                    <c:v>None</c:v>
                  </c:pt>
                  <c:pt idx="1">
                    <c:v>Lynn TC Only</c:v>
                  </c:pt>
                  <c:pt idx="2">
                    <c:v>Low Scenario</c:v>
                  </c:pt>
                  <c:pt idx="3">
                    <c:v>Medium Scenario</c:v>
                  </c:pt>
                  <c:pt idx="4">
                    <c:v>High Scenario</c:v>
                  </c:pt>
                  <c:pt idx="5">
                    <c:v>None</c:v>
                  </c:pt>
                  <c:pt idx="6">
                    <c:v>Lynn TC Only</c:v>
                  </c:pt>
                  <c:pt idx="7">
                    <c:v>Low Scenario</c:v>
                  </c:pt>
                  <c:pt idx="8">
                    <c:v>Medium Scenario</c:v>
                  </c:pt>
                  <c:pt idx="9">
                    <c:v>High Scenario</c:v>
                  </c:pt>
                </c:lvl>
                <c:lvl>
                  <c:pt idx="0">
                    <c:v>Swift</c:v>
                  </c:pt>
                  <c:pt idx="5">
                    <c:v>Gold Line</c:v>
                  </c:pt>
                </c:lvl>
              </c:multiLvlStrCache>
              <c:extLst/>
            </c:multiLvlStrRef>
          </c:cat>
          <c:val>
            <c:numRef>
              <c:f>'7100 Hardeson'!$DP$122:$DT$122</c:f>
              <c:numCache>
                <c:formatCode>General</c:formatCode>
                <c:ptCount val="5"/>
                <c:pt idx="0">
                  <c:v>38</c:v>
                </c:pt>
                <c:pt idx="1">
                  <c:v>38</c:v>
                </c:pt>
                <c:pt idx="2">
                  <c:v>37</c:v>
                </c:pt>
                <c:pt idx="3">
                  <c:v>34</c:v>
                </c:pt>
                <c:pt idx="4">
                  <c:v>34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2C44-4F6A-94EE-8665308FC6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715024"/>
        <c:axId val="314714608"/>
      </c:barChart>
      <c:catAx>
        <c:axId val="31471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714608"/>
        <c:crosses val="autoZero"/>
        <c:auto val="1"/>
        <c:lblAlgn val="ctr"/>
        <c:lblOffset val="100"/>
        <c:noMultiLvlLbl val="0"/>
      </c:catAx>
      <c:valAx>
        <c:axId val="314714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Percent of Blocks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71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>
                <a:solidFill>
                  <a:schemeClr val="tx1"/>
                </a:solidFill>
                <a:effectLst/>
              </a:rPr>
              <a:t>Swift Gold Line with opportunity charging </a:t>
            </a:r>
            <a:endParaRPr lang="en-US" sz="1400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'7100 Hardeson'!$CZ$121</c:f>
              <c:strCache>
                <c:ptCount val="1"/>
                <c:pt idx="0">
                  <c:v>Complete</c:v>
                </c:pt>
              </c:strCache>
            </c:strRef>
          </c:tx>
          <c:spPr>
            <a:solidFill>
              <a:srgbClr val="00B050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multiLvlStrRef>
              <c:f>'7100 Hardeson'!$DU$119:$DY$120</c:f>
              <c:multiLvlStrCache>
                <c:ptCount val="5"/>
                <c:lvl>
                  <c:pt idx="0">
                    <c:v>None</c:v>
                  </c:pt>
                  <c:pt idx="1">
                    <c:v>Lynn TC Only</c:v>
                  </c:pt>
                  <c:pt idx="2">
                    <c:v>Low Scenario</c:v>
                  </c:pt>
                  <c:pt idx="3">
                    <c:v>Medium Scenario</c:v>
                  </c:pt>
                  <c:pt idx="4">
                    <c:v>High Scenario</c:v>
                  </c:pt>
                </c:lvl>
                <c:lvl>
                  <c:pt idx="0">
                    <c:v>Gold Line</c:v>
                  </c:pt>
                </c:lvl>
              </c:multiLvlStrCache>
              <c:extLst/>
            </c:multiLvlStrRef>
          </c:cat>
          <c:val>
            <c:numRef>
              <c:f>'7100 Hardeson'!$DU$121:$DY$121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CEDB-4FEE-A605-3CAC1B042279}"/>
            </c:ext>
          </c:extLst>
        </c:ser>
        <c:ser>
          <c:idx val="1"/>
          <c:order val="1"/>
          <c:tx>
            <c:strRef>
              <c:f>'7100 Hardeson'!$CZ$122</c:f>
              <c:strCache>
                <c:ptCount val="1"/>
                <c:pt idx="0">
                  <c:v>Incomplete</c:v>
                </c:pt>
              </c:strCache>
            </c:strRef>
          </c:tx>
          <c:spPr>
            <a:solidFill>
              <a:srgbClr val="9DC3E6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multiLvlStrRef>
              <c:f>'7100 Hardeson'!$DU$119:$DY$120</c:f>
              <c:multiLvlStrCache>
                <c:ptCount val="5"/>
                <c:lvl>
                  <c:pt idx="0">
                    <c:v>None</c:v>
                  </c:pt>
                  <c:pt idx="1">
                    <c:v>Lynn TC Only</c:v>
                  </c:pt>
                  <c:pt idx="2">
                    <c:v>Low Scenario</c:v>
                  </c:pt>
                  <c:pt idx="3">
                    <c:v>Medium Scenario</c:v>
                  </c:pt>
                  <c:pt idx="4">
                    <c:v>High Scenario</c:v>
                  </c:pt>
                </c:lvl>
                <c:lvl>
                  <c:pt idx="0">
                    <c:v>Gold Line</c:v>
                  </c:pt>
                </c:lvl>
              </c:multiLvlStrCache>
              <c:extLst/>
            </c:multiLvlStrRef>
          </c:cat>
          <c:val>
            <c:numRef>
              <c:f>'7100 Hardeson'!$DU$122:$DY$122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11</c:v>
                </c:pt>
                <c:pt idx="3">
                  <c:v>11</c:v>
                </c:pt>
                <c:pt idx="4">
                  <c:v>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CEDB-4FEE-A605-3CAC1B0422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715024"/>
        <c:axId val="314714608"/>
      </c:barChart>
      <c:catAx>
        <c:axId val="31471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714608"/>
        <c:crosses val="autoZero"/>
        <c:auto val="1"/>
        <c:lblAlgn val="ctr"/>
        <c:lblOffset val="100"/>
        <c:noMultiLvlLbl val="0"/>
      </c:catAx>
      <c:valAx>
        <c:axId val="314714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Percent of Blocks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471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736704-8B27-4DB5-9C91-B22769A8EDCA}" type="doc">
      <dgm:prSet loTypeId="urn:microsoft.com/office/officeart/2005/8/layout/chevron1" loCatId="process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6C8DFB94-C5DE-4EF5-BBF2-C326CAF26F41}">
      <dgm:prSet phldrT="[Text]" custT="1"/>
      <dgm:spPr/>
      <dgm:t>
        <a:bodyPr/>
        <a:lstStyle/>
        <a:p>
          <a:r>
            <a:rPr lang="en-US" sz="2300" dirty="0">
              <a:latin typeface="Calibri" panose="020F0502020204030204" pitchFamily="34" charset="0"/>
              <a:cs typeface="Calibri" panose="020F0502020204030204" pitchFamily="34" charset="0"/>
            </a:rPr>
            <a:t>Phase 2</a:t>
          </a:r>
          <a:br>
            <a:rPr lang="en-US" sz="23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dirty="0">
              <a:latin typeface="Calibri" panose="020F0502020204030204" pitchFamily="34" charset="0"/>
              <a:cs typeface="Calibri" panose="020F0502020204030204" pitchFamily="34" charset="0"/>
            </a:rPr>
            <a:t>April 2023 – October 2023</a:t>
          </a:r>
        </a:p>
      </dgm:t>
    </dgm:pt>
    <dgm:pt modelId="{81F93FF6-B34F-43AD-BCF8-E5892DD0F56D}" type="parTrans" cxnId="{8B0B282C-DFD4-4CEA-8405-9883CAFAED87}">
      <dgm:prSet/>
      <dgm:spPr/>
      <dgm:t>
        <a:bodyPr/>
        <a:lstStyle/>
        <a:p>
          <a:endParaRPr lang="en-US"/>
        </a:p>
      </dgm:t>
    </dgm:pt>
    <dgm:pt modelId="{3210FD22-4253-4C49-AB97-75121F350AA0}" type="sibTrans" cxnId="{8B0B282C-DFD4-4CEA-8405-9883CAFAED87}">
      <dgm:prSet/>
      <dgm:spPr/>
      <dgm:t>
        <a:bodyPr/>
        <a:lstStyle/>
        <a:p>
          <a:endParaRPr lang="en-US"/>
        </a:p>
      </dgm:t>
    </dgm:pt>
    <dgm:pt modelId="{2E21DAC0-F4EC-48B4-BF70-AE7D0B16BDDE}">
      <dgm:prSet phldrT="[Text]" custT="1"/>
      <dgm:spPr/>
      <dgm:t>
        <a:bodyPr/>
        <a:lstStyle/>
        <a:p>
          <a:r>
            <a:rPr lang="en-US" sz="2300" dirty="0">
              <a:latin typeface="Calibri" panose="020F0502020204030204" pitchFamily="34" charset="0"/>
              <a:cs typeface="Calibri" panose="020F0502020204030204" pitchFamily="34" charset="0"/>
            </a:rPr>
            <a:t>Phase 3</a:t>
          </a:r>
          <a:br>
            <a:rPr lang="en-US" sz="23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dirty="0">
              <a:latin typeface="Calibri" panose="020F0502020204030204" pitchFamily="34" charset="0"/>
              <a:cs typeface="Calibri" panose="020F0502020204030204" pitchFamily="34" charset="0"/>
            </a:rPr>
            <a:t>October 2023 – May 2024</a:t>
          </a:r>
        </a:p>
      </dgm:t>
    </dgm:pt>
    <dgm:pt modelId="{7925DF79-1371-45A6-AD2B-9BAB7F5CF064}" type="parTrans" cxnId="{2BC73CEB-DE74-4091-9D68-8AC83C778661}">
      <dgm:prSet/>
      <dgm:spPr/>
      <dgm:t>
        <a:bodyPr/>
        <a:lstStyle/>
        <a:p>
          <a:endParaRPr lang="en-US"/>
        </a:p>
      </dgm:t>
    </dgm:pt>
    <dgm:pt modelId="{130473F1-98F1-4968-BAF6-968BD69BFEEB}" type="sibTrans" cxnId="{2BC73CEB-DE74-4091-9D68-8AC83C778661}">
      <dgm:prSet/>
      <dgm:spPr/>
      <dgm:t>
        <a:bodyPr/>
        <a:lstStyle/>
        <a:p>
          <a:endParaRPr lang="en-US"/>
        </a:p>
      </dgm:t>
    </dgm:pt>
    <dgm:pt modelId="{69278D1F-3A2D-4CE8-BC6D-5915CB852D0B}">
      <dgm:prSet phldrT="[Text]" custT="1"/>
      <dgm:spPr/>
      <dgm:t>
        <a:bodyPr/>
        <a:lstStyle/>
        <a:p>
          <a:r>
            <a:rPr lang="en-US" sz="2300" dirty="0">
              <a:latin typeface="Calibri" panose="020F0502020204030204" pitchFamily="34" charset="0"/>
              <a:cs typeface="Calibri" panose="020F0502020204030204" pitchFamily="34" charset="0"/>
            </a:rPr>
            <a:t>Phase 4</a:t>
          </a:r>
        </a:p>
        <a:p>
          <a:r>
            <a:rPr lang="en-US" sz="1600" b="0" dirty="0">
              <a:latin typeface="Calibri" panose="020F0502020204030204" pitchFamily="34" charset="0"/>
              <a:cs typeface="Calibri" panose="020F0502020204030204" pitchFamily="34" charset="0"/>
            </a:rPr>
            <a:t>May 2024 - TBD</a:t>
          </a:r>
        </a:p>
      </dgm:t>
    </dgm:pt>
    <dgm:pt modelId="{55D7221B-FF15-4BFA-8877-17F9012A3D51}" type="parTrans" cxnId="{434AB63F-9C82-4957-AA87-DEFA1F4BCE33}">
      <dgm:prSet/>
      <dgm:spPr/>
      <dgm:t>
        <a:bodyPr/>
        <a:lstStyle/>
        <a:p>
          <a:endParaRPr lang="en-US"/>
        </a:p>
      </dgm:t>
    </dgm:pt>
    <dgm:pt modelId="{1B7ED174-2081-4CDF-AA93-180262E94AEA}" type="sibTrans" cxnId="{434AB63F-9C82-4957-AA87-DEFA1F4BCE33}">
      <dgm:prSet/>
      <dgm:spPr/>
      <dgm:t>
        <a:bodyPr/>
        <a:lstStyle/>
        <a:p>
          <a:endParaRPr lang="en-US"/>
        </a:p>
      </dgm:t>
    </dgm:pt>
    <dgm:pt modelId="{D35F6894-2E9D-49D0-9C8C-80829F871228}" type="pres">
      <dgm:prSet presAssocID="{B9736704-8B27-4DB5-9C91-B22769A8EDCA}" presName="Name0" presStyleCnt="0">
        <dgm:presLayoutVars>
          <dgm:dir/>
          <dgm:animLvl val="lvl"/>
          <dgm:resizeHandles val="exact"/>
        </dgm:presLayoutVars>
      </dgm:prSet>
      <dgm:spPr/>
    </dgm:pt>
    <dgm:pt modelId="{2D45E22C-263C-4699-B48B-7B5947E1A13D}" type="pres">
      <dgm:prSet presAssocID="{6C8DFB94-C5DE-4EF5-BBF2-C326CAF26F41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E1D8F88-3660-42E9-8DFF-497C821A8A27}" type="pres">
      <dgm:prSet presAssocID="{3210FD22-4253-4C49-AB97-75121F350AA0}" presName="parTxOnlySpace" presStyleCnt="0"/>
      <dgm:spPr/>
    </dgm:pt>
    <dgm:pt modelId="{AF7CDCB6-60F2-4686-8DAC-7B30458303C0}" type="pres">
      <dgm:prSet presAssocID="{2E21DAC0-F4EC-48B4-BF70-AE7D0B16BDDE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67CE03F3-EE07-4309-9344-9E37FC604F4E}" type="pres">
      <dgm:prSet presAssocID="{130473F1-98F1-4968-BAF6-968BD69BFEEB}" presName="parTxOnlySpace" presStyleCnt="0"/>
      <dgm:spPr/>
    </dgm:pt>
    <dgm:pt modelId="{9E3AD7DE-97AA-43AC-8977-E74647C1CE3E}" type="pres">
      <dgm:prSet presAssocID="{69278D1F-3A2D-4CE8-BC6D-5915CB852D0B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C304E707-8383-486B-B211-3EFB809F7D6B}" type="presOf" srcId="{6C8DFB94-C5DE-4EF5-BBF2-C326CAF26F41}" destId="{2D45E22C-263C-4699-B48B-7B5947E1A13D}" srcOrd="0" destOrd="0" presId="urn:microsoft.com/office/officeart/2005/8/layout/chevron1"/>
    <dgm:cxn modelId="{8B0B282C-DFD4-4CEA-8405-9883CAFAED87}" srcId="{B9736704-8B27-4DB5-9C91-B22769A8EDCA}" destId="{6C8DFB94-C5DE-4EF5-BBF2-C326CAF26F41}" srcOrd="0" destOrd="0" parTransId="{81F93FF6-B34F-43AD-BCF8-E5892DD0F56D}" sibTransId="{3210FD22-4253-4C49-AB97-75121F350AA0}"/>
    <dgm:cxn modelId="{FFE2F730-B66C-4BB8-91EC-250B4BD7CCE0}" type="presOf" srcId="{69278D1F-3A2D-4CE8-BC6D-5915CB852D0B}" destId="{9E3AD7DE-97AA-43AC-8977-E74647C1CE3E}" srcOrd="0" destOrd="0" presId="urn:microsoft.com/office/officeart/2005/8/layout/chevron1"/>
    <dgm:cxn modelId="{434AB63F-9C82-4957-AA87-DEFA1F4BCE33}" srcId="{B9736704-8B27-4DB5-9C91-B22769A8EDCA}" destId="{69278D1F-3A2D-4CE8-BC6D-5915CB852D0B}" srcOrd="2" destOrd="0" parTransId="{55D7221B-FF15-4BFA-8877-17F9012A3D51}" sibTransId="{1B7ED174-2081-4CDF-AA93-180262E94AEA}"/>
    <dgm:cxn modelId="{1893534C-BBC4-4CC5-A485-035899FDC264}" type="presOf" srcId="{B9736704-8B27-4DB5-9C91-B22769A8EDCA}" destId="{D35F6894-2E9D-49D0-9C8C-80829F871228}" srcOrd="0" destOrd="0" presId="urn:microsoft.com/office/officeart/2005/8/layout/chevron1"/>
    <dgm:cxn modelId="{9C6B4559-6059-4512-9AA6-696383ABE0F5}" type="presOf" srcId="{2E21DAC0-F4EC-48B4-BF70-AE7D0B16BDDE}" destId="{AF7CDCB6-60F2-4686-8DAC-7B30458303C0}" srcOrd="0" destOrd="0" presId="urn:microsoft.com/office/officeart/2005/8/layout/chevron1"/>
    <dgm:cxn modelId="{2BC73CEB-DE74-4091-9D68-8AC83C778661}" srcId="{B9736704-8B27-4DB5-9C91-B22769A8EDCA}" destId="{2E21DAC0-F4EC-48B4-BF70-AE7D0B16BDDE}" srcOrd="1" destOrd="0" parTransId="{7925DF79-1371-45A6-AD2B-9BAB7F5CF064}" sibTransId="{130473F1-98F1-4968-BAF6-968BD69BFEEB}"/>
    <dgm:cxn modelId="{E29BB568-5B2E-4CE2-863B-57761A1E40EF}" type="presParOf" srcId="{D35F6894-2E9D-49D0-9C8C-80829F871228}" destId="{2D45E22C-263C-4699-B48B-7B5947E1A13D}" srcOrd="0" destOrd="0" presId="urn:microsoft.com/office/officeart/2005/8/layout/chevron1"/>
    <dgm:cxn modelId="{3BF39AA6-7C56-4EAA-95DA-452974A2FF70}" type="presParOf" srcId="{D35F6894-2E9D-49D0-9C8C-80829F871228}" destId="{6E1D8F88-3660-42E9-8DFF-497C821A8A27}" srcOrd="1" destOrd="0" presId="urn:microsoft.com/office/officeart/2005/8/layout/chevron1"/>
    <dgm:cxn modelId="{EFE736EB-20FC-4200-9E4A-4AEE02A4ABF7}" type="presParOf" srcId="{D35F6894-2E9D-49D0-9C8C-80829F871228}" destId="{AF7CDCB6-60F2-4686-8DAC-7B30458303C0}" srcOrd="2" destOrd="0" presId="urn:microsoft.com/office/officeart/2005/8/layout/chevron1"/>
    <dgm:cxn modelId="{99A4C7F6-DF92-40C4-90FD-A70C3F74D523}" type="presParOf" srcId="{D35F6894-2E9D-49D0-9C8C-80829F871228}" destId="{67CE03F3-EE07-4309-9344-9E37FC604F4E}" srcOrd="3" destOrd="0" presId="urn:microsoft.com/office/officeart/2005/8/layout/chevron1"/>
    <dgm:cxn modelId="{E597897D-187F-4F90-9D63-907D65788690}" type="presParOf" srcId="{D35F6894-2E9D-49D0-9C8C-80829F871228}" destId="{9E3AD7DE-97AA-43AC-8977-E74647C1CE3E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8C1686-C274-44C0-BC1A-8CFE34AC0385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7BAE5171-0B8F-438E-9B56-56B8AFAB57A2}">
      <dgm:prSet phldrT="[Text]" custT="1"/>
      <dgm:spPr/>
      <dgm:t>
        <a:bodyPr/>
        <a:lstStyle/>
        <a:p>
          <a:r>
            <a:rPr lang="en-US" sz="2000" b="1" dirty="0"/>
            <a:t>Strategic Phasing</a:t>
          </a:r>
        </a:p>
      </dgm:t>
    </dgm:pt>
    <dgm:pt modelId="{7AA1F06D-D1FF-49C2-BF34-68667FCE94AA}" type="parTrans" cxnId="{1C1CCDCC-C898-4194-BAD2-12F3924477D2}">
      <dgm:prSet/>
      <dgm:spPr/>
      <dgm:t>
        <a:bodyPr/>
        <a:lstStyle/>
        <a:p>
          <a:endParaRPr lang="en-US"/>
        </a:p>
      </dgm:t>
    </dgm:pt>
    <dgm:pt modelId="{5ED82B0D-AB23-4620-9D34-60471DACD0DD}" type="sibTrans" cxnId="{1C1CCDCC-C898-4194-BAD2-12F3924477D2}">
      <dgm:prSet/>
      <dgm:spPr/>
      <dgm:t>
        <a:bodyPr/>
        <a:lstStyle/>
        <a:p>
          <a:endParaRPr lang="en-US"/>
        </a:p>
      </dgm:t>
    </dgm:pt>
    <dgm:pt modelId="{B943CBF5-0B24-478A-AFEE-19294295D322}">
      <dgm:prSet phldrT="[Text]" custT="1"/>
      <dgm:spPr/>
      <dgm:t>
        <a:bodyPr/>
        <a:lstStyle/>
        <a:p>
          <a:r>
            <a:rPr lang="en-US" sz="2000" b="1" dirty="0"/>
            <a:t>Service Changes</a:t>
          </a:r>
        </a:p>
      </dgm:t>
    </dgm:pt>
    <dgm:pt modelId="{DF544707-9653-4C84-8AB7-8C8453104FC4}" type="parTrans" cxnId="{50C43883-FC02-4D59-8A2C-C6B836B7B50D}">
      <dgm:prSet/>
      <dgm:spPr/>
      <dgm:t>
        <a:bodyPr/>
        <a:lstStyle/>
        <a:p>
          <a:endParaRPr lang="en-US"/>
        </a:p>
      </dgm:t>
    </dgm:pt>
    <dgm:pt modelId="{54AB016C-8A41-485F-8E6E-84B7BE752089}" type="sibTrans" cxnId="{50C43883-FC02-4D59-8A2C-C6B836B7B50D}">
      <dgm:prSet/>
      <dgm:spPr/>
      <dgm:t>
        <a:bodyPr/>
        <a:lstStyle/>
        <a:p>
          <a:endParaRPr lang="en-US"/>
        </a:p>
      </dgm:t>
    </dgm:pt>
    <dgm:pt modelId="{6CC61E77-5097-4483-897B-9915CF8A2E5D}">
      <dgm:prSet phldrT="[Text]" custT="1"/>
      <dgm:spPr/>
      <dgm:t>
        <a:bodyPr/>
        <a:lstStyle/>
        <a:p>
          <a:r>
            <a:rPr lang="en-US" sz="2000" b="1" dirty="0"/>
            <a:t>Utilizing Battery Electric Buses (BEB)with Better Efficiency</a:t>
          </a:r>
        </a:p>
      </dgm:t>
    </dgm:pt>
    <dgm:pt modelId="{99E8256F-7EA6-41CB-B498-D2B6A1F149C3}" type="parTrans" cxnId="{713329DC-F7EC-428F-B58D-C5BCEF934961}">
      <dgm:prSet/>
      <dgm:spPr/>
      <dgm:t>
        <a:bodyPr/>
        <a:lstStyle/>
        <a:p>
          <a:endParaRPr lang="en-US"/>
        </a:p>
      </dgm:t>
    </dgm:pt>
    <dgm:pt modelId="{098A1BF5-ECCB-43DE-B3C5-BDB42EBE218E}" type="sibTrans" cxnId="{713329DC-F7EC-428F-B58D-C5BCEF934961}">
      <dgm:prSet/>
      <dgm:spPr/>
      <dgm:t>
        <a:bodyPr/>
        <a:lstStyle/>
        <a:p>
          <a:endParaRPr lang="en-US"/>
        </a:p>
      </dgm:t>
    </dgm:pt>
    <dgm:pt modelId="{BC5AE41E-4A66-4EF0-9D32-8081743D9D6A}">
      <dgm:prSet phldrT="[Text]" custT="1"/>
      <dgm:spPr/>
      <dgm:t>
        <a:bodyPr/>
        <a:lstStyle/>
        <a:p>
          <a:pPr algn="ctr"/>
          <a:r>
            <a:rPr lang="en-US" sz="2000" b="1" dirty="0"/>
            <a:t>Additional BEB’s</a:t>
          </a:r>
        </a:p>
        <a:p>
          <a:pPr algn="ctr"/>
          <a:r>
            <a:rPr lang="en-US" sz="2000" b="1" dirty="0"/>
            <a:t>New Base</a:t>
          </a:r>
        </a:p>
        <a:p>
          <a:pPr algn="ctr"/>
          <a:r>
            <a:rPr lang="en-US" sz="2000" b="1" dirty="0"/>
            <a:t>Fuel Cell Technology (Hydrogen)</a:t>
          </a:r>
        </a:p>
        <a:p>
          <a:pPr algn="ctr"/>
          <a:r>
            <a:rPr lang="en-US" sz="2000" b="1" dirty="0"/>
            <a:t>Opportunity Charging</a:t>
          </a:r>
        </a:p>
        <a:p>
          <a:pPr algn="ctr"/>
          <a:endParaRPr lang="en-US" sz="1400" b="0" dirty="0"/>
        </a:p>
      </dgm:t>
    </dgm:pt>
    <dgm:pt modelId="{99209CCB-8621-4A2C-8F57-9263B7554CAB}" type="parTrans" cxnId="{729ED804-8911-4833-85A9-92765AACAF96}">
      <dgm:prSet/>
      <dgm:spPr/>
      <dgm:t>
        <a:bodyPr/>
        <a:lstStyle/>
        <a:p>
          <a:endParaRPr lang="en-US"/>
        </a:p>
      </dgm:t>
    </dgm:pt>
    <dgm:pt modelId="{CB81ABCB-9585-4C0C-9C90-EE7CF094A34A}" type="sibTrans" cxnId="{729ED804-8911-4833-85A9-92765AACAF96}">
      <dgm:prSet/>
      <dgm:spPr/>
      <dgm:t>
        <a:bodyPr/>
        <a:lstStyle/>
        <a:p>
          <a:endParaRPr lang="en-US"/>
        </a:p>
      </dgm:t>
    </dgm:pt>
    <dgm:pt modelId="{CDA4C37B-0E4D-4D83-976F-F62EE1FFA12D}" type="pres">
      <dgm:prSet presAssocID="{3F8C1686-C274-44C0-BC1A-8CFE34AC0385}" presName="Name0" presStyleCnt="0">
        <dgm:presLayoutVars>
          <dgm:dir/>
          <dgm:resizeHandles val="exact"/>
        </dgm:presLayoutVars>
      </dgm:prSet>
      <dgm:spPr/>
    </dgm:pt>
    <dgm:pt modelId="{B893FF98-B6DD-46A3-8679-C74917651DAC}" type="pres">
      <dgm:prSet presAssocID="{3F8C1686-C274-44C0-BC1A-8CFE34AC0385}" presName="arrow" presStyleLbl="bgShp" presStyleIdx="0" presStyleCnt="1" custScaleY="108558" custLinFactNeighborX="-6836"/>
      <dgm:spPr>
        <a:gradFill flip="none" rotWithShape="1">
          <a:gsLst>
            <a:gs pos="0">
              <a:srgbClr val="31AD66"/>
            </a:gs>
            <a:gs pos="100000">
              <a:schemeClr val="accent1">
                <a:lumMod val="75000"/>
              </a:schemeClr>
            </a:gs>
          </a:gsLst>
          <a:lin ang="0" scaled="1"/>
          <a:tileRect/>
        </a:gradFill>
      </dgm:spPr>
    </dgm:pt>
    <dgm:pt modelId="{E59DB714-F22A-4329-9A4F-D33C7DAAEE31}" type="pres">
      <dgm:prSet presAssocID="{3F8C1686-C274-44C0-BC1A-8CFE34AC0385}" presName="points" presStyleCnt="0"/>
      <dgm:spPr/>
    </dgm:pt>
    <dgm:pt modelId="{0672528C-99C8-4748-8DEF-357986794DE6}" type="pres">
      <dgm:prSet presAssocID="{7BAE5171-0B8F-438E-9B56-56B8AFAB57A2}" presName="compositeA" presStyleCnt="0"/>
      <dgm:spPr/>
    </dgm:pt>
    <dgm:pt modelId="{5A4100E7-F071-4F35-9783-A402CF14675D}" type="pres">
      <dgm:prSet presAssocID="{7BAE5171-0B8F-438E-9B56-56B8AFAB57A2}" presName="textA" presStyleLbl="revTx" presStyleIdx="0" presStyleCnt="4" custScaleX="349468" custScaleY="54652" custLinFactNeighborX="88721" custLinFactNeighborY="17710">
        <dgm:presLayoutVars>
          <dgm:bulletEnabled val="1"/>
        </dgm:presLayoutVars>
      </dgm:prSet>
      <dgm:spPr/>
    </dgm:pt>
    <dgm:pt modelId="{2C4C5D1B-CBD2-4527-A68F-B1B16BB9EB74}" type="pres">
      <dgm:prSet presAssocID="{7BAE5171-0B8F-438E-9B56-56B8AFAB57A2}" presName="circleA" presStyleLbl="node1" presStyleIdx="0" presStyleCnt="4" custScaleX="112902" custScaleY="100631" custLinFactY="181638" custLinFactNeighborX="94406" custLinFactNeighborY="200000"/>
      <dgm:spPr>
        <a:solidFill>
          <a:schemeClr val="bg1"/>
        </a:solidFill>
      </dgm:spPr>
    </dgm:pt>
    <dgm:pt modelId="{3C142DBB-51F1-49D6-826C-A05726B4CBE9}" type="pres">
      <dgm:prSet presAssocID="{7BAE5171-0B8F-438E-9B56-56B8AFAB57A2}" presName="spaceA" presStyleCnt="0"/>
      <dgm:spPr/>
    </dgm:pt>
    <dgm:pt modelId="{3F35FA6B-731B-4982-9F99-CC1EC9AFF2D2}" type="pres">
      <dgm:prSet presAssocID="{5ED82B0D-AB23-4620-9D34-60471DACD0DD}" presName="space" presStyleCnt="0"/>
      <dgm:spPr/>
    </dgm:pt>
    <dgm:pt modelId="{148CF00D-2292-4F1A-970F-224A72F758FF}" type="pres">
      <dgm:prSet presAssocID="{B943CBF5-0B24-478A-AFEE-19294295D322}" presName="compositeB" presStyleCnt="0"/>
      <dgm:spPr/>
    </dgm:pt>
    <dgm:pt modelId="{FE69D335-8EC8-4CBD-B075-32525534BD70}" type="pres">
      <dgm:prSet presAssocID="{B943CBF5-0B24-478A-AFEE-19294295D322}" presName="textB" presStyleLbl="revTx" presStyleIdx="1" presStyleCnt="4" custScaleX="241946" custScaleY="69134" custLinFactNeighborX="94836" custLinFactNeighborY="-7314">
        <dgm:presLayoutVars>
          <dgm:bulletEnabled val="1"/>
        </dgm:presLayoutVars>
      </dgm:prSet>
      <dgm:spPr/>
    </dgm:pt>
    <dgm:pt modelId="{7337C7CE-760E-457B-AB71-8AB4F2A03C8F}" type="pres">
      <dgm:prSet presAssocID="{B943CBF5-0B24-478A-AFEE-19294295D322}" presName="circleB" presStyleLbl="node1" presStyleIdx="1" presStyleCnt="4" custScaleX="117619" custScaleY="99918" custLinFactX="25515" custLinFactY="-120164" custLinFactNeighborX="100000" custLinFactNeighborY="-200000"/>
      <dgm:spPr>
        <a:solidFill>
          <a:schemeClr val="bg1"/>
        </a:solidFill>
      </dgm:spPr>
    </dgm:pt>
    <dgm:pt modelId="{3C05B2CB-B41A-4B1E-B734-67D4E469CEA2}" type="pres">
      <dgm:prSet presAssocID="{B943CBF5-0B24-478A-AFEE-19294295D322}" presName="spaceB" presStyleCnt="0"/>
      <dgm:spPr/>
    </dgm:pt>
    <dgm:pt modelId="{06D9B99F-D3A1-4512-AE4B-BFC312A0F1EE}" type="pres">
      <dgm:prSet presAssocID="{54AB016C-8A41-485F-8E6E-84B7BE752089}" presName="space" presStyleCnt="0"/>
      <dgm:spPr/>
    </dgm:pt>
    <dgm:pt modelId="{F4D93221-F135-4EDB-A30A-220AD672049D}" type="pres">
      <dgm:prSet presAssocID="{6CC61E77-5097-4483-897B-9915CF8A2E5D}" presName="compositeA" presStyleCnt="0"/>
      <dgm:spPr/>
    </dgm:pt>
    <dgm:pt modelId="{4340D18D-8907-46C1-AE86-CB8E2E9B21BC}" type="pres">
      <dgm:prSet presAssocID="{6CC61E77-5097-4483-897B-9915CF8A2E5D}" presName="textA" presStyleLbl="revTx" presStyleIdx="2" presStyleCnt="4" custScaleX="725925" custScaleY="95587" custLinFactNeighborX="90133" custLinFactNeighborY="-4283">
        <dgm:presLayoutVars>
          <dgm:bulletEnabled val="1"/>
        </dgm:presLayoutVars>
      </dgm:prSet>
      <dgm:spPr/>
    </dgm:pt>
    <dgm:pt modelId="{D7D8BB50-6D97-4D4B-92D1-BB032E4E3FF6}" type="pres">
      <dgm:prSet presAssocID="{6CC61E77-5097-4483-897B-9915CF8A2E5D}" presName="circleA" presStyleLbl="node1" presStyleIdx="2" presStyleCnt="4" custScaleX="151876" custScaleY="154059" custLinFactX="336362" custLinFactY="-100000" custLinFactNeighborX="400000" custLinFactNeighborY="-144744"/>
      <dgm:spPr>
        <a:solidFill>
          <a:schemeClr val="bg1"/>
        </a:solidFill>
      </dgm:spPr>
    </dgm:pt>
    <dgm:pt modelId="{F22EAF2C-7D15-4729-BFC5-A05DC89257E0}" type="pres">
      <dgm:prSet presAssocID="{6CC61E77-5097-4483-897B-9915CF8A2E5D}" presName="spaceA" presStyleCnt="0"/>
      <dgm:spPr/>
    </dgm:pt>
    <dgm:pt modelId="{09CA9297-5BA0-403D-9B30-1650F2A090B4}" type="pres">
      <dgm:prSet presAssocID="{098A1BF5-ECCB-43DE-B3C5-BDB42EBE218E}" presName="space" presStyleCnt="0"/>
      <dgm:spPr/>
    </dgm:pt>
    <dgm:pt modelId="{CE79FFF8-A5E8-4C75-897D-3EE42718375B}" type="pres">
      <dgm:prSet presAssocID="{BC5AE41E-4A66-4EF0-9D32-8081743D9D6A}" presName="compositeB" presStyleCnt="0"/>
      <dgm:spPr/>
    </dgm:pt>
    <dgm:pt modelId="{0A61CB17-AD87-41C4-B2F3-BFD3AC33EFFC}" type="pres">
      <dgm:prSet presAssocID="{BC5AE41E-4A66-4EF0-9D32-8081743D9D6A}" presName="textB" presStyleLbl="revTx" presStyleIdx="3" presStyleCnt="4" custScaleX="443875" custScaleY="65468" custLinFactNeighborX="51164" custLinFactNeighborY="-12182">
        <dgm:presLayoutVars>
          <dgm:bulletEnabled val="1"/>
        </dgm:presLayoutVars>
      </dgm:prSet>
      <dgm:spPr/>
    </dgm:pt>
    <dgm:pt modelId="{566220B5-9F3C-4774-8C32-10DDAD4171B9}" type="pres">
      <dgm:prSet presAssocID="{BC5AE41E-4A66-4EF0-9D32-8081743D9D6A}" presName="circleB" presStyleLbl="node1" presStyleIdx="3" presStyleCnt="4" custScaleX="132334" custScaleY="115017" custLinFactX="-140041" custLinFactY="100000" custLinFactNeighborX="-200000" custLinFactNeighborY="156763"/>
      <dgm:spPr>
        <a:solidFill>
          <a:schemeClr val="bg1"/>
        </a:solidFill>
      </dgm:spPr>
    </dgm:pt>
    <dgm:pt modelId="{04CEDD7F-F211-4342-B4B6-C2C4DBAA2C4C}" type="pres">
      <dgm:prSet presAssocID="{BC5AE41E-4A66-4EF0-9D32-8081743D9D6A}" presName="spaceB" presStyleCnt="0"/>
      <dgm:spPr/>
    </dgm:pt>
  </dgm:ptLst>
  <dgm:cxnLst>
    <dgm:cxn modelId="{729ED804-8911-4833-85A9-92765AACAF96}" srcId="{3F8C1686-C274-44C0-BC1A-8CFE34AC0385}" destId="{BC5AE41E-4A66-4EF0-9D32-8081743D9D6A}" srcOrd="3" destOrd="0" parTransId="{99209CCB-8621-4A2C-8F57-9263B7554CAB}" sibTransId="{CB81ABCB-9585-4C0C-9C90-EE7CF094A34A}"/>
    <dgm:cxn modelId="{6AC2802A-1116-43F7-A297-01764849A9D7}" type="presOf" srcId="{BC5AE41E-4A66-4EF0-9D32-8081743D9D6A}" destId="{0A61CB17-AD87-41C4-B2F3-BFD3AC33EFFC}" srcOrd="0" destOrd="0" presId="urn:microsoft.com/office/officeart/2005/8/layout/hProcess11"/>
    <dgm:cxn modelId="{06ED9755-20A7-4004-BEE8-64810766112F}" type="presOf" srcId="{6CC61E77-5097-4483-897B-9915CF8A2E5D}" destId="{4340D18D-8907-46C1-AE86-CB8E2E9B21BC}" srcOrd="0" destOrd="0" presId="urn:microsoft.com/office/officeart/2005/8/layout/hProcess11"/>
    <dgm:cxn modelId="{48EEE775-B7EB-4A00-84D1-5F55B3021452}" type="presOf" srcId="{7BAE5171-0B8F-438E-9B56-56B8AFAB57A2}" destId="{5A4100E7-F071-4F35-9783-A402CF14675D}" srcOrd="0" destOrd="0" presId="urn:microsoft.com/office/officeart/2005/8/layout/hProcess11"/>
    <dgm:cxn modelId="{50C43883-FC02-4D59-8A2C-C6B836B7B50D}" srcId="{3F8C1686-C274-44C0-BC1A-8CFE34AC0385}" destId="{B943CBF5-0B24-478A-AFEE-19294295D322}" srcOrd="1" destOrd="0" parTransId="{DF544707-9653-4C84-8AB7-8C8453104FC4}" sibTransId="{54AB016C-8A41-485F-8E6E-84B7BE752089}"/>
    <dgm:cxn modelId="{1C1CCDCC-C898-4194-BAD2-12F3924477D2}" srcId="{3F8C1686-C274-44C0-BC1A-8CFE34AC0385}" destId="{7BAE5171-0B8F-438E-9B56-56B8AFAB57A2}" srcOrd="0" destOrd="0" parTransId="{7AA1F06D-D1FF-49C2-BF34-68667FCE94AA}" sibTransId="{5ED82B0D-AB23-4620-9D34-60471DACD0DD}"/>
    <dgm:cxn modelId="{713329DC-F7EC-428F-B58D-C5BCEF934961}" srcId="{3F8C1686-C274-44C0-BC1A-8CFE34AC0385}" destId="{6CC61E77-5097-4483-897B-9915CF8A2E5D}" srcOrd="2" destOrd="0" parTransId="{99E8256F-7EA6-41CB-B498-D2B6A1F149C3}" sibTransId="{098A1BF5-ECCB-43DE-B3C5-BDB42EBE218E}"/>
    <dgm:cxn modelId="{8AF554DE-AFA7-4D5E-9C10-734C6CAFC6A3}" type="presOf" srcId="{B943CBF5-0B24-478A-AFEE-19294295D322}" destId="{FE69D335-8EC8-4CBD-B075-32525534BD70}" srcOrd="0" destOrd="0" presId="urn:microsoft.com/office/officeart/2005/8/layout/hProcess11"/>
    <dgm:cxn modelId="{0B0019EB-7932-47AE-8896-8687C1FD8A97}" type="presOf" srcId="{3F8C1686-C274-44C0-BC1A-8CFE34AC0385}" destId="{CDA4C37B-0E4D-4D83-976F-F62EE1FFA12D}" srcOrd="0" destOrd="0" presId="urn:microsoft.com/office/officeart/2005/8/layout/hProcess11"/>
    <dgm:cxn modelId="{7A9ED1B5-F3D7-43BE-BC0B-848CFB6AE1F6}" type="presParOf" srcId="{CDA4C37B-0E4D-4D83-976F-F62EE1FFA12D}" destId="{B893FF98-B6DD-46A3-8679-C74917651DAC}" srcOrd="0" destOrd="0" presId="urn:microsoft.com/office/officeart/2005/8/layout/hProcess11"/>
    <dgm:cxn modelId="{8B76A1F1-7E90-4804-915A-4918C0941C06}" type="presParOf" srcId="{CDA4C37B-0E4D-4D83-976F-F62EE1FFA12D}" destId="{E59DB714-F22A-4329-9A4F-D33C7DAAEE31}" srcOrd="1" destOrd="0" presId="urn:microsoft.com/office/officeart/2005/8/layout/hProcess11"/>
    <dgm:cxn modelId="{941AE0C0-9B6A-4B7E-995C-8E14FE2D7F6A}" type="presParOf" srcId="{E59DB714-F22A-4329-9A4F-D33C7DAAEE31}" destId="{0672528C-99C8-4748-8DEF-357986794DE6}" srcOrd="0" destOrd="0" presId="urn:microsoft.com/office/officeart/2005/8/layout/hProcess11"/>
    <dgm:cxn modelId="{B8D76B95-A072-4F89-BF70-B483C13DF616}" type="presParOf" srcId="{0672528C-99C8-4748-8DEF-357986794DE6}" destId="{5A4100E7-F071-4F35-9783-A402CF14675D}" srcOrd="0" destOrd="0" presId="urn:microsoft.com/office/officeart/2005/8/layout/hProcess11"/>
    <dgm:cxn modelId="{389AAA5A-4B5D-49D8-AB32-5A1DA3F60ECF}" type="presParOf" srcId="{0672528C-99C8-4748-8DEF-357986794DE6}" destId="{2C4C5D1B-CBD2-4527-A68F-B1B16BB9EB74}" srcOrd="1" destOrd="0" presId="urn:microsoft.com/office/officeart/2005/8/layout/hProcess11"/>
    <dgm:cxn modelId="{40CF4C1F-1902-4078-AF11-FC69192FF4C3}" type="presParOf" srcId="{0672528C-99C8-4748-8DEF-357986794DE6}" destId="{3C142DBB-51F1-49D6-826C-A05726B4CBE9}" srcOrd="2" destOrd="0" presId="urn:microsoft.com/office/officeart/2005/8/layout/hProcess11"/>
    <dgm:cxn modelId="{7C87D290-DD8C-4635-ACBA-64DDBB550880}" type="presParOf" srcId="{E59DB714-F22A-4329-9A4F-D33C7DAAEE31}" destId="{3F35FA6B-731B-4982-9F99-CC1EC9AFF2D2}" srcOrd="1" destOrd="0" presId="urn:microsoft.com/office/officeart/2005/8/layout/hProcess11"/>
    <dgm:cxn modelId="{0FD8D3C2-C64C-4D1E-9CA2-5A03A59EDEAF}" type="presParOf" srcId="{E59DB714-F22A-4329-9A4F-D33C7DAAEE31}" destId="{148CF00D-2292-4F1A-970F-224A72F758FF}" srcOrd="2" destOrd="0" presId="urn:microsoft.com/office/officeart/2005/8/layout/hProcess11"/>
    <dgm:cxn modelId="{32383D1E-A57F-486E-8231-6F031D9AD85C}" type="presParOf" srcId="{148CF00D-2292-4F1A-970F-224A72F758FF}" destId="{FE69D335-8EC8-4CBD-B075-32525534BD70}" srcOrd="0" destOrd="0" presId="urn:microsoft.com/office/officeart/2005/8/layout/hProcess11"/>
    <dgm:cxn modelId="{5F9A445F-7305-4180-A9CD-2C5A114ED5AB}" type="presParOf" srcId="{148CF00D-2292-4F1A-970F-224A72F758FF}" destId="{7337C7CE-760E-457B-AB71-8AB4F2A03C8F}" srcOrd="1" destOrd="0" presId="urn:microsoft.com/office/officeart/2005/8/layout/hProcess11"/>
    <dgm:cxn modelId="{21145668-6638-4EE9-813B-84399A3EB9CE}" type="presParOf" srcId="{148CF00D-2292-4F1A-970F-224A72F758FF}" destId="{3C05B2CB-B41A-4B1E-B734-67D4E469CEA2}" srcOrd="2" destOrd="0" presId="urn:microsoft.com/office/officeart/2005/8/layout/hProcess11"/>
    <dgm:cxn modelId="{BA18A5EA-A079-48BF-BD05-38085F3153AF}" type="presParOf" srcId="{E59DB714-F22A-4329-9A4F-D33C7DAAEE31}" destId="{06D9B99F-D3A1-4512-AE4B-BFC312A0F1EE}" srcOrd="3" destOrd="0" presId="urn:microsoft.com/office/officeart/2005/8/layout/hProcess11"/>
    <dgm:cxn modelId="{CBD1DC25-66AB-4BE4-8136-2CB3D1A6D4BE}" type="presParOf" srcId="{E59DB714-F22A-4329-9A4F-D33C7DAAEE31}" destId="{F4D93221-F135-4EDB-A30A-220AD672049D}" srcOrd="4" destOrd="0" presId="urn:microsoft.com/office/officeart/2005/8/layout/hProcess11"/>
    <dgm:cxn modelId="{9BC50461-DF54-4541-8A4F-47EE24460923}" type="presParOf" srcId="{F4D93221-F135-4EDB-A30A-220AD672049D}" destId="{4340D18D-8907-46C1-AE86-CB8E2E9B21BC}" srcOrd="0" destOrd="0" presId="urn:microsoft.com/office/officeart/2005/8/layout/hProcess11"/>
    <dgm:cxn modelId="{AEAA20BE-7DD8-4AE6-AC9F-C0FADCFC20EA}" type="presParOf" srcId="{F4D93221-F135-4EDB-A30A-220AD672049D}" destId="{D7D8BB50-6D97-4D4B-92D1-BB032E4E3FF6}" srcOrd="1" destOrd="0" presId="urn:microsoft.com/office/officeart/2005/8/layout/hProcess11"/>
    <dgm:cxn modelId="{59188BC8-BB42-445D-AFCE-5ADFEB6620AA}" type="presParOf" srcId="{F4D93221-F135-4EDB-A30A-220AD672049D}" destId="{F22EAF2C-7D15-4729-BFC5-A05DC89257E0}" srcOrd="2" destOrd="0" presId="urn:microsoft.com/office/officeart/2005/8/layout/hProcess11"/>
    <dgm:cxn modelId="{2B45161B-E9EC-46CC-8F2A-F41EF91D5AE4}" type="presParOf" srcId="{E59DB714-F22A-4329-9A4F-D33C7DAAEE31}" destId="{09CA9297-5BA0-403D-9B30-1650F2A090B4}" srcOrd="5" destOrd="0" presId="urn:microsoft.com/office/officeart/2005/8/layout/hProcess11"/>
    <dgm:cxn modelId="{B856C973-762C-4CAB-A483-71BBD3796CC5}" type="presParOf" srcId="{E59DB714-F22A-4329-9A4F-D33C7DAAEE31}" destId="{CE79FFF8-A5E8-4C75-897D-3EE42718375B}" srcOrd="6" destOrd="0" presId="urn:microsoft.com/office/officeart/2005/8/layout/hProcess11"/>
    <dgm:cxn modelId="{77B8ED0F-366F-4BAC-85E9-2D5E863CD667}" type="presParOf" srcId="{CE79FFF8-A5E8-4C75-897D-3EE42718375B}" destId="{0A61CB17-AD87-41C4-B2F3-BFD3AC33EFFC}" srcOrd="0" destOrd="0" presId="urn:microsoft.com/office/officeart/2005/8/layout/hProcess11"/>
    <dgm:cxn modelId="{D8361AE5-3CD6-4D05-839A-ECB2AC6321C4}" type="presParOf" srcId="{CE79FFF8-A5E8-4C75-897D-3EE42718375B}" destId="{566220B5-9F3C-4774-8C32-10DDAD4171B9}" srcOrd="1" destOrd="0" presId="urn:microsoft.com/office/officeart/2005/8/layout/hProcess11"/>
    <dgm:cxn modelId="{44FD1A23-FB3C-4AF8-A3D9-D4CCBA8CD92F}" type="presParOf" srcId="{CE79FFF8-A5E8-4C75-897D-3EE42718375B}" destId="{04CEDD7F-F211-4342-B4B6-C2C4DBAA2C4C}" srcOrd="2" destOrd="0" presId="urn:microsoft.com/office/officeart/2005/8/layout/hProcess1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45E22C-263C-4699-B48B-7B5947E1A13D}">
      <dsp:nvSpPr>
        <dsp:cNvPr id="0" name=""/>
        <dsp:cNvSpPr/>
      </dsp:nvSpPr>
      <dsp:spPr>
        <a:xfrm>
          <a:off x="2401" y="1276014"/>
          <a:ext cx="2926323" cy="1170529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latin typeface="Calibri" panose="020F0502020204030204" pitchFamily="34" charset="0"/>
              <a:cs typeface="Calibri" panose="020F0502020204030204" pitchFamily="34" charset="0"/>
            </a:rPr>
            <a:t>Phase 2</a:t>
          </a:r>
          <a:br>
            <a:rPr lang="en-US" sz="230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kern="1200" dirty="0">
              <a:latin typeface="Calibri" panose="020F0502020204030204" pitchFamily="34" charset="0"/>
              <a:cs typeface="Calibri" panose="020F0502020204030204" pitchFamily="34" charset="0"/>
            </a:rPr>
            <a:t>April 2023 – October 2023</a:t>
          </a:r>
        </a:p>
      </dsp:txBody>
      <dsp:txXfrm>
        <a:off x="587666" y="1276014"/>
        <a:ext cx="1755794" cy="1170529"/>
      </dsp:txXfrm>
    </dsp:sp>
    <dsp:sp modelId="{AF7CDCB6-60F2-4686-8DAC-7B30458303C0}">
      <dsp:nvSpPr>
        <dsp:cNvPr id="0" name=""/>
        <dsp:cNvSpPr/>
      </dsp:nvSpPr>
      <dsp:spPr>
        <a:xfrm>
          <a:off x="2636092" y="1276014"/>
          <a:ext cx="2926323" cy="1170529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latin typeface="Calibri" panose="020F0502020204030204" pitchFamily="34" charset="0"/>
              <a:cs typeface="Calibri" panose="020F0502020204030204" pitchFamily="34" charset="0"/>
            </a:rPr>
            <a:t>Phase 3</a:t>
          </a:r>
          <a:br>
            <a:rPr lang="en-US" sz="230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kern="1200" dirty="0">
              <a:latin typeface="Calibri" panose="020F0502020204030204" pitchFamily="34" charset="0"/>
              <a:cs typeface="Calibri" panose="020F0502020204030204" pitchFamily="34" charset="0"/>
            </a:rPr>
            <a:t>October 2023 – May 2024</a:t>
          </a:r>
        </a:p>
      </dsp:txBody>
      <dsp:txXfrm>
        <a:off x="3221357" y="1276014"/>
        <a:ext cx="1755794" cy="1170529"/>
      </dsp:txXfrm>
    </dsp:sp>
    <dsp:sp modelId="{9E3AD7DE-97AA-43AC-8977-E74647C1CE3E}">
      <dsp:nvSpPr>
        <dsp:cNvPr id="0" name=""/>
        <dsp:cNvSpPr/>
      </dsp:nvSpPr>
      <dsp:spPr>
        <a:xfrm>
          <a:off x="5269783" y="1276014"/>
          <a:ext cx="2926323" cy="1170529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latin typeface="Calibri" panose="020F0502020204030204" pitchFamily="34" charset="0"/>
              <a:cs typeface="Calibri" panose="020F0502020204030204" pitchFamily="34" charset="0"/>
            </a:rPr>
            <a:t>Phase 4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Calibri" panose="020F0502020204030204" pitchFamily="34" charset="0"/>
              <a:cs typeface="Calibri" panose="020F0502020204030204" pitchFamily="34" charset="0"/>
            </a:rPr>
            <a:t>May 2024 - TBD</a:t>
          </a:r>
        </a:p>
      </dsp:txBody>
      <dsp:txXfrm>
        <a:off x="5855048" y="1276014"/>
        <a:ext cx="1755794" cy="11705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93FF98-B6DD-46A3-8679-C74917651DAC}">
      <dsp:nvSpPr>
        <dsp:cNvPr id="0" name=""/>
        <dsp:cNvSpPr/>
      </dsp:nvSpPr>
      <dsp:spPr>
        <a:xfrm>
          <a:off x="0" y="1532854"/>
          <a:ext cx="11049349" cy="2352958"/>
        </a:xfrm>
        <a:prstGeom prst="notchedRightArrow">
          <a:avLst/>
        </a:prstGeom>
        <a:gradFill flip="none" rotWithShape="1">
          <a:gsLst>
            <a:gs pos="0">
              <a:srgbClr val="31AD66"/>
            </a:gs>
            <a:gs pos="100000">
              <a:schemeClr val="accent1">
                <a:lumMod val="75000"/>
              </a:schemeClr>
            </a:gs>
          </a:gsLst>
          <a:lin ang="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4100E7-F071-4F35-9783-A402CF14675D}">
      <dsp:nvSpPr>
        <dsp:cNvPr id="0" name=""/>
        <dsp:cNvSpPr/>
      </dsp:nvSpPr>
      <dsp:spPr>
        <a:xfrm>
          <a:off x="498714" y="629584"/>
          <a:ext cx="1955679" cy="11845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Strategic Phasing</a:t>
          </a:r>
        </a:p>
      </dsp:txBody>
      <dsp:txXfrm>
        <a:off x="498714" y="629584"/>
        <a:ext cx="1955679" cy="1184563"/>
      </dsp:txXfrm>
    </dsp:sp>
    <dsp:sp modelId="{2C4C5D1B-CBD2-4527-A68F-B1B16BB9EB74}">
      <dsp:nvSpPr>
        <dsp:cNvPr id="0" name=""/>
        <dsp:cNvSpPr/>
      </dsp:nvSpPr>
      <dsp:spPr>
        <a:xfrm>
          <a:off x="1185722" y="4258934"/>
          <a:ext cx="611778" cy="545285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69D335-8EC8-4CBD-B075-32525534BD70}">
      <dsp:nvSpPr>
        <dsp:cNvPr id="0" name=""/>
        <dsp:cNvSpPr/>
      </dsp:nvSpPr>
      <dsp:spPr>
        <a:xfrm>
          <a:off x="2516594" y="3594429"/>
          <a:ext cx="1353968" cy="1498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Service Changes</a:t>
          </a:r>
        </a:p>
      </dsp:txBody>
      <dsp:txXfrm>
        <a:off x="2516594" y="3594429"/>
        <a:ext cx="1353968" cy="1498456"/>
      </dsp:txXfrm>
    </dsp:sp>
    <dsp:sp modelId="{7337C7CE-760E-457B-AB71-8AB4F2A03C8F}">
      <dsp:nvSpPr>
        <dsp:cNvPr id="0" name=""/>
        <dsp:cNvSpPr/>
      </dsp:nvSpPr>
      <dsp:spPr>
        <a:xfrm>
          <a:off x="3024316" y="871012"/>
          <a:ext cx="637338" cy="541422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40D18D-8907-46C1-AE86-CB8E2E9B21BC}">
      <dsp:nvSpPr>
        <dsp:cNvPr id="0" name=""/>
        <dsp:cNvSpPr/>
      </dsp:nvSpPr>
      <dsp:spPr>
        <a:xfrm>
          <a:off x="3872225" y="0"/>
          <a:ext cx="4062393" cy="2071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Utilizing Battery Electric Buses (BEB)with Better Efficiency</a:t>
          </a:r>
        </a:p>
      </dsp:txBody>
      <dsp:txXfrm>
        <a:off x="3872225" y="0"/>
        <a:ext cx="4062393" cy="2071816"/>
      </dsp:txXfrm>
    </dsp:sp>
    <dsp:sp modelId="{D7D8BB50-6D97-4D4B-92D1-BB032E4E3FF6}">
      <dsp:nvSpPr>
        <dsp:cNvPr id="0" name=""/>
        <dsp:cNvSpPr/>
      </dsp:nvSpPr>
      <dsp:spPr>
        <a:xfrm>
          <a:off x="8977641" y="941837"/>
          <a:ext cx="822965" cy="834794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1CB17-AD87-41C4-B2F3-BFD3AC33EFFC}">
      <dsp:nvSpPr>
        <dsp:cNvPr id="0" name=""/>
        <dsp:cNvSpPr/>
      </dsp:nvSpPr>
      <dsp:spPr>
        <a:xfrm>
          <a:off x="7744522" y="3548511"/>
          <a:ext cx="2483995" cy="1418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Additional BEB’s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New Base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Fuel Cell Technology (Hydrogen)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Opportunity Charging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0" kern="1200" dirty="0"/>
        </a:p>
      </dsp:txBody>
      <dsp:txXfrm>
        <a:off x="7744522" y="3548511"/>
        <a:ext cx="2483995" cy="1418997"/>
      </dsp:txXfrm>
    </dsp:sp>
    <dsp:sp modelId="{566220B5-9F3C-4774-8C32-10DDAD4171B9}">
      <dsp:nvSpPr>
        <dsp:cNvPr id="0" name=""/>
        <dsp:cNvSpPr/>
      </dsp:nvSpPr>
      <dsp:spPr>
        <a:xfrm>
          <a:off x="6499092" y="3976144"/>
          <a:ext cx="717073" cy="623238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0.3163</cdr:x>
      <cdr:y>0.89307</cdr:y>
    </cdr:from>
    <cdr:to>
      <cdr:x>0.49038</cdr:x>
      <cdr:y>0.94959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B27496FA-92C7-4E6E-B809-1DFA5C66B3DF}"/>
            </a:ext>
          </a:extLst>
        </cdr:cNvPr>
        <cdr:cNvSpPr txBox="1"/>
      </cdr:nvSpPr>
      <cdr:spPr>
        <a:xfrm xmlns:a="http://schemas.openxmlformats.org/drawingml/2006/main">
          <a:off x="2909698" y="4881782"/>
          <a:ext cx="1601430" cy="3089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dirty="0"/>
            <a:t>Completed Blocks</a:t>
          </a:r>
        </a:p>
      </cdr:txBody>
    </cdr:sp>
  </cdr:relSizeAnchor>
  <cdr:relSizeAnchor xmlns:cdr="http://schemas.openxmlformats.org/drawingml/2006/chartDrawing">
    <cdr:from>
      <cdr:x>0.56398</cdr:x>
      <cdr:y>0.89863</cdr:y>
    </cdr:from>
    <cdr:to>
      <cdr:x>0.59731</cdr:x>
      <cdr:y>0.95516</cdr:y>
    </cdr:to>
    <cdr:sp macro="" textlink="">
      <cdr:nvSpPr>
        <cdr:cNvPr id="4" name="Rectangle 3">
          <a:extLst xmlns:a="http://schemas.openxmlformats.org/drawingml/2006/main">
            <a:ext uri="{FF2B5EF4-FFF2-40B4-BE49-F238E27FC236}">
              <a16:creationId xmlns:a16="http://schemas.microsoft.com/office/drawing/2014/main" id="{FC2EE7E6-368F-405F-B125-8FF5E54F9239}"/>
            </a:ext>
          </a:extLst>
        </cdr:cNvPr>
        <cdr:cNvSpPr/>
      </cdr:nvSpPr>
      <cdr:spPr>
        <a:xfrm xmlns:a="http://schemas.openxmlformats.org/drawingml/2006/main">
          <a:off x="5188232" y="4912214"/>
          <a:ext cx="306539" cy="308963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40000"/>
            <a:lumOff val="6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  <cdr:relSizeAnchor xmlns:cdr="http://schemas.openxmlformats.org/drawingml/2006/chartDrawing">
    <cdr:from>
      <cdr:x>0.60328</cdr:x>
      <cdr:y>0.89863</cdr:y>
    </cdr:from>
    <cdr:to>
      <cdr:x>0.77736</cdr:x>
      <cdr:y>0.95516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623638CF-98A4-4C3E-B353-79BE9553F703}"/>
            </a:ext>
          </a:extLst>
        </cdr:cNvPr>
        <cdr:cNvSpPr txBox="1"/>
      </cdr:nvSpPr>
      <cdr:spPr>
        <a:xfrm xmlns:a="http://schemas.openxmlformats.org/drawingml/2006/main">
          <a:off x="5549746" y="4912214"/>
          <a:ext cx="1601430" cy="3089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dirty="0"/>
            <a:t>Incomplete Blocks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1CD75EB-4DF8-4766-BAA2-6EAB22F219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011699" cy="463408"/>
          </a:xfrm>
          <a:prstGeom prst="rect">
            <a:avLst/>
          </a:prstGeom>
        </p:spPr>
        <p:txBody>
          <a:bodyPr vert="horz" lIns="92490" tIns="46245" rIns="92490" bIns="4624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111532-161D-4879-ACE7-9BCDB91591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6769" y="0"/>
            <a:ext cx="3011699" cy="463408"/>
          </a:xfrm>
          <a:prstGeom prst="rect">
            <a:avLst/>
          </a:prstGeom>
        </p:spPr>
        <p:txBody>
          <a:bodyPr vert="horz" lIns="92490" tIns="46245" rIns="92490" bIns="46245" rtlCol="0"/>
          <a:lstStyle>
            <a:lvl1pPr algn="r">
              <a:defRPr sz="1200"/>
            </a:lvl1pPr>
          </a:lstStyle>
          <a:p>
            <a:fld id="{17A35662-DF6B-4F4F-8AD2-8649BE891493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3AECCE-BA1E-4DD0-B3A1-7EC65BD4B8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8772670"/>
            <a:ext cx="3011699" cy="463407"/>
          </a:xfrm>
          <a:prstGeom prst="rect">
            <a:avLst/>
          </a:prstGeom>
        </p:spPr>
        <p:txBody>
          <a:bodyPr vert="horz" lIns="92490" tIns="46245" rIns="92490" bIns="4624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B0B90E-829F-4879-A8CF-6A005B5BF9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6769" y="8772670"/>
            <a:ext cx="3011699" cy="463407"/>
          </a:xfrm>
          <a:prstGeom prst="rect">
            <a:avLst/>
          </a:prstGeom>
        </p:spPr>
        <p:txBody>
          <a:bodyPr vert="horz" lIns="92490" tIns="46245" rIns="92490" bIns="46245" rtlCol="0" anchor="b"/>
          <a:lstStyle>
            <a:lvl1pPr algn="r">
              <a:defRPr sz="1200"/>
            </a:lvl1pPr>
          </a:lstStyle>
          <a:p>
            <a:fld id="{3C0A76D5-15C1-4C58-9E6C-F6AFD25748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764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11699" cy="463408"/>
          </a:xfrm>
          <a:prstGeom prst="rect">
            <a:avLst/>
          </a:prstGeom>
        </p:spPr>
        <p:txBody>
          <a:bodyPr vert="horz" lIns="92490" tIns="46245" rIns="92490" bIns="4624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9" y="0"/>
            <a:ext cx="3011699" cy="463408"/>
          </a:xfrm>
          <a:prstGeom prst="rect">
            <a:avLst/>
          </a:prstGeom>
        </p:spPr>
        <p:txBody>
          <a:bodyPr vert="horz" lIns="92490" tIns="46245" rIns="92490" bIns="46245" rtlCol="0"/>
          <a:lstStyle>
            <a:lvl1pPr algn="r">
              <a:defRPr sz="1200"/>
            </a:lvl1pPr>
          </a:lstStyle>
          <a:p>
            <a:fld id="{7183E599-B27A-479D-8D8B-8DCC8D270CFB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0" tIns="46245" rIns="92490" bIns="4624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2"/>
            <a:ext cx="5560060" cy="3636705"/>
          </a:xfrm>
          <a:prstGeom prst="rect">
            <a:avLst/>
          </a:prstGeom>
        </p:spPr>
        <p:txBody>
          <a:bodyPr vert="horz" lIns="92490" tIns="46245" rIns="92490" bIns="4624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72670"/>
            <a:ext cx="3011699" cy="463407"/>
          </a:xfrm>
          <a:prstGeom prst="rect">
            <a:avLst/>
          </a:prstGeom>
        </p:spPr>
        <p:txBody>
          <a:bodyPr vert="horz" lIns="92490" tIns="46245" rIns="92490" bIns="4624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9" y="8772670"/>
            <a:ext cx="3011699" cy="463407"/>
          </a:xfrm>
          <a:prstGeom prst="rect">
            <a:avLst/>
          </a:prstGeom>
        </p:spPr>
        <p:txBody>
          <a:bodyPr vert="horz" lIns="92490" tIns="46245" rIns="92490" bIns="46245" rtlCol="0" anchor="b"/>
          <a:lstStyle>
            <a:lvl1pPr algn="r">
              <a:defRPr sz="1200"/>
            </a:lvl1pPr>
          </a:lstStyle>
          <a:p>
            <a:fld id="{58ECDE23-59E0-4D1D-B496-85FA02DF92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38599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1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023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AF206620-8740-4F29-80B2-D0A6C1312ABF}" type="slidenum">
              <a:rPr lang="en-US" sz="1300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10</a:t>
            </a:fld>
            <a:endParaRPr lang="en-US" sz="13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867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AF206620-8740-4F29-80B2-D0A6C1312ABF}" type="slidenum">
              <a:rPr lang="en-US" sz="1300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11</a:t>
            </a:fld>
            <a:endParaRPr lang="en-US" sz="13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706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AF206620-8740-4F29-80B2-D0A6C1312ABF}" type="slidenum">
              <a:rPr lang="en-US" sz="1300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12</a:t>
            </a:fld>
            <a:endParaRPr lang="en-US" sz="13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1582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13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231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0663" lvl="1" indent="-220663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206620-8740-4F29-80B2-D0A6C1312ABF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87499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4892">
              <a:defRPr/>
            </a:pPr>
            <a:r>
              <a:rPr lang="en-US" b="1" dirty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8B4F17-35FD-4868-8009-728E93DA1C8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8204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AF206620-8740-4F29-80B2-D0A6C1312ABF}" type="slidenum">
              <a:rPr lang="en-US" sz="1300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16</a:t>
            </a:fld>
            <a:endParaRPr lang="en-US" sz="13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4733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52475" y="1184275"/>
            <a:ext cx="5692775" cy="3201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4892">
              <a:defRPr/>
            </a:pPr>
            <a:r>
              <a:rPr lang="en-US" sz="1800" dirty="0">
                <a:latin typeface="Segoe UI" panose="020B0502040204020203" pitchFamily="34" charset="0"/>
              </a:rPr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F0DDC-9FEC-4E42-9C54-604148B7CCF6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90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Regional Transportation District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BBCFDA-875E-B543-B61B-7BE86F07F88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770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4892">
              <a:defRPr/>
            </a:pPr>
            <a:r>
              <a:rPr lang="en-US" sz="1800" dirty="0">
                <a:latin typeface="Segoe UI" panose="020B0502040204020203" pitchFamily="34" charset="0"/>
              </a:rPr>
              <a:t> </a:t>
            </a:r>
            <a:endParaRPr lang="en-US" sz="18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Regional Transportation District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BBCFDA-875E-B543-B61B-7BE86F07F88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033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b="1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2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4197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52475" y="1184275"/>
            <a:ext cx="5692775" cy="3201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4892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F0DDC-9FEC-4E42-9C54-604148B7CCF6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7947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AF206620-8740-4F29-80B2-D0A6C1312ABF}" type="slidenum">
              <a:rPr lang="en-US" sz="1300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21</a:t>
            </a:fld>
            <a:endParaRPr lang="en-US" sz="13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885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22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5090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6435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5568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101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1151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6325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0151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686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b="1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3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6925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30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8488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Regional Transportation District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BBCFDA-875E-B543-B61B-7BE86F07F887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1191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4000"/>
              </a:lnSpc>
            </a:pPr>
            <a:r>
              <a:rPr lang="en-US" dirty="0"/>
              <a:t> </a:t>
            </a:r>
            <a:endParaRPr lang="en-US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D473AF9-0F1D-4530-A4C4-63DA74DBB8C4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4892">
                <a:defRPr/>
              </a:pPr>
              <a:t>32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398243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4892">
              <a:defRPr/>
            </a:pPr>
            <a:r>
              <a:rPr lang="en-US" sz="1800" dirty="0">
                <a:latin typeface="Segoe UI"/>
                <a:cs typeface="Segoe UI"/>
              </a:rPr>
              <a:t> 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defTabSz="924892">
              <a:defRPr/>
            </a:pPr>
            <a:endParaRPr lang="en-US" dirty="0"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D473AF9-0F1D-4530-A4C4-63DA74DBB8C4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4892">
                <a:defRPr/>
              </a:pPr>
              <a:t>33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024080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D473AF9-0F1D-4530-A4C4-63DA74DBB8C4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24892">
                <a:defRPr/>
              </a:pPr>
              <a:t>34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073545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35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4470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AF206620-8740-4F29-80B2-D0A6C1312ABF}" type="slidenum">
              <a:rPr lang="en-US" sz="1300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36</a:t>
            </a:fld>
            <a:endParaRPr lang="en-US" sz="13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6967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AF206620-8740-4F29-80B2-D0A6C1312ABF}" type="slidenum">
              <a:rPr lang="en-US" sz="1300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37</a:t>
            </a:fld>
            <a:endParaRPr lang="en-US" sz="13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5301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  <a:endParaRPr lang="en-US" b="1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AF206620-8740-4F29-80B2-D0A6C1312ABF}" type="slidenum">
              <a:rPr lang="en-US" sz="1300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38</a:t>
            </a:fld>
            <a:endParaRPr lang="en-US" sz="13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26363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US" dirty="0">
              <a:cs typeface="Calibri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306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b="1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4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58240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45435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087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5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648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latin typeface="Segoe UI" panose="020B0502040204020203" pitchFamily="34" charset="0"/>
              </a:rPr>
              <a:t> </a:t>
            </a:r>
            <a:endParaRPr lang="en-US" sz="18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CDE23-59E0-4D1D-B496-85FA02DF92F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40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7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625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4892">
              <a:defRPr/>
            </a:pPr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523C7FC6-2EB7-DC4F-9390-156888BAA8A2}" type="slidenum">
              <a:rPr lang="en-CA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8</a:t>
            </a:fld>
            <a:endParaRPr lang="en-CA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49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892">
              <a:defRPr/>
            </a:pPr>
            <a:fld id="{AF206620-8740-4F29-80B2-D0A6C1312ABF}" type="slidenum">
              <a:rPr lang="en-US" sz="1300">
                <a:solidFill>
                  <a:prstClr val="black"/>
                </a:solidFill>
                <a:latin typeface="Montserrat" panose="00000500000000000000" pitchFamily="2" charset="0"/>
              </a:rPr>
              <a:pPr defTabSz="924892">
                <a:defRPr/>
              </a:pPr>
              <a:t>9</a:t>
            </a:fld>
            <a:endParaRPr lang="en-US" sz="1300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5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56D68-E180-4CDF-A41B-26AF996FF1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BF12C3-6B16-489C-9DBA-DA4320A2A7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CE80B-C5F6-4E08-82BD-A9F20F6B4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BAD30-0A80-4EAE-87C4-17798E95E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29F55A-36A8-453D-B028-C27F7169A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643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AB2A3-E849-407B-8FE4-3A3F31702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73F200-168C-41B4-AA5F-795A7737C5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4DC74-9717-44F6-9A21-3759587A4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C1C3D-6344-40D5-990C-A0140780D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4C95D-20DE-453E-A22B-C353DFF69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139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074BAF-5A69-4DDB-A472-5D6B03F636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F3123F-6160-4D28-9658-E053DDD93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033E3-69FC-4B36-AA52-5FF1EB8F9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2A6DF-C817-4D87-B39E-FB8FD1EE5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952E04-152B-4FD1-8656-1E3699985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24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 Section: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pour une image  5"/>
          <p:cNvSpPr>
            <a:spLocks noGrp="1"/>
          </p:cNvSpPr>
          <p:nvPr>
            <p:ph type="pic" sz="quarter" idx="13" hasCustomPrompt="1"/>
          </p:nvPr>
        </p:nvSpPr>
        <p:spPr>
          <a:xfrm>
            <a:off x="3179763" y="0"/>
            <a:ext cx="5832475" cy="6858000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>
          <a:xfrm>
            <a:off x="307023" y="233003"/>
            <a:ext cx="2808725" cy="3132137"/>
          </a:xfrm>
        </p:spPr>
        <p:txBody>
          <a:bodyPr/>
          <a:lstStyle>
            <a:lvl1pPr>
              <a:defRPr/>
            </a:lvl1pPr>
          </a:lstStyle>
          <a:p>
            <a:r>
              <a:rPr lang="en-CA"/>
              <a:t>Insert section title here</a:t>
            </a:r>
          </a:p>
        </p:txBody>
      </p:sp>
      <p:sp>
        <p:nvSpPr>
          <p:cNvPr id="14" name="Espace réservé pour une image  5"/>
          <p:cNvSpPr>
            <a:spLocks noGrp="1"/>
          </p:cNvSpPr>
          <p:nvPr>
            <p:ph type="pic" sz="quarter" idx="14" hasCustomPrompt="1"/>
          </p:nvPr>
        </p:nvSpPr>
        <p:spPr>
          <a:xfrm>
            <a:off x="9010651" y="0"/>
            <a:ext cx="3181349" cy="6858000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2719"/>
          <a:stretch/>
        </p:blipFill>
        <p:spPr>
          <a:xfrm>
            <a:off x="9159575" y="0"/>
            <a:ext cx="3032425" cy="5949194"/>
          </a:xfrm>
          <a:prstGeom prst="rect">
            <a:avLst/>
          </a:prstGeom>
        </p:spPr>
      </p:pic>
      <p:pic>
        <p:nvPicPr>
          <p:cNvPr id="9" name="Imag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024" y="6335486"/>
            <a:ext cx="621730" cy="29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15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14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987287" y="1616764"/>
            <a:ext cx="2186610" cy="307450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664225" y="1616764"/>
            <a:ext cx="2186610" cy="307450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341164" y="1616764"/>
            <a:ext cx="2186610" cy="307450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9018101" y="1616764"/>
            <a:ext cx="2186610" cy="307450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950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lE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" y="3"/>
            <a:ext cx="12191999" cy="685799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tIns="1548000" anchor="ctr"/>
          <a:lstStyle>
            <a:lvl1pPr marL="0" indent="0" algn="ct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388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 Title: White Text + Im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  5"/>
          <p:cNvSpPr>
            <a:spLocks noGrp="1"/>
          </p:cNvSpPr>
          <p:nvPr>
            <p:ph type="pic" sz="quarter" idx="11" hasCustomPrompt="1"/>
          </p:nvPr>
        </p:nvSpPr>
        <p:spPr>
          <a:xfrm>
            <a:off x="1703388" y="0"/>
            <a:ext cx="10488612" cy="6858000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208213" y="620713"/>
            <a:ext cx="9251950" cy="5038682"/>
          </a:xfrm>
        </p:spPr>
        <p:txBody>
          <a:bodyPr anchor="ctr">
            <a:normAutofit/>
          </a:bodyPr>
          <a:lstStyle>
            <a:lvl1pPr algn="ctr">
              <a:defRPr sz="5400" b="0" i="0" baseline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CA"/>
              <a:t>Insert presentation title here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27013" y="225426"/>
            <a:ext cx="1404937" cy="3238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A5AAEEB1-7BF1-40B9-B4F4-7BED228787AA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6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224216" y="5651157"/>
            <a:ext cx="9242854" cy="541294"/>
          </a:xfrm>
        </p:spPr>
        <p:txBody>
          <a:bodyPr anchor="b">
            <a:normAutofit/>
          </a:bodyPr>
          <a:lstStyle>
            <a:lvl1pPr marL="0" indent="0" algn="ctr">
              <a:buNone/>
              <a:defRPr sz="1600" b="0" i="1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/>
              <a:t>Insert sub-title here</a:t>
            </a:r>
          </a:p>
        </p:txBody>
      </p:sp>
    </p:spTree>
    <p:extLst>
      <p:ext uri="{BB962C8B-B14F-4D97-AF65-F5344CB8AC3E}">
        <p14:creationId xmlns:p14="http://schemas.microsoft.com/office/powerpoint/2010/main" val="1760418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 Project: 1 Photo +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  5"/>
          <p:cNvSpPr>
            <a:spLocks noGrp="1"/>
          </p:cNvSpPr>
          <p:nvPr>
            <p:ph type="pic" sz="quarter" idx="15" hasCustomPrompt="1"/>
          </p:nvPr>
        </p:nvSpPr>
        <p:spPr>
          <a:xfrm>
            <a:off x="1703388" y="0"/>
            <a:ext cx="6805612" cy="6903695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baseline="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project image here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7013" y="225425"/>
            <a:ext cx="1404937" cy="7556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AE645-7498-491B-B6EA-ABC2AA0FCE9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itre 12"/>
          <p:cNvSpPr>
            <a:spLocks noGrp="1"/>
          </p:cNvSpPr>
          <p:nvPr>
            <p:ph type="title" hasCustomPrompt="1"/>
          </p:nvPr>
        </p:nvSpPr>
        <p:spPr>
          <a:xfrm>
            <a:off x="8580438" y="620713"/>
            <a:ext cx="3384550" cy="1152526"/>
          </a:xfrm>
        </p:spPr>
        <p:txBody>
          <a:bodyPr/>
          <a:lstStyle>
            <a:lvl1pPr algn="l">
              <a:defRPr baseline="0"/>
            </a:lvl1pPr>
          </a:lstStyle>
          <a:p>
            <a:r>
              <a:rPr lang="en-CA"/>
              <a:t>Insert project title here</a:t>
            </a:r>
            <a:br>
              <a:rPr lang="en-CA"/>
            </a:br>
            <a:endParaRPr lang="en-CA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6" hasCustomPrompt="1"/>
          </p:nvPr>
        </p:nvSpPr>
        <p:spPr>
          <a:xfrm>
            <a:off x="8580438" y="1844675"/>
            <a:ext cx="3384549" cy="4358875"/>
          </a:xfrm>
        </p:spPr>
        <p:txBody>
          <a:bodyPr anchor="b">
            <a:norm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CA"/>
              <a:t>Insert project 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427618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1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A2E39-0A75-4C85-AB55-E85BBFE55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42D61-EBCA-4D3E-B4C2-0DEA8AF1E7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33DC09-A6F3-4655-8ADB-86849F2DB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E55CE-7D34-4FE1-A1D0-D3C984094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69BD0-C2BB-45C8-9A83-0A4B69D9E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02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84DFC-93E7-4D8C-8A6C-0AC18B489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D0DFB5-8DAA-4DE0-B301-B16A0D7F4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26BB3-CD4E-4DBA-B115-BB7FB5AE3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FFF19-9311-48A3-AF9A-0A4D9FDCC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4FA68E-83E1-46D7-8566-4AB2C524D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52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E894D-AA98-4CE0-A6D7-7D95140EC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F813B-2194-418B-ABF8-ECCCC056EF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38DB7C-3ED9-4B86-985D-CD85245F51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BE0225-160D-48E4-93AB-7EE772975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0CB9C-2DB7-45E1-9B11-BB07E4BBD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1E3123-B157-498C-ADF6-5A20D1BFB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02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35D4B-7DF7-4EF2-8585-ADC58EA77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E21FC3-4F0C-4EEB-B73F-37FCEB03CA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71340F-3EFA-4B61-9C24-E886D92B50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09C5DA-297F-4A85-8C1F-68099DAC9F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465036-1E1E-49C6-9E30-95C8069EFD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65B90B-AFC1-4404-9F73-CBD5AE72F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EC01BE-C23D-4A9D-9184-7BE452DB0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E62F8C-91ED-4A3B-AB78-B8B8FEC47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084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DEB02-78C8-4478-8B84-DAED5BC6C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1353D9-2015-4768-B846-667A1F7DB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6FCDCB-F928-4C67-8116-F5BAB2560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1425DC-CA36-4FDD-8809-70A603F3F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1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C587B6-FAD9-41E1-91E7-F21511BAF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C4BF12-37D2-4F16-9958-CD8CC25AA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C0D2C3-C210-4F36-862F-C815AFBDE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12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53F58-D5D5-49DB-ABBE-4FB6E7094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D5832-AD01-4B33-A803-1C48D6CCD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30EDB5-3849-47ED-9DB1-96CE34A75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D353FC-0866-4378-B390-FD56EC0C9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0FBA90-41C4-45CD-9A99-26114C461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D35C34-53AC-4083-AADC-7AAAB85C1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767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CF4CD-0034-46BF-9950-1FA44A488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0110B3-F169-423E-A831-FB5786C9FA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4BA62A-D81B-408B-92BC-32927F9BC0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541FD7-1E97-4590-8BA0-A9E2A8115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9DAE70-5AA2-4319-8669-1B82EFD0A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C9C28F-4F39-4E84-9B50-9BEEA4DD8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174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AEB25E-9C70-47D5-BA94-D265A713E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3FFFB1-D92E-48DE-BA27-AF87B3950F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F598BB-4C87-4A0E-9F1B-151E4DB3AB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8BA3C-247B-4AA8-BA7E-4535B92399B4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248916-3C81-480E-98F9-A13BC53BD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0065D-E8A3-485E-9B44-84689E6905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04287-2BDA-4486-9614-452DC59D2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836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9" r:id="rId14"/>
    <p:sldLayoutId id="2147483671" r:id="rId15"/>
    <p:sldLayoutId id="2147483672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tiff"/><Relationship Id="rId3" Type="http://schemas.openxmlformats.org/officeDocument/2006/relationships/image" Target="../media/image6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12.png"/><Relationship Id="rId10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2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2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8.png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5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3" Type="http://schemas.openxmlformats.org/officeDocument/2006/relationships/image" Target="../media/image12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5.png"/><Relationship Id="rId10" Type="http://schemas.openxmlformats.org/officeDocument/2006/relationships/image" Target="../media/image21.jpeg"/><Relationship Id="rId4" Type="http://schemas.openxmlformats.org/officeDocument/2006/relationships/image" Target="../media/image6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5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12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7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B0F80-CB82-41A2-81E6-5FBC5A653A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2695" y="3429000"/>
            <a:ext cx="4368602" cy="19568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1400" b="1" i="1" dirty="0"/>
              <a:t> </a:t>
            </a:r>
            <a:br>
              <a:rPr lang="en-US" sz="1400" b="1" dirty="0"/>
            </a:br>
            <a:br>
              <a:rPr lang="en-US" sz="1400" b="1" dirty="0"/>
            </a:br>
            <a:br>
              <a:rPr lang="en-US" sz="2400" b="1" dirty="0">
                <a:latin typeface="+mn-lt"/>
              </a:rPr>
            </a:br>
            <a:br>
              <a:rPr lang="en-US" sz="2400" b="1" dirty="0">
                <a:latin typeface="+mn-lt"/>
              </a:rPr>
            </a:br>
            <a:br>
              <a:rPr lang="en-US" sz="2700" b="1" dirty="0">
                <a:latin typeface="+mn-lt"/>
              </a:rPr>
            </a:br>
            <a:r>
              <a:rPr lang="en-US" sz="2700" b="1" dirty="0">
                <a:latin typeface="+mn-lt"/>
              </a:rPr>
              <a:t>Zero Emission Technology Feasibility Study</a:t>
            </a:r>
            <a:br>
              <a:rPr lang="en-US" sz="2700" b="1" dirty="0">
                <a:latin typeface="+mn-lt"/>
              </a:rPr>
            </a:br>
            <a:br>
              <a:rPr lang="en-US" sz="2700" b="1" dirty="0">
                <a:latin typeface="+mn-lt"/>
              </a:rPr>
            </a:br>
            <a:r>
              <a:rPr lang="en-US" sz="2700" dirty="0">
                <a:latin typeface="+mn-lt"/>
              </a:rPr>
              <a:t>Board of Directors’ Workshop</a:t>
            </a:r>
            <a:br>
              <a:rPr lang="en-US" sz="2700" dirty="0">
                <a:latin typeface="+mn-lt"/>
              </a:rPr>
            </a:br>
            <a:r>
              <a:rPr lang="en-US" sz="2700" dirty="0">
                <a:latin typeface="+mn-lt"/>
              </a:rPr>
              <a:t>10/27/2022</a:t>
            </a:r>
          </a:p>
        </p:txBody>
      </p:sp>
      <p:pic>
        <p:nvPicPr>
          <p:cNvPr id="47" name="Content Placeholder 46" descr="A bus parked at a bus stop&#10;&#10;Description automatically generated with medium confidence">
            <a:extLst>
              <a:ext uri="{FF2B5EF4-FFF2-40B4-BE49-F238E27FC236}">
                <a16:creationId xmlns:a16="http://schemas.microsoft.com/office/drawing/2014/main" id="{1870797C-E61C-4E5E-ABC5-98E6BDD04BC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7" r="-1" b="7464"/>
          <a:stretch/>
        </p:blipFill>
        <p:spPr>
          <a:xfrm>
            <a:off x="6214091" y="901193"/>
            <a:ext cx="5974861" cy="5956807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4E5232C-4345-462F-8168-C9DDA9FB1E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48" y="0"/>
            <a:ext cx="12192000" cy="2868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ED94D-EF2D-41B2-AB6A-633A9B1366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4178" y="6108405"/>
            <a:ext cx="866775" cy="495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FB856D-89A8-4FDA-AB42-F9E13A3029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095" y="5940067"/>
            <a:ext cx="2820636" cy="79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884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013C7336-9D3D-4C4D-8CE3-AE44DF60928B}"/>
              </a:ext>
            </a:extLst>
          </p:cNvPr>
          <p:cNvSpPr txBox="1">
            <a:spLocks/>
          </p:cNvSpPr>
          <p:nvPr/>
        </p:nvSpPr>
        <p:spPr>
          <a:xfrm>
            <a:off x="266631" y="730370"/>
            <a:ext cx="11655564" cy="968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1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1F4E79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510AED4-B8DF-4C9F-AEC6-BF7586023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ADC02BD-52CC-4A60-85B1-34F19CDF25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30920A0D-3032-4B41-9A15-E7D3193253DA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E4DB33C-B986-4C56-956D-324F80718B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C7FD07-1C98-4A19-B3C1-C8FA8F5872DF}"/>
              </a:ext>
            </a:extLst>
          </p:cNvPr>
          <p:cNvSpPr txBox="1"/>
          <p:nvPr/>
        </p:nvSpPr>
        <p:spPr>
          <a:xfrm>
            <a:off x="0" y="50205"/>
            <a:ext cx="7325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What Is a Block?  </a:t>
            </a:r>
            <a:endParaRPr lang="en-US" sz="5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81F11D8-8B1A-4827-B8A7-B56C79EAA899}"/>
              </a:ext>
            </a:extLst>
          </p:cNvPr>
          <p:cNvSpPr txBox="1"/>
          <p:nvPr/>
        </p:nvSpPr>
        <p:spPr>
          <a:xfrm>
            <a:off x="327565" y="1463303"/>
            <a:ext cx="110046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Block = What a bus does in a day from start to end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DF0542-1099-4128-8637-4F41ABEDD14D}"/>
              </a:ext>
            </a:extLst>
          </p:cNvPr>
          <p:cNvSpPr txBox="1"/>
          <p:nvPr/>
        </p:nvSpPr>
        <p:spPr>
          <a:xfrm>
            <a:off x="364487" y="2171189"/>
            <a:ext cx="11300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</a:rPr>
              <a:t>Think of this as the vehicle schedule as opposed to route schedule.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</a:rPr>
              <a:t>Vehicle schedules are used to define when and where a vehicle will be throughout the day.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</a:rPr>
              <a:t>A block can encompass more than one route or coach operator throughout the day. </a:t>
            </a:r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0BA84A-0BD3-4F19-9BDC-E505503077D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171" t="13161" r="11255" b="22090"/>
          <a:stretch/>
        </p:blipFill>
        <p:spPr>
          <a:xfrm>
            <a:off x="2315025" y="3286819"/>
            <a:ext cx="6831883" cy="299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195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013C7336-9D3D-4C4D-8CE3-AE44DF60928B}"/>
              </a:ext>
            </a:extLst>
          </p:cNvPr>
          <p:cNvSpPr txBox="1">
            <a:spLocks/>
          </p:cNvSpPr>
          <p:nvPr/>
        </p:nvSpPr>
        <p:spPr>
          <a:xfrm>
            <a:off x="266631" y="730370"/>
            <a:ext cx="11655564" cy="968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1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1F4E79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510AED4-B8DF-4C9F-AEC6-BF7586023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ADC02BD-52CC-4A60-85B1-34F19CDF25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30920A0D-3032-4B41-9A15-E7D3193253DA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E4DB33C-B986-4C56-956D-324F80718B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C7FD07-1C98-4A19-B3C1-C8FA8F5872DF}"/>
              </a:ext>
            </a:extLst>
          </p:cNvPr>
          <p:cNvSpPr txBox="1"/>
          <p:nvPr/>
        </p:nvSpPr>
        <p:spPr>
          <a:xfrm>
            <a:off x="0" y="50205"/>
            <a:ext cx="7325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Service Types</a:t>
            </a:r>
            <a:endParaRPr lang="en-US" sz="5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FBC1CF-08CB-4692-889B-0716F1AAB80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610" t="32769" r="27797" b="28135"/>
          <a:stretch/>
        </p:blipFill>
        <p:spPr>
          <a:xfrm>
            <a:off x="334402" y="1653700"/>
            <a:ext cx="2510725" cy="26812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66869B-7166-48F1-B23D-69902528007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0783" t="40447" r="33134" b="13949"/>
          <a:stretch/>
        </p:blipFill>
        <p:spPr>
          <a:xfrm>
            <a:off x="3111758" y="1703904"/>
            <a:ext cx="2681434" cy="26371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6E23951-239B-4EF7-A552-9D81CC0B5D6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7839" t="47910" r="56271" b="24845"/>
          <a:stretch/>
        </p:blipFill>
        <p:spPr>
          <a:xfrm>
            <a:off x="5954830" y="1600373"/>
            <a:ext cx="2789601" cy="26904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8F5C0C6-33B3-464B-B422-A93C7C5984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63619" y="1761675"/>
            <a:ext cx="2339388" cy="28552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0848A83-8F99-4C27-9AD5-0CDDCFBBDE0B}"/>
              </a:ext>
            </a:extLst>
          </p:cNvPr>
          <p:cNvSpPr txBox="1"/>
          <p:nvPr/>
        </p:nvSpPr>
        <p:spPr>
          <a:xfrm>
            <a:off x="930134" y="1252328"/>
            <a:ext cx="1476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South County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27BAFC-49BB-41A0-91D5-D72F43B859EE}"/>
              </a:ext>
            </a:extLst>
          </p:cNvPr>
          <p:cNvSpPr txBox="1"/>
          <p:nvPr/>
        </p:nvSpPr>
        <p:spPr>
          <a:xfrm>
            <a:off x="3654067" y="1262801"/>
            <a:ext cx="14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North County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E48AE9-5E67-4A61-B011-49774113A5EA}"/>
              </a:ext>
            </a:extLst>
          </p:cNvPr>
          <p:cNvSpPr txBox="1"/>
          <p:nvPr/>
        </p:nvSpPr>
        <p:spPr>
          <a:xfrm>
            <a:off x="6666953" y="1250968"/>
            <a:ext cx="903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Express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2414104-7E0D-4AE3-91FD-3C286CD67DBC}"/>
              </a:ext>
            </a:extLst>
          </p:cNvPr>
          <p:cNvSpPr txBox="1"/>
          <p:nvPr/>
        </p:nvSpPr>
        <p:spPr>
          <a:xfrm>
            <a:off x="10120141" y="1250968"/>
            <a:ext cx="673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Swift</a:t>
            </a:r>
          </a:p>
        </p:txBody>
      </p:sp>
      <p:pic>
        <p:nvPicPr>
          <p:cNvPr id="17" name="Picture 16" descr="A bus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08FDE8A-7A48-46A4-8BAF-874B691B84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9" y="3905353"/>
            <a:ext cx="2550478" cy="1700319"/>
          </a:xfrm>
          <a:prstGeom prst="rect">
            <a:avLst/>
          </a:prstGeom>
        </p:spPr>
      </p:pic>
      <p:pic>
        <p:nvPicPr>
          <p:cNvPr id="35" name="Picture 34" descr="A bus parked on the side of the road&#10;&#10;Description automatically generated with medium confidence">
            <a:extLst>
              <a:ext uri="{FF2B5EF4-FFF2-40B4-BE49-F238E27FC236}">
                <a16:creationId xmlns:a16="http://schemas.microsoft.com/office/drawing/2014/main" id="{30B028B6-4D14-423E-BF11-B231B583D31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133" y="4003463"/>
            <a:ext cx="2017769" cy="1283230"/>
          </a:xfrm>
          <a:prstGeom prst="rect">
            <a:avLst/>
          </a:prstGeom>
        </p:spPr>
      </p:pic>
      <p:pic>
        <p:nvPicPr>
          <p:cNvPr id="34" name="Picture 33" descr="A bus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9FB99C6A-B404-46C6-8D47-86051E1F81F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764" y="4919677"/>
            <a:ext cx="2237889" cy="1491926"/>
          </a:xfrm>
          <a:prstGeom prst="rect">
            <a:avLst/>
          </a:prstGeom>
        </p:spPr>
      </p:pic>
      <p:pic>
        <p:nvPicPr>
          <p:cNvPr id="26" name="Picture 25" descr="A blue and white bus&#10;&#10;Description automatically generated with medium confidence">
            <a:extLst>
              <a:ext uri="{FF2B5EF4-FFF2-40B4-BE49-F238E27FC236}">
                <a16:creationId xmlns:a16="http://schemas.microsoft.com/office/drawing/2014/main" id="{E5A1D7FE-3E86-420F-9547-8C2DD922AEE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723" y="4919677"/>
            <a:ext cx="2144644" cy="1491926"/>
          </a:xfrm>
          <a:prstGeom prst="rect">
            <a:avLst/>
          </a:prstGeom>
        </p:spPr>
      </p:pic>
      <p:pic>
        <p:nvPicPr>
          <p:cNvPr id="5" name="Picture 4" descr="A blue and white bus&#10;&#10;Description automatically generated with medium confidence">
            <a:extLst>
              <a:ext uri="{FF2B5EF4-FFF2-40B4-BE49-F238E27FC236}">
                <a16:creationId xmlns:a16="http://schemas.microsoft.com/office/drawing/2014/main" id="{63C0688A-5124-4B50-825E-D23734544B1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645" y="4506735"/>
            <a:ext cx="2582008" cy="1721338"/>
          </a:xfrm>
          <a:prstGeom prst="rect">
            <a:avLst/>
          </a:prstGeom>
        </p:spPr>
      </p:pic>
      <p:pic>
        <p:nvPicPr>
          <p:cNvPr id="15" name="Picture 14" descr="A bus parked on the side of the road&#10;&#10;Description automatically generated with medium confidence">
            <a:extLst>
              <a:ext uri="{FF2B5EF4-FFF2-40B4-BE49-F238E27FC236}">
                <a16:creationId xmlns:a16="http://schemas.microsoft.com/office/drawing/2014/main" id="{04F55104-F560-4C1D-8CDF-EFC942CDFB7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830" y="3926747"/>
            <a:ext cx="2017769" cy="1283230"/>
          </a:xfrm>
          <a:prstGeom prst="rect">
            <a:avLst/>
          </a:prstGeom>
        </p:spPr>
      </p:pic>
      <p:pic>
        <p:nvPicPr>
          <p:cNvPr id="19" name="Picture 18" descr="A picture containing transport, bus&#10;&#10;Description automatically generated">
            <a:extLst>
              <a:ext uri="{FF2B5EF4-FFF2-40B4-BE49-F238E27FC236}">
                <a16:creationId xmlns:a16="http://schemas.microsoft.com/office/drawing/2014/main" id="{16C45550-F511-476B-B74D-E61E9DA755F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308" y="3576277"/>
            <a:ext cx="3916011" cy="2686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76D4A4-6734-400F-8FC4-BF427173AE8D}"/>
              </a:ext>
            </a:extLst>
          </p:cNvPr>
          <p:cNvSpPr txBox="1"/>
          <p:nvPr/>
        </p:nvSpPr>
        <p:spPr>
          <a:xfrm>
            <a:off x="796514" y="5448651"/>
            <a:ext cx="1071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40’ Buses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2410342-920A-43B7-9479-08092ABB30CF}"/>
              </a:ext>
            </a:extLst>
          </p:cNvPr>
          <p:cNvSpPr txBox="1"/>
          <p:nvPr/>
        </p:nvSpPr>
        <p:spPr>
          <a:xfrm>
            <a:off x="3358047" y="6263077"/>
            <a:ext cx="200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30’, 40’ &amp; 60’ Buses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847BCD-BB38-4540-962D-3979A6B7C3A7}"/>
              </a:ext>
            </a:extLst>
          </p:cNvPr>
          <p:cNvSpPr txBox="1"/>
          <p:nvPr/>
        </p:nvSpPr>
        <p:spPr>
          <a:xfrm>
            <a:off x="6434359" y="6229256"/>
            <a:ext cx="2852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60’ Buses &amp; Double Decker's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9450E40-7F7D-42EB-835A-8D37AC50603A}"/>
              </a:ext>
            </a:extLst>
          </p:cNvPr>
          <p:cNvSpPr txBox="1"/>
          <p:nvPr/>
        </p:nvSpPr>
        <p:spPr>
          <a:xfrm>
            <a:off x="10021733" y="5767767"/>
            <a:ext cx="1071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60’ Buses</a:t>
            </a:r>
          </a:p>
        </p:txBody>
      </p:sp>
    </p:spTree>
    <p:extLst>
      <p:ext uri="{BB962C8B-B14F-4D97-AF65-F5344CB8AC3E}">
        <p14:creationId xmlns:p14="http://schemas.microsoft.com/office/powerpoint/2010/main" val="1138309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61C7B79-5837-4F9B-B075-E7C65A66E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7268F52-9169-4CF7-9020-BC5A2C0E4E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1103910"/>
              </p:ext>
            </p:extLst>
          </p:nvPr>
        </p:nvGraphicFramePr>
        <p:xfrm>
          <a:off x="307024" y="1909438"/>
          <a:ext cx="5062998" cy="3306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CA51E2B-0F3F-4F30-8D63-F7B4449B87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4627669"/>
              </p:ext>
            </p:extLst>
          </p:nvPr>
        </p:nvGraphicFramePr>
        <p:xfrm>
          <a:off x="5894127" y="1909438"/>
          <a:ext cx="5878372" cy="3486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677C1D-CF99-4750-B4F6-17742ECD7A50}"/>
              </a:ext>
            </a:extLst>
          </p:cNvPr>
          <p:cNvSpPr txBox="1"/>
          <p:nvPr/>
        </p:nvSpPr>
        <p:spPr>
          <a:xfrm>
            <a:off x="5894127" y="5364619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Block = What a bus does in a day from start to end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286E5B-4283-4E3C-BE3B-CFD0EEE90A70}"/>
              </a:ext>
            </a:extLst>
          </p:cNvPr>
          <p:cNvSpPr txBox="1"/>
          <p:nvPr/>
        </p:nvSpPr>
        <p:spPr>
          <a:xfrm>
            <a:off x="9135222" y="6125113"/>
            <a:ext cx="26372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*Includes contracted service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1D6867C-9D6B-4856-830C-43DB61385D65}"/>
              </a:ext>
            </a:extLst>
          </p:cNvPr>
          <p:cNvSpPr txBox="1">
            <a:spLocks/>
          </p:cNvSpPr>
          <p:nvPr/>
        </p:nvSpPr>
        <p:spPr>
          <a:xfrm>
            <a:off x="0" y="-16455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endParaRPr lang="en-US" sz="5400" b="1" dirty="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39CC298-75EB-4FF2-B446-B3406F2CCB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6912" y="-16455"/>
            <a:ext cx="1065088" cy="12149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C409408-D075-4263-9018-C41F012DFB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B4504DD-A06A-4F3C-8EE0-7B89007F0E41}"/>
              </a:ext>
            </a:extLst>
          </p:cNvPr>
          <p:cNvSpPr txBox="1"/>
          <p:nvPr/>
        </p:nvSpPr>
        <p:spPr>
          <a:xfrm>
            <a:off x="55468" y="34765"/>
            <a:ext cx="89057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2024 Service Overview*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141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Content Placeholder 46" descr="A bus parked at a bus stop&#10;&#10;Description automatically generated with medium confidence">
            <a:extLst>
              <a:ext uri="{FF2B5EF4-FFF2-40B4-BE49-F238E27FC236}">
                <a16:creationId xmlns:a16="http://schemas.microsoft.com/office/drawing/2014/main" id="{1870797C-E61C-4E5E-ABC5-98E6BDD04BC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7" r="-1" b="7464"/>
          <a:stretch/>
        </p:blipFill>
        <p:spPr>
          <a:xfrm>
            <a:off x="5294610" y="0"/>
            <a:ext cx="6897390" cy="6876548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ED94D-EF2D-41B2-AB6A-633A9B136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001" y="6211146"/>
            <a:ext cx="866775" cy="4953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5FC14AB-A2C1-4411-B79F-FE46144860D1}"/>
              </a:ext>
            </a:extLst>
          </p:cNvPr>
          <p:cNvSpPr txBox="1">
            <a:spLocks/>
          </p:cNvSpPr>
          <p:nvPr/>
        </p:nvSpPr>
        <p:spPr>
          <a:xfrm>
            <a:off x="463004" y="2250041"/>
            <a:ext cx="4368602" cy="30536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i="1" dirty="0"/>
              <a:t> 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6000" b="1" dirty="0">
                <a:latin typeface="+mn-lt"/>
              </a:rPr>
              <a:t>Modeling Results</a:t>
            </a:r>
            <a:endParaRPr lang="en-US" sz="6000" dirty="0">
              <a:latin typeface="+mn-lt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384B8B-DAE7-4857-9BE9-47FACA72BFD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F31837-3BAA-4136-A95C-09ABDD544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846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E8B563F-1EDE-49DB-A564-D9D0619393BF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9" name="Title 13">
            <a:extLst>
              <a:ext uri="{FF2B5EF4-FFF2-40B4-BE49-F238E27FC236}">
                <a16:creationId xmlns:a16="http://schemas.microsoft.com/office/drawing/2014/main" id="{B86719F3-1D58-4B3F-9E9C-E5BC330E384E}"/>
              </a:ext>
            </a:extLst>
          </p:cNvPr>
          <p:cNvSpPr txBox="1">
            <a:spLocks/>
          </p:cNvSpPr>
          <p:nvPr/>
        </p:nvSpPr>
        <p:spPr>
          <a:xfrm>
            <a:off x="210073" y="168984"/>
            <a:ext cx="92760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Block Completion </a:t>
            </a:r>
            <a:r>
              <a:rPr lang="en-US" sz="4400" b="1" dirty="0">
                <a:solidFill>
                  <a:schemeClr val="bg1"/>
                </a:solidFill>
                <a:effectLst/>
                <a:latin typeface="+mn-lt"/>
              </a:rPr>
              <a:t>(Base Charging Only)</a:t>
            </a: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21" name="Image 11">
            <a:extLst>
              <a:ext uri="{FF2B5EF4-FFF2-40B4-BE49-F238E27FC236}">
                <a16:creationId xmlns:a16="http://schemas.microsoft.com/office/drawing/2014/main" id="{0CCDF979-1E94-4019-BA9D-2B3DFA5C4B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0574" y="6392678"/>
            <a:ext cx="621730" cy="296338"/>
          </a:xfrm>
          <a:prstGeom prst="rect">
            <a:avLst/>
          </a:prstGeom>
        </p:spPr>
      </p:pic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A9FED24D-FB79-495E-8AD6-2118D58FF27C}"/>
              </a:ext>
            </a:extLst>
          </p:cNvPr>
          <p:cNvGraphicFramePr>
            <a:graphicFrameLocks/>
          </p:cNvGraphicFramePr>
          <p:nvPr/>
        </p:nvGraphicFramePr>
        <p:xfrm>
          <a:off x="368399" y="1350102"/>
          <a:ext cx="9199267" cy="5466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2D229D5-72E6-48C8-AE0F-5CC7887A0537}"/>
              </a:ext>
            </a:extLst>
          </p:cNvPr>
          <p:cNvSpPr txBox="1"/>
          <p:nvPr/>
        </p:nvSpPr>
        <p:spPr>
          <a:xfrm>
            <a:off x="9740251" y="4390800"/>
            <a:ext cx="2083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accent2">
                    <a:lumMod val="75000"/>
                  </a:schemeClr>
                </a:solidFill>
              </a:rPr>
              <a:t>Block = </a:t>
            </a:r>
          </a:p>
          <a:p>
            <a:r>
              <a:rPr lang="en-US" sz="1600" b="1" dirty="0">
                <a:solidFill>
                  <a:schemeClr val="accent2">
                    <a:lumMod val="75000"/>
                  </a:schemeClr>
                </a:solidFill>
              </a:rPr>
              <a:t>What a bus does in a day from start to 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8F04D24-98FE-43BD-BCA8-D0226CFDE1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79574D-740A-4D02-9128-A78D37867A9A}"/>
              </a:ext>
            </a:extLst>
          </p:cNvPr>
          <p:cNvSpPr txBox="1"/>
          <p:nvPr/>
        </p:nvSpPr>
        <p:spPr>
          <a:xfrm>
            <a:off x="1545596" y="2828835"/>
            <a:ext cx="13870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37% South County Routes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D55E47-18FD-47A0-AAF1-820B2EDEECBA}"/>
              </a:ext>
            </a:extLst>
          </p:cNvPr>
          <p:cNvSpPr txBox="1"/>
          <p:nvPr/>
        </p:nvSpPr>
        <p:spPr>
          <a:xfrm>
            <a:off x="3609712" y="3713923"/>
            <a:ext cx="12698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9% of the North County Routes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17A890-8066-4527-A22D-F6F2F67229C9}"/>
              </a:ext>
            </a:extLst>
          </p:cNvPr>
          <p:cNvSpPr txBox="1"/>
          <p:nvPr/>
        </p:nvSpPr>
        <p:spPr>
          <a:xfrm>
            <a:off x="5556631" y="2790593"/>
            <a:ext cx="1387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37%</a:t>
            </a:r>
            <a:r>
              <a:rPr lang="en-US" sz="1800" dirty="0"/>
              <a:t> Express Routes 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A7657F-7FC9-433A-B993-3404253EB52D}"/>
              </a:ext>
            </a:extLst>
          </p:cNvPr>
          <p:cNvSpPr txBox="1"/>
          <p:nvPr/>
        </p:nvSpPr>
        <p:spPr>
          <a:xfrm>
            <a:off x="7690056" y="4267689"/>
            <a:ext cx="11842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5% of Swift Service</a:t>
            </a:r>
            <a:endParaRPr lang="en-US" sz="1800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EBA534-EB12-4FBB-99C8-511022B2CA73}"/>
              </a:ext>
            </a:extLst>
          </p:cNvPr>
          <p:cNvSpPr txBox="1"/>
          <p:nvPr/>
        </p:nvSpPr>
        <p:spPr>
          <a:xfrm>
            <a:off x="9740251" y="1670107"/>
            <a:ext cx="20833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Base Charging only from: Kasch Park and Merrill Creek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Assumption 1:1 bus replacement</a:t>
            </a:r>
          </a:p>
          <a:p>
            <a:endParaRPr lang="en-US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2EE7E6-368F-405F-B125-8FF5E54F9239}"/>
              </a:ext>
            </a:extLst>
          </p:cNvPr>
          <p:cNvSpPr/>
          <p:nvPr/>
        </p:nvSpPr>
        <p:spPr>
          <a:xfrm>
            <a:off x="2932607" y="6262317"/>
            <a:ext cx="306539" cy="3089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108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D3D4C178-8DEC-438C-8614-0DF0127213CA}"/>
              </a:ext>
            </a:extLst>
          </p:cNvPr>
          <p:cNvSpPr/>
          <p:nvPr/>
        </p:nvSpPr>
        <p:spPr>
          <a:xfrm>
            <a:off x="5535651" y="3142745"/>
            <a:ext cx="637338" cy="54142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2CDF88F-EE6A-4C5E-A62D-1986C3A4C1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522542"/>
              </p:ext>
            </p:extLst>
          </p:nvPr>
        </p:nvGraphicFramePr>
        <p:xfrm>
          <a:off x="402898" y="818987"/>
          <a:ext cx="1104934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C7950A96-2BAE-4114-9D1D-CDB14BB221B1}"/>
              </a:ext>
            </a:extLst>
          </p:cNvPr>
          <p:cNvSpPr txBox="1"/>
          <p:nvPr/>
        </p:nvSpPr>
        <p:spPr>
          <a:xfrm>
            <a:off x="337710" y="4209332"/>
            <a:ext cx="1298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Least Capital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C5F6E13-FB72-46FF-9326-33DF73EF175F}"/>
              </a:ext>
            </a:extLst>
          </p:cNvPr>
          <p:cNvSpPr txBox="1"/>
          <p:nvPr/>
        </p:nvSpPr>
        <p:spPr>
          <a:xfrm>
            <a:off x="8120857" y="3328265"/>
            <a:ext cx="1317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spcBef>
                <a:spcPts val="600"/>
              </a:spcBef>
              <a:defRPr sz="105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sz="2000" dirty="0">
                <a:solidFill>
                  <a:schemeClr val="bg1"/>
                </a:solidFill>
              </a:rPr>
              <a:t>$$$$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4C834C-F38D-422D-8249-8BB6F59B7307}"/>
              </a:ext>
            </a:extLst>
          </p:cNvPr>
          <p:cNvSpPr txBox="1"/>
          <p:nvPr/>
        </p:nvSpPr>
        <p:spPr>
          <a:xfrm>
            <a:off x="1366728" y="3313108"/>
            <a:ext cx="1317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spcBef>
                <a:spcPts val="600"/>
              </a:spcBef>
              <a:defRPr sz="105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sz="2000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9EA177-FE00-497F-80E3-311B172F5BEB}"/>
              </a:ext>
            </a:extLst>
          </p:cNvPr>
          <p:cNvSpPr txBox="1"/>
          <p:nvPr/>
        </p:nvSpPr>
        <p:spPr>
          <a:xfrm>
            <a:off x="3423543" y="3284608"/>
            <a:ext cx="1317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spcBef>
                <a:spcPts val="600"/>
              </a:spcBef>
              <a:defRPr sz="105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sz="2000" dirty="0">
                <a:solidFill>
                  <a:schemeClr val="bg1"/>
                </a:solidFill>
              </a:rPr>
              <a:t>$$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60EF46-A731-4F4C-A03B-69CC6EB4445A}"/>
              </a:ext>
            </a:extLst>
          </p:cNvPr>
          <p:cNvSpPr txBox="1"/>
          <p:nvPr/>
        </p:nvSpPr>
        <p:spPr>
          <a:xfrm>
            <a:off x="5400665" y="3284057"/>
            <a:ext cx="14771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spcBef>
                <a:spcPts val="600"/>
              </a:spcBef>
              <a:defRPr sz="105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sz="2000" dirty="0">
                <a:solidFill>
                  <a:schemeClr val="bg1"/>
                </a:solidFill>
              </a:rPr>
              <a:t>$$$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AAFA15-070B-45BC-8300-11F013270148}"/>
              </a:ext>
            </a:extLst>
          </p:cNvPr>
          <p:cNvSpPr txBox="1"/>
          <p:nvPr/>
        </p:nvSpPr>
        <p:spPr>
          <a:xfrm>
            <a:off x="9630744" y="3330223"/>
            <a:ext cx="1298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400" b="1" dirty="0">
                <a:solidFill>
                  <a:schemeClr val="bg1"/>
                </a:solidFill>
              </a:rPr>
              <a:t>Most Capital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449E4AF-8A52-42D6-AA36-B587C76A5C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C7C65E4-03C4-4132-B6CF-30C4DA1A859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260D471-F9B6-4836-98DE-0C4D35FA1DB6}"/>
              </a:ext>
            </a:extLst>
          </p:cNvPr>
          <p:cNvSpPr txBox="1">
            <a:spLocks/>
          </p:cNvSpPr>
          <p:nvPr/>
        </p:nvSpPr>
        <p:spPr>
          <a:xfrm>
            <a:off x="0" y="-6046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1" name="Title 13">
            <a:extLst>
              <a:ext uri="{FF2B5EF4-FFF2-40B4-BE49-F238E27FC236}">
                <a16:creationId xmlns:a16="http://schemas.microsoft.com/office/drawing/2014/main" id="{F68D001E-AF21-489A-B2AC-C24B4B86243E}"/>
              </a:ext>
            </a:extLst>
          </p:cNvPr>
          <p:cNvSpPr txBox="1">
            <a:spLocks/>
          </p:cNvSpPr>
          <p:nvPr/>
        </p:nvSpPr>
        <p:spPr>
          <a:xfrm>
            <a:off x="210073" y="168984"/>
            <a:ext cx="77189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Strategies for Completing Blocks</a:t>
            </a:r>
            <a:endParaRPr lang="en-US" sz="44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5397981-750F-4B41-8672-C0CFB7CC6CA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439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A5B753A-02E0-4B66-88F1-B0722D684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43C0B-EA2E-4A99-A229-D4CAD8305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B49A947-FFB3-49DC-A2EA-91DCE8A3EE8B}"/>
              </a:ext>
            </a:extLst>
          </p:cNvPr>
          <p:cNvSpPr txBox="1">
            <a:spLocks/>
          </p:cNvSpPr>
          <p:nvPr/>
        </p:nvSpPr>
        <p:spPr>
          <a:xfrm>
            <a:off x="0" y="-6046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" name="Title 13">
            <a:extLst>
              <a:ext uri="{FF2B5EF4-FFF2-40B4-BE49-F238E27FC236}">
                <a16:creationId xmlns:a16="http://schemas.microsoft.com/office/drawing/2014/main" id="{11C38E5E-8853-4104-A9A6-2CBFE42D859E}"/>
              </a:ext>
            </a:extLst>
          </p:cNvPr>
          <p:cNvSpPr txBox="1">
            <a:spLocks/>
          </p:cNvSpPr>
          <p:nvPr/>
        </p:nvSpPr>
        <p:spPr>
          <a:xfrm>
            <a:off x="115747" y="140533"/>
            <a:ext cx="102481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+mn-lt"/>
              </a:rPr>
              <a:t>Strategic Phasing: Expected Technology Growth</a:t>
            </a:r>
            <a:endParaRPr lang="en-US" sz="40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4D0FF51-4BBD-428D-BAE7-6D1713BBBE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0935BA-25C9-4A1D-879A-76623C8B16A9}"/>
              </a:ext>
            </a:extLst>
          </p:cNvPr>
          <p:cNvSpPr txBox="1"/>
          <p:nvPr/>
        </p:nvSpPr>
        <p:spPr>
          <a:xfrm>
            <a:off x="81928" y="1536174"/>
            <a:ext cx="4547720" cy="390876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1">
              <a:buClr>
                <a:srgbClr val="C00000"/>
              </a:buClr>
              <a:buSzPct val="145000"/>
            </a:pP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Battery Capacity / Range</a:t>
            </a:r>
          </a:p>
          <a:p>
            <a:pPr marL="0" lvl="1">
              <a:buClr>
                <a:srgbClr val="C00000"/>
              </a:buClr>
              <a:buSzPct val="145000"/>
            </a:pP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lvl="1" indent="-342900">
              <a:buClr>
                <a:srgbClr val="C00000"/>
              </a:buClr>
              <a:buSzPct val="145000"/>
              <a:buFont typeface="Arial"/>
              <a:buChar char="•"/>
            </a:pPr>
            <a:r>
              <a:rPr lang="en-US" sz="2400" dirty="0"/>
              <a:t>Assuming 2.5% growth annually (conservative)</a:t>
            </a:r>
            <a:endParaRPr lang="en-US" sz="2000" dirty="0">
              <a:cs typeface="Calibri" panose="020F0502020204030204"/>
            </a:endParaRPr>
          </a:p>
          <a:p>
            <a:pPr marL="342900" lvl="1" indent="-342900">
              <a:buClr>
                <a:srgbClr val="C00000"/>
              </a:buClr>
              <a:buSzPct val="145000"/>
              <a:buFont typeface="Arial"/>
              <a:buChar char="•"/>
            </a:pPr>
            <a:r>
              <a:rPr lang="en-US" sz="2400" dirty="0"/>
              <a:t>More blocks can be electrified if technology growth exceeds projections</a:t>
            </a:r>
            <a:endParaRPr lang="en-US" sz="2400" dirty="0">
              <a:cs typeface="Calibri" panose="020F0502020204030204"/>
            </a:endParaRPr>
          </a:p>
          <a:p>
            <a:pPr marL="342900" lvl="1" indent="-342900">
              <a:buClr>
                <a:srgbClr val="C00000"/>
              </a:buClr>
              <a:buSzPct val="145000"/>
              <a:buFont typeface="Arial"/>
              <a:buChar char="•"/>
            </a:pPr>
            <a:r>
              <a:rPr lang="en-US" sz="2400" dirty="0">
                <a:cs typeface="Calibri" panose="020F0502020204030204"/>
              </a:rPr>
              <a:t>Can also be combined with service changes and other mitigations</a:t>
            </a: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AAE11A96-5DB4-4A36-A78F-016B68F0C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59528A67-4EC4-1648-B0C1-6523FDEFFC68}" type="slidenum">
              <a:rPr lang="en-US" smtClean="0"/>
              <a:pPr defTabSz="914400">
                <a:spcAft>
                  <a:spcPts val="600"/>
                </a:spcAft>
              </a:pPr>
              <a:t>16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E8B482C-6052-4908-A6CE-7FBF99F717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218455"/>
              </p:ext>
            </p:extLst>
          </p:nvPr>
        </p:nvGraphicFramePr>
        <p:xfrm>
          <a:off x="3984922" y="5406167"/>
          <a:ext cx="6733312" cy="1340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652">
                  <a:extLst>
                    <a:ext uri="{9D8B030D-6E8A-4147-A177-3AD203B41FA5}">
                      <a16:colId xmlns:a16="http://schemas.microsoft.com/office/drawing/2014/main" val="118297733"/>
                    </a:ext>
                  </a:extLst>
                </a:gridCol>
                <a:gridCol w="942110">
                  <a:extLst>
                    <a:ext uri="{9D8B030D-6E8A-4147-A177-3AD203B41FA5}">
                      <a16:colId xmlns:a16="http://schemas.microsoft.com/office/drawing/2014/main" val="2692488215"/>
                    </a:ext>
                  </a:extLst>
                </a:gridCol>
                <a:gridCol w="942110">
                  <a:extLst>
                    <a:ext uri="{9D8B030D-6E8A-4147-A177-3AD203B41FA5}">
                      <a16:colId xmlns:a16="http://schemas.microsoft.com/office/drawing/2014/main" val="2449461756"/>
                    </a:ext>
                  </a:extLst>
                </a:gridCol>
                <a:gridCol w="942110">
                  <a:extLst>
                    <a:ext uri="{9D8B030D-6E8A-4147-A177-3AD203B41FA5}">
                      <a16:colId xmlns:a16="http://schemas.microsoft.com/office/drawing/2014/main" val="3757717633"/>
                    </a:ext>
                  </a:extLst>
                </a:gridCol>
                <a:gridCol w="942110">
                  <a:extLst>
                    <a:ext uri="{9D8B030D-6E8A-4147-A177-3AD203B41FA5}">
                      <a16:colId xmlns:a16="http://schemas.microsoft.com/office/drawing/2014/main" val="802188482"/>
                    </a:ext>
                  </a:extLst>
                </a:gridCol>
                <a:gridCol w="942110">
                  <a:extLst>
                    <a:ext uri="{9D8B030D-6E8A-4147-A177-3AD203B41FA5}">
                      <a16:colId xmlns:a16="http://schemas.microsoft.com/office/drawing/2014/main" val="2248855946"/>
                    </a:ext>
                  </a:extLst>
                </a:gridCol>
                <a:gridCol w="942110">
                  <a:extLst>
                    <a:ext uri="{9D8B030D-6E8A-4147-A177-3AD203B41FA5}">
                      <a16:colId xmlns:a16="http://schemas.microsoft.com/office/drawing/2014/main" val="4037042683"/>
                    </a:ext>
                  </a:extLst>
                </a:gridCol>
              </a:tblGrid>
              <a:tr h="368477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Full 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System </a:t>
                      </a:r>
                      <a:endParaRPr lang="en-US" sz="1600" dirty="0">
                        <a:effectLst/>
                        <a:latin typeface="ScalaSansLF-Regular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40' Blocks</a:t>
                      </a:r>
                      <a:endParaRPr lang="en-US" sz="1600" dirty="0">
                        <a:solidFill>
                          <a:srgbClr val="FFFFFF"/>
                        </a:solidFill>
                        <a:effectLst/>
                        <a:latin typeface="ScalaSansLF-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60' Blocks</a:t>
                      </a:r>
                      <a:endParaRPr lang="en-US" sz="1600" dirty="0">
                        <a:solidFill>
                          <a:srgbClr val="FFFFFF"/>
                        </a:solidFill>
                        <a:effectLst/>
                        <a:latin typeface="ScalaSansLF-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Total Blocks</a:t>
                      </a:r>
                      <a:endParaRPr lang="en-US" sz="1600" dirty="0">
                        <a:solidFill>
                          <a:srgbClr val="FFFFFF"/>
                        </a:solidFill>
                        <a:effectLst/>
                        <a:latin typeface="ScalaSansLF-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291804"/>
                  </a:ext>
                </a:extLst>
              </a:tr>
              <a:tr h="5976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Passing Blocks </a:t>
                      </a:r>
                      <a:endParaRPr lang="en-US" sz="1600" dirty="0">
                        <a:solidFill>
                          <a:srgbClr val="FFFFFF"/>
                        </a:solidFill>
                        <a:effectLst/>
                        <a:latin typeface="ScalaSansLF-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Total Blocks</a:t>
                      </a:r>
                      <a:endParaRPr lang="en-US" sz="1600" dirty="0">
                        <a:solidFill>
                          <a:srgbClr val="FFFFFF"/>
                        </a:solidFill>
                        <a:effectLst/>
                        <a:latin typeface="ScalaSansLF-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Passing Blocks </a:t>
                      </a:r>
                      <a:endParaRPr lang="en-US" sz="1600" dirty="0">
                        <a:solidFill>
                          <a:srgbClr val="FFFFFF"/>
                        </a:solidFill>
                        <a:effectLst/>
                        <a:latin typeface="ScalaSansLF-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Total Blocks</a:t>
                      </a:r>
                      <a:endParaRPr lang="en-US" sz="1600" dirty="0">
                        <a:solidFill>
                          <a:srgbClr val="FFFFFF"/>
                        </a:solidFill>
                        <a:effectLst/>
                        <a:latin typeface="ScalaSansLF-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Passing Blocks </a:t>
                      </a:r>
                      <a:endParaRPr lang="en-US" sz="1600" dirty="0">
                        <a:solidFill>
                          <a:srgbClr val="FFFFFF"/>
                        </a:solidFill>
                        <a:effectLst/>
                        <a:latin typeface="ScalaSansLF-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Total Blocks</a:t>
                      </a:r>
                      <a:endParaRPr lang="en-US" sz="1600" dirty="0">
                        <a:solidFill>
                          <a:srgbClr val="FFFFFF"/>
                        </a:solidFill>
                        <a:effectLst/>
                        <a:latin typeface="ScalaSansLF-Bold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27305" marB="27305" anchor="ctr"/>
                </a:tc>
                <a:extLst>
                  <a:ext uri="{0D108BD9-81ED-4DB2-BD59-A6C34878D82A}">
                    <a16:rowId xmlns:a16="http://schemas.microsoft.com/office/drawing/2014/main" val="2666678594"/>
                  </a:ext>
                </a:extLst>
              </a:tr>
              <a:tr h="374794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System </a:t>
                      </a:r>
                      <a:endParaRPr lang="en-US" sz="1600">
                        <a:effectLst/>
                        <a:latin typeface="ScalaSansLF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36830" marB="3683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26 (35%)</a:t>
                      </a:r>
                      <a:endParaRPr lang="en-US" sz="1600" dirty="0">
                        <a:effectLst/>
                        <a:latin typeface="ScalaSansLF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36830" marB="3683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75</a:t>
                      </a:r>
                      <a:endParaRPr lang="en-US" sz="1600" dirty="0">
                        <a:effectLst/>
                        <a:latin typeface="ScalaSansLF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36830" marB="3683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22 (19%)</a:t>
                      </a:r>
                      <a:endParaRPr lang="en-US" sz="1600" dirty="0">
                        <a:effectLst/>
                        <a:latin typeface="ScalaSansLF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36830" marB="3683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114</a:t>
                      </a:r>
                      <a:endParaRPr lang="en-US" sz="1600" dirty="0">
                        <a:effectLst/>
                        <a:latin typeface="ScalaSansLF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36830" marB="3683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48 (24%)</a:t>
                      </a:r>
                      <a:endParaRPr lang="en-US" sz="1600" dirty="0">
                        <a:effectLst/>
                        <a:latin typeface="ScalaSansLF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36830" marB="3683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189</a:t>
                      </a:r>
                      <a:endParaRPr lang="en-US" sz="1600" dirty="0">
                        <a:effectLst/>
                        <a:latin typeface="ScalaSansLF-Regular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305" marR="27305" marT="36830" marB="36830" anchor="ctr"/>
                </a:tc>
                <a:extLst>
                  <a:ext uri="{0D108BD9-81ED-4DB2-BD59-A6C34878D82A}">
                    <a16:rowId xmlns:a16="http://schemas.microsoft.com/office/drawing/2014/main" val="4254955969"/>
                  </a:ext>
                </a:extLst>
              </a:tr>
            </a:tbl>
          </a:graphicData>
        </a:graphic>
      </p:graphicFrame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D764DDAC-44EC-4634-A1CD-A63559576F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648" y="1213694"/>
            <a:ext cx="6889904" cy="4138943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C807F619-55A6-4C4F-A4C9-2DCA6CA4C6B0}"/>
              </a:ext>
            </a:extLst>
          </p:cNvPr>
          <p:cNvSpPr/>
          <p:nvPr/>
        </p:nvSpPr>
        <p:spPr>
          <a:xfrm>
            <a:off x="7457656" y="4082297"/>
            <a:ext cx="143837" cy="143839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74ED2BB-F281-42BA-8B19-07C4354C8652}"/>
              </a:ext>
            </a:extLst>
          </p:cNvPr>
          <p:cNvSpPr/>
          <p:nvPr/>
        </p:nvSpPr>
        <p:spPr>
          <a:xfrm>
            <a:off x="8811889" y="4082298"/>
            <a:ext cx="143837" cy="143839"/>
          </a:xfrm>
          <a:prstGeom prst="ellipse">
            <a:avLst/>
          </a:prstGeom>
          <a:solidFill>
            <a:srgbClr val="92D050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30115D55-721F-45DD-AAD2-595DD1ED5E66}"/>
              </a:ext>
            </a:extLst>
          </p:cNvPr>
          <p:cNvSpPr/>
          <p:nvPr/>
        </p:nvSpPr>
        <p:spPr>
          <a:xfrm>
            <a:off x="9083707" y="3712367"/>
            <a:ext cx="143837" cy="143839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414D6613-7290-46BB-8DC5-39C460E9BA96}"/>
              </a:ext>
            </a:extLst>
          </p:cNvPr>
          <p:cNvSpPr/>
          <p:nvPr/>
        </p:nvSpPr>
        <p:spPr>
          <a:xfrm>
            <a:off x="11270242" y="3793264"/>
            <a:ext cx="143837" cy="143839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02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E543AB-6E33-9E0E-38A1-9FE2A4634D7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35076" y="1690998"/>
            <a:ext cx="5528695" cy="4537075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>
              <a:spcBef>
                <a:spcPct val="20000"/>
              </a:spcBef>
              <a:spcAft>
                <a:spcPts val="600"/>
              </a:spcAft>
              <a:buNone/>
            </a:pPr>
            <a:r>
              <a:rPr lang="en-US" sz="2200" b="1" dirty="0">
                <a:latin typeface="+mn-lt"/>
                <a:ea typeface="Tahoma"/>
                <a:cs typeface="Tahoma"/>
              </a:rPr>
              <a:t>Benefits: </a:t>
            </a:r>
            <a:endParaRPr lang="en-US" sz="2200" dirty="0">
              <a:latin typeface="+mn-lt"/>
              <a:ea typeface="Tahoma"/>
              <a:cs typeface="Tahoma"/>
            </a:endParaRP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ea typeface="Tahoma"/>
                <a:cs typeface="Tahoma"/>
              </a:rPr>
              <a:t>Range would meet all blocks up to 300 miles, possibly longer</a:t>
            </a: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Tahoma"/>
                <a:cs typeface="Tahoma"/>
              </a:rPr>
              <a:t>One to one coach replacement</a:t>
            </a:r>
            <a:endParaRPr lang="en-US" sz="2000" dirty="0">
              <a:latin typeface="+mn-lt"/>
              <a:ea typeface="Tahoma"/>
              <a:cs typeface="Tahoma"/>
            </a:endParaRP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ea typeface="Tahoma"/>
                <a:cs typeface="Tahoma"/>
              </a:rPr>
              <a:t>Fueling more closely emulates existing diesel fueling (though pressures require training)</a:t>
            </a:r>
          </a:p>
          <a:p>
            <a:pPr marL="0" indent="0">
              <a:spcBef>
                <a:spcPct val="20000"/>
              </a:spcBef>
              <a:spcAft>
                <a:spcPts val="600"/>
              </a:spcAft>
              <a:buNone/>
            </a:pPr>
            <a:r>
              <a:rPr lang="en-US" sz="2200" b="1" dirty="0">
                <a:latin typeface="+mn-lt"/>
                <a:ea typeface="Tahoma"/>
                <a:cs typeface="Tahoma"/>
              </a:rPr>
              <a:t>Considerations: </a:t>
            </a:r>
            <a:endParaRPr lang="en-US" sz="2200" dirty="0">
              <a:latin typeface="+mn-lt"/>
              <a:ea typeface="Tahoma"/>
              <a:cs typeface="Tahoma"/>
            </a:endParaRP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ea typeface="Tahoma"/>
                <a:cs typeface="Tahoma"/>
              </a:rPr>
              <a:t>Partial FCEB implementation creates another sub-fleet, complicating operations</a:t>
            </a: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ea typeface="Tahoma"/>
                <a:cs typeface="Tahoma"/>
              </a:rPr>
              <a:t>Space requirement is substantial: 20-33% loss of bus storage space per facility</a:t>
            </a: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ea typeface="Tahoma"/>
                <a:cs typeface="Tahoma"/>
              </a:rPr>
              <a:t>Fuel cost up to three times higher </a:t>
            </a: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Tahoma"/>
                <a:cs typeface="Tahoma"/>
              </a:rPr>
              <a:t>Assumes on site green hydrogen production through electrolysis</a:t>
            </a:r>
            <a:endParaRPr lang="en-US" sz="2000" dirty="0">
              <a:latin typeface="+mn-lt"/>
              <a:ea typeface="Tahoma"/>
              <a:cs typeface="Tahoma"/>
            </a:endParaRP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+mn-lt"/>
            </a:endParaRPr>
          </a:p>
        </p:txBody>
      </p:sp>
      <p:pic>
        <p:nvPicPr>
          <p:cNvPr id="5" name="Picture 4" descr="A picture containing sky, outdoor, yellow&#10;&#10;Description automatically generated">
            <a:extLst>
              <a:ext uri="{FF2B5EF4-FFF2-40B4-BE49-F238E27FC236}">
                <a16:creationId xmlns:a16="http://schemas.microsoft.com/office/drawing/2014/main" id="{F408F821-474E-4067-BED1-6E565315C8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1332" y="1664601"/>
            <a:ext cx="5165488" cy="38741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C9397A-8EB3-7E6C-893C-84CCBC54F826}"/>
              </a:ext>
            </a:extLst>
          </p:cNvPr>
          <p:cNvSpPr txBox="1"/>
          <p:nvPr/>
        </p:nvSpPr>
        <p:spPr>
          <a:xfrm>
            <a:off x="6787328" y="5672566"/>
            <a:ext cx="5333495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/>
              <a:t>Image above: Orange County Transit Authority</a:t>
            </a:r>
          </a:p>
          <a:p>
            <a:r>
              <a:rPr lang="en-US" sz="2000" b="1" dirty="0"/>
              <a:t> pictured is for only up to 33 buses</a:t>
            </a:r>
            <a:r>
              <a:rPr lang="en-US" b="1" dirty="0">
                <a:latin typeface="Tahoma"/>
                <a:ea typeface="Tahoma"/>
                <a:cs typeface="Tahoma"/>
              </a:rPr>
              <a:t>​</a:t>
            </a:r>
            <a:endParaRPr lang="en-U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9AE890-CE22-4DC7-A8AE-0405D9654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C2AE6C-83F8-4376-8A05-999E13666A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1AD2343-02DB-4A3B-9254-4758E419FED8}"/>
              </a:ext>
            </a:extLst>
          </p:cNvPr>
          <p:cNvSpPr txBox="1">
            <a:spLocks/>
          </p:cNvSpPr>
          <p:nvPr/>
        </p:nvSpPr>
        <p:spPr>
          <a:xfrm>
            <a:off x="0" y="-4779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2" name="Title 13">
            <a:extLst>
              <a:ext uri="{FF2B5EF4-FFF2-40B4-BE49-F238E27FC236}">
                <a16:creationId xmlns:a16="http://schemas.microsoft.com/office/drawing/2014/main" id="{417856A0-62F3-452D-AEDF-A0944740A66A}"/>
              </a:ext>
            </a:extLst>
          </p:cNvPr>
          <p:cNvSpPr txBox="1">
            <a:spLocks/>
          </p:cNvSpPr>
          <p:nvPr/>
        </p:nvSpPr>
        <p:spPr>
          <a:xfrm>
            <a:off x="210073" y="168984"/>
            <a:ext cx="9017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Mitigation Option: Hydrogen Fuel Cell</a:t>
            </a:r>
            <a:endParaRPr lang="en-US" sz="44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BEC4045-03C5-4B9B-9B97-63A1DD0BA5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672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ing County Metro Electric Bus Charging Pilot Seattle - McKinstry">
            <a:extLst>
              <a:ext uri="{FF2B5EF4-FFF2-40B4-BE49-F238E27FC236}">
                <a16:creationId xmlns:a16="http://schemas.microsoft.com/office/drawing/2014/main" id="{95B15493-38BA-4696-BA9B-57080CA35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222" y="1575532"/>
            <a:ext cx="5427077" cy="408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BDAC86A-6F5C-4005-A3BB-ED474EB73AF4}"/>
              </a:ext>
            </a:extLst>
          </p:cNvPr>
          <p:cNvSpPr txBox="1">
            <a:spLocks/>
          </p:cNvSpPr>
          <p:nvPr/>
        </p:nvSpPr>
        <p:spPr>
          <a:xfrm>
            <a:off x="152401" y="1219199"/>
            <a:ext cx="5849554" cy="55022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System Font Regular"/>
              <a:buChar char="•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System Font Regular"/>
              <a:buChar char="▸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System Font Regular"/>
              <a:buChar char="□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Courier New" panose="02070309020205020404" pitchFamily="49" charset="0"/>
              <a:buChar char="o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None/>
            </a:pPr>
            <a:r>
              <a:rPr lang="en-US" sz="2000" b="1" dirty="0">
                <a:latin typeface="+mn-lt"/>
                <a:ea typeface="Tahoma"/>
                <a:cs typeface="Tahoma"/>
              </a:rPr>
              <a:t>Benefits: </a:t>
            </a:r>
            <a:endParaRPr lang="en-US" sz="2000" dirty="0">
              <a:latin typeface="+mn-lt"/>
              <a:ea typeface="Tahoma"/>
              <a:cs typeface="Tahoma"/>
            </a:endParaRP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/>
              </a:rPr>
              <a:t>Provides charging and bus storage capabilities</a:t>
            </a: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/>
              </a:rPr>
              <a:t>Flexibility to deploy buses from additional locations other than single base</a:t>
            </a: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/>
              </a:rPr>
              <a:t>Improves block completion % and minimizes opportunity charging investments at multiple locations</a:t>
            </a: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/>
              </a:rPr>
              <a:t>Flexibility to charge many coaches at the same time</a:t>
            </a:r>
          </a:p>
          <a:p>
            <a:pPr marL="0" indent="0">
              <a:buClrTx/>
              <a:buNone/>
            </a:pPr>
            <a:r>
              <a:rPr lang="en-US" sz="2000" b="1" dirty="0">
                <a:latin typeface="+mn-lt"/>
                <a:ea typeface="Tahoma"/>
                <a:cs typeface="Tahoma"/>
              </a:rPr>
              <a:t>Considerations: </a:t>
            </a:r>
            <a:endParaRPr lang="en-US" sz="2000" dirty="0">
              <a:latin typeface="+mn-lt"/>
              <a:ea typeface="Tahoma"/>
              <a:cs typeface="Tahoma"/>
            </a:endParaRP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/>
              </a:rPr>
              <a:t>Large capital investment</a:t>
            </a: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/>
              </a:rPr>
              <a:t>Land availability at desired location</a:t>
            </a: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/>
              </a:rPr>
              <a:t>Operations / scheduling split between locations</a:t>
            </a:r>
          </a:p>
          <a:p>
            <a:endParaRPr lang="en-US" dirty="0"/>
          </a:p>
          <a:p>
            <a:pPr marL="0" indent="0">
              <a:buFont typeface="Wingdings" pitchFamily="2" charset="2"/>
              <a:buNone/>
            </a:pPr>
            <a:endParaRPr lang="en-US" dirty="0"/>
          </a:p>
          <a:p>
            <a:pPr marL="0" indent="0">
              <a:buFont typeface="Wingdings" pitchFamily="2" charset="2"/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97C4A6-6922-4EA2-B29A-FA92A808C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C3D93B-F775-4F1A-A68B-E1AC7E0A83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DC9C40-AE09-4B49-9805-91EE6072E6B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Title 13">
            <a:extLst>
              <a:ext uri="{FF2B5EF4-FFF2-40B4-BE49-F238E27FC236}">
                <a16:creationId xmlns:a16="http://schemas.microsoft.com/office/drawing/2014/main" id="{41D4FCDF-59E0-438B-B6D9-09F5C743DA20}"/>
              </a:ext>
            </a:extLst>
          </p:cNvPr>
          <p:cNvSpPr txBox="1">
            <a:spLocks/>
          </p:cNvSpPr>
          <p:nvPr/>
        </p:nvSpPr>
        <p:spPr>
          <a:xfrm>
            <a:off x="210073" y="168984"/>
            <a:ext cx="9136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Mitigation Option: New Charging Base</a:t>
            </a:r>
            <a:endParaRPr lang="en-US" sz="44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C2057E5-538C-4C0E-94AF-5B246833BF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3106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ew Ford Transit and Tourneo Custom Plug-In Hybrids Deliver Zero Emission  Driving with No Range Anxiety | Ford of Europe | Ford Media Center">
            <a:extLst>
              <a:ext uri="{FF2B5EF4-FFF2-40B4-BE49-F238E27FC236}">
                <a16:creationId xmlns:a16="http://schemas.microsoft.com/office/drawing/2014/main" id="{6ABB44A6-550A-4572-BD18-242CFE637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983" y="2036671"/>
            <a:ext cx="5068708" cy="330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5ABF3C-978A-41D6-BD2A-D9F4EDB23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5E89F6-B83A-43D8-8F05-F4073443CB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D1002D1-2C7D-4D9C-B286-6D269163B40B}"/>
              </a:ext>
            </a:extLst>
          </p:cNvPr>
          <p:cNvSpPr txBox="1">
            <a:spLocks/>
          </p:cNvSpPr>
          <p:nvPr/>
        </p:nvSpPr>
        <p:spPr>
          <a:xfrm>
            <a:off x="0" y="-4779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" name="Title 13">
            <a:extLst>
              <a:ext uri="{FF2B5EF4-FFF2-40B4-BE49-F238E27FC236}">
                <a16:creationId xmlns:a16="http://schemas.microsoft.com/office/drawing/2014/main" id="{6483295B-5E55-485C-BAB8-05F2CEDC61C9}"/>
              </a:ext>
            </a:extLst>
          </p:cNvPr>
          <p:cNvSpPr txBox="1">
            <a:spLocks/>
          </p:cNvSpPr>
          <p:nvPr/>
        </p:nvSpPr>
        <p:spPr>
          <a:xfrm>
            <a:off x="210073" y="168984"/>
            <a:ext cx="91577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Mitigation Option: Innovative Services</a:t>
            </a:r>
            <a:endParaRPr lang="en-US" sz="44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9844EB-2C4D-45AA-969A-F5D9EA1869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BDAC86A-6F5C-4005-A3BB-ED474EB73AF4}"/>
              </a:ext>
            </a:extLst>
          </p:cNvPr>
          <p:cNvSpPr txBox="1">
            <a:spLocks/>
          </p:cNvSpPr>
          <p:nvPr/>
        </p:nvSpPr>
        <p:spPr>
          <a:xfrm>
            <a:off x="152400" y="1208761"/>
            <a:ext cx="6867663" cy="53143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System Font Regular"/>
              <a:buChar char="•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System Font Regular"/>
              <a:buChar char="▸"/>
              <a:defRPr sz="1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50000"/>
              <a:buFont typeface="System Font Regular"/>
              <a:buChar char="□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Courier New" panose="02070309020205020404" pitchFamily="49" charset="0"/>
              <a:buChar char="o"/>
              <a:defRPr sz="1200" i="1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None/>
            </a:pPr>
            <a:r>
              <a:rPr lang="en-US" sz="2000" b="1" dirty="0">
                <a:latin typeface="+mn-lt"/>
                <a:ea typeface="Tahoma"/>
                <a:cs typeface="Calibri" panose="020F0502020204030204" pitchFamily="34" charset="0"/>
              </a:rPr>
              <a:t>Benefits: </a:t>
            </a:r>
            <a:endParaRPr lang="en-US" sz="2000" dirty="0">
              <a:latin typeface="+mn-lt"/>
              <a:ea typeface="Tahoma"/>
              <a:cs typeface="Calibri" panose="020F0502020204030204" pitchFamily="34" charset="0"/>
            </a:endParaRP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 panose="020F0502020204030204" pitchFamily="34" charset="0"/>
              </a:rPr>
              <a:t>Can be implemented where traditional fixed route services are inefficient </a:t>
            </a: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 panose="020F0502020204030204" pitchFamily="34" charset="0"/>
              </a:rPr>
              <a:t>Customer demand for flexible on-demand service that can make connections to the greater transit network</a:t>
            </a: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 panose="020F0502020204030204" pitchFamily="34" charset="0"/>
              </a:rPr>
              <a:t>Can use environmentally friendly fuel without significant infrastructure redesign (e.g., electric plug-in)</a:t>
            </a:r>
          </a:p>
          <a:p>
            <a:pPr marL="0" indent="0">
              <a:buClrTx/>
              <a:buNone/>
            </a:pPr>
            <a:r>
              <a:rPr lang="en-US" sz="2000" b="1" dirty="0">
                <a:latin typeface="+mn-lt"/>
                <a:ea typeface="Tahoma"/>
                <a:cs typeface="Calibri" panose="020F0502020204030204" pitchFamily="34" charset="0"/>
              </a:rPr>
              <a:t>Considerations: </a:t>
            </a:r>
            <a:endParaRPr lang="en-US" sz="2000" dirty="0">
              <a:latin typeface="+mn-lt"/>
              <a:ea typeface="Tahoma"/>
              <a:cs typeface="Calibri" panose="020F0502020204030204" pitchFamily="34" charset="0"/>
            </a:endParaRP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 panose="020F0502020204030204" pitchFamily="34" charset="0"/>
              </a:rPr>
              <a:t>Idle time (on-demand services)</a:t>
            </a: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 panose="020F0502020204030204" pitchFamily="34" charset="0"/>
              </a:rPr>
              <a:t>Must ensure that ridership per hour and subsidy per ride are appropriate to market demand</a:t>
            </a:r>
          </a:p>
          <a:p>
            <a:pPr>
              <a:buClr>
                <a:schemeClr val="accent1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Calibri" panose="020F0502020204030204" pitchFamily="34" charset="0"/>
              </a:rPr>
              <a:t>Unknown availability of vehicles able to provide zero emissions services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en-US" dirty="0">
              <a:latin typeface="Montserrat" panose="00000500000000000000" pitchFamily="2" charset="0"/>
              <a:cs typeface="Calibri"/>
            </a:endParaRPr>
          </a:p>
          <a:p>
            <a:endParaRPr lang="en-US" dirty="0"/>
          </a:p>
          <a:p>
            <a:pPr marL="0" indent="0">
              <a:buFont typeface="Wingdings" pitchFamily="2" charset="2"/>
              <a:buNone/>
            </a:pPr>
            <a:endParaRPr lang="en-US" dirty="0"/>
          </a:p>
          <a:p>
            <a:pPr marL="0" indent="0">
              <a:buFont typeface="Wingdings" pitchFamily="2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161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140735-EF56-4771-97ED-DE200C168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B4C59A9-949E-44DF-B4D1-255E9DA463B1}"/>
              </a:ext>
            </a:extLst>
          </p:cNvPr>
          <p:cNvSpPr/>
          <p:nvPr/>
        </p:nvSpPr>
        <p:spPr>
          <a:xfrm flipH="1">
            <a:off x="4077996" y="498796"/>
            <a:ext cx="3892842" cy="26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CA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C10991E-F712-4AF5-946F-512FD548D901}"/>
              </a:ext>
            </a:extLst>
          </p:cNvPr>
          <p:cNvSpPr/>
          <p:nvPr/>
        </p:nvSpPr>
        <p:spPr>
          <a:xfrm flipH="1">
            <a:off x="2058365" y="5588947"/>
            <a:ext cx="18728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77" name="Title 13">
            <a:extLst>
              <a:ext uri="{FF2B5EF4-FFF2-40B4-BE49-F238E27FC236}">
                <a16:creationId xmlns:a16="http://schemas.microsoft.com/office/drawing/2014/main" id="{DF6F7CDB-BDCC-46D6-942E-1D7C9BE3EE99}"/>
              </a:ext>
            </a:extLst>
          </p:cNvPr>
          <p:cNvSpPr txBox="1">
            <a:spLocks/>
          </p:cNvSpPr>
          <p:nvPr/>
        </p:nvSpPr>
        <p:spPr>
          <a:xfrm>
            <a:off x="327499" y="244879"/>
            <a:ext cx="962455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Study Goal</a:t>
            </a:r>
            <a:r>
              <a:rPr lang="en-US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Identify the best zero emissions fleet direction for Community Transit.  </a:t>
            </a:r>
          </a:p>
        </p:txBody>
      </p:sp>
    </p:spTree>
    <p:extLst>
      <p:ext uri="{BB962C8B-B14F-4D97-AF65-F5344CB8AC3E}">
        <p14:creationId xmlns:p14="http://schemas.microsoft.com/office/powerpoint/2010/main" val="8495245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CFFFF7B-D971-4150-8880-D67FB55EA8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D51B563-A325-49BD-A74B-E99075CEF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3402CC8-A59F-4C9E-BC1E-E21CFF5953D6}"/>
              </a:ext>
            </a:extLst>
          </p:cNvPr>
          <p:cNvSpPr txBox="1">
            <a:spLocks/>
          </p:cNvSpPr>
          <p:nvPr/>
        </p:nvSpPr>
        <p:spPr>
          <a:xfrm>
            <a:off x="0" y="-6046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" name="Title 13">
            <a:extLst>
              <a:ext uri="{FF2B5EF4-FFF2-40B4-BE49-F238E27FC236}">
                <a16:creationId xmlns:a16="http://schemas.microsoft.com/office/drawing/2014/main" id="{5AF8BF1A-D9B5-48B3-8BE2-DAE558795EEA}"/>
              </a:ext>
            </a:extLst>
          </p:cNvPr>
          <p:cNvSpPr txBox="1">
            <a:spLocks/>
          </p:cNvSpPr>
          <p:nvPr/>
        </p:nvSpPr>
        <p:spPr>
          <a:xfrm>
            <a:off x="104403" y="130599"/>
            <a:ext cx="97261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Mitigation Option: Opportunity Charging</a:t>
            </a:r>
            <a:endParaRPr lang="en-US" sz="44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8F4A331-5FF3-4C78-A97D-7B20B5DDC4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7577DE-2561-4F78-9EDF-3AB29A8A5E7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44300" y="6321425"/>
            <a:ext cx="647700" cy="365125"/>
          </a:xfrm>
        </p:spPr>
        <p:txBody>
          <a:bodyPr/>
          <a:lstStyle/>
          <a:p>
            <a:fld id="{59528A67-4EC4-1648-B0C1-6523FDEFFC68}" type="slidenum">
              <a:rPr lang="en-US" smtClean="0"/>
              <a:t>20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92E0560-EF17-482D-82AD-56D089C54FB3}"/>
              </a:ext>
            </a:extLst>
          </p:cNvPr>
          <p:cNvGrpSpPr/>
          <p:nvPr/>
        </p:nvGrpSpPr>
        <p:grpSpPr>
          <a:xfrm>
            <a:off x="2750035" y="1390918"/>
            <a:ext cx="5311972" cy="734477"/>
            <a:chOff x="0" y="880"/>
            <a:chExt cx="5311972" cy="73447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5A2B846-F8F1-47F9-9703-FA20241D955E}"/>
                </a:ext>
              </a:extLst>
            </p:cNvPr>
            <p:cNvSpPr/>
            <p:nvPr/>
          </p:nvSpPr>
          <p:spPr>
            <a:xfrm>
              <a:off x="0" y="880"/>
              <a:ext cx="5311972" cy="73447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775E59B-478E-43AF-9F98-75C73DCE852E}"/>
                </a:ext>
              </a:extLst>
            </p:cNvPr>
            <p:cNvSpPr txBox="1"/>
            <p:nvPr/>
          </p:nvSpPr>
          <p:spPr>
            <a:xfrm>
              <a:off x="0" y="880"/>
              <a:ext cx="5311972" cy="7344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t" anchorCtr="0">
              <a:noAutofit/>
            </a:bodyPr>
            <a:lstStyle/>
            <a:p>
              <a:pPr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b="1" dirty="0"/>
            </a:p>
          </p:txBody>
        </p:sp>
      </p:grp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4C3B240-0681-40F1-A3F6-7CE77D47CA67}"/>
              </a:ext>
            </a:extLst>
          </p:cNvPr>
          <p:cNvSpPr txBox="1">
            <a:spLocks/>
          </p:cNvSpPr>
          <p:nvPr/>
        </p:nvSpPr>
        <p:spPr>
          <a:xfrm>
            <a:off x="330041" y="1421191"/>
            <a:ext cx="7574380" cy="44165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8600" b="1" dirty="0"/>
              <a:t>Benefits: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US" sz="8600" dirty="0">
                <a:cs typeface="Calibri"/>
              </a:rPr>
              <a:t>Helps to electrify without service changes*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US" sz="8600" dirty="0">
                <a:cs typeface="Calibri"/>
              </a:rPr>
              <a:t>Reduces electricity demand at the base</a:t>
            </a:r>
            <a:endParaRPr lang="en-US" sz="8600" dirty="0"/>
          </a:p>
          <a:p>
            <a:pPr marL="0" lvl="0" indent="0">
              <a:buNone/>
            </a:pPr>
            <a:r>
              <a:rPr lang="en-US" sz="8600" b="1" dirty="0"/>
              <a:t>Considerations:</a:t>
            </a:r>
            <a:endParaRPr lang="en-US" sz="8600" b="1" dirty="0">
              <a:cs typeface="Calibri"/>
            </a:endParaRP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US" sz="8600" dirty="0"/>
              <a:t>Cost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US" sz="8600" dirty="0">
                <a:cs typeface="Calibri"/>
              </a:rPr>
              <a:t>Space constraints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US" sz="8600" dirty="0">
                <a:cs typeface="Calibri"/>
              </a:rPr>
              <a:t>Jurisdictional coordination 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US" sz="8600" dirty="0"/>
              <a:t>Charger Maintainability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US" sz="8600" dirty="0">
                <a:cs typeface="Calibri"/>
              </a:rPr>
              <a:t>May require more coaches / coach operators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US" sz="8600" dirty="0"/>
              <a:t>Operator Training Needed for  Correct Positioning Under Charger</a:t>
            </a:r>
          </a:p>
          <a:p>
            <a:pPr marL="457200" lvl="1" indent="0">
              <a:buSzPct val="100000"/>
              <a:buNone/>
            </a:pPr>
            <a:r>
              <a:rPr lang="en-US" sz="6400" dirty="0">
                <a:cs typeface="Calibri"/>
              </a:rPr>
              <a:t>*CT may require a combination of mitigation strategies including additional on-route charging locations and/or service changes</a:t>
            </a:r>
          </a:p>
          <a:p>
            <a:pPr marL="457200" lvl="1" indent="0">
              <a:buNone/>
            </a:pPr>
            <a:endParaRPr lang="en-US" sz="8600" b="1" dirty="0"/>
          </a:p>
          <a:p>
            <a:pPr marL="0" indent="0">
              <a:lnSpc>
                <a:spcPct val="90000"/>
              </a:lnSpc>
              <a:buNone/>
            </a:pPr>
            <a:endParaRPr lang="en-US" sz="2800" dirty="0"/>
          </a:p>
        </p:txBody>
      </p:sp>
      <p:pic>
        <p:nvPicPr>
          <p:cNvPr id="5" name="Picture 4" descr="A bus parked on the side of a road&#10;&#10;Description automatically generated with medium confidence">
            <a:extLst>
              <a:ext uri="{FF2B5EF4-FFF2-40B4-BE49-F238E27FC236}">
                <a16:creationId xmlns:a16="http://schemas.microsoft.com/office/drawing/2014/main" id="{6E2509F1-4EF9-481A-BB6B-3613F2B4EB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6755" y="1341404"/>
            <a:ext cx="3427545" cy="25706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0106EE-FB5F-43D6-A277-05F01EF5991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6755" y="4001350"/>
            <a:ext cx="3427546" cy="228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59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uilding, outdoor&#10;&#10;Description automatically generated">
            <a:extLst>
              <a:ext uri="{FF2B5EF4-FFF2-40B4-BE49-F238E27FC236}">
                <a16:creationId xmlns:a16="http://schemas.microsoft.com/office/drawing/2014/main" id="{158CE529-029E-42D6-A8BF-129261D884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6" t="8591" r="9390" b="8126"/>
          <a:stretch/>
        </p:blipFill>
        <p:spPr>
          <a:xfrm rot="10800000">
            <a:off x="8907836" y="3992633"/>
            <a:ext cx="2387478" cy="2400045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796C65B-4A9B-C6B1-24EF-A0C5F4D1D859}"/>
              </a:ext>
            </a:extLst>
          </p:cNvPr>
          <p:cNvSpPr txBox="1">
            <a:spLocks/>
          </p:cNvSpPr>
          <p:nvPr/>
        </p:nvSpPr>
        <p:spPr>
          <a:xfrm>
            <a:off x="654862" y="1255804"/>
            <a:ext cx="6893471" cy="511710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403225" indent="-40322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.HelveticaNeueDeskInterface-Regular" charset="0"/>
              <a:buChar char="—"/>
              <a:tabLst/>
              <a:defRPr sz="240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tabLst/>
              <a:defRPr sz="2000" b="0" i="1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defRPr sz="1600" b="0" i="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defRPr sz="1600" b="0" i="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defRPr sz="1600" b="0" i="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20000"/>
              </a:spcBef>
              <a:spcAft>
                <a:spcPts val="600"/>
              </a:spcAft>
              <a:buNone/>
            </a:pPr>
            <a:r>
              <a:rPr lang="en-US" b="1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Benefits</a:t>
            </a:r>
            <a:r>
              <a:rPr lang="en-US" sz="2200" b="1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: </a:t>
            </a:r>
            <a:endParaRPr lang="en-US" sz="2200" dirty="0">
              <a:latin typeface="Calibri" panose="020F0502020204030204" pitchFamily="34" charset="0"/>
              <a:ea typeface="Tahoma"/>
              <a:cs typeface="Calibri" panose="020F0502020204030204" pitchFamily="34" charset="0"/>
            </a:endParaRP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i="0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More visually appealing than overhead chargers ( i.e., less visual obstruction at charging locations)</a:t>
            </a:r>
            <a:endParaRPr lang="en-US" sz="240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i="0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Can be a solution to areas with poor overhead clearance (e.g., under overpasses, etc.)</a:t>
            </a:r>
          </a:p>
          <a:p>
            <a:pPr lvl="2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Calibri" panose="020F0502020204030204" pitchFamily="34" charset="0"/>
              <a:ea typeface="Tahoma"/>
              <a:cs typeface="Calibri" panose="020F0502020204030204" pitchFamily="34" charset="0"/>
            </a:endParaRPr>
          </a:p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Considerations</a:t>
            </a:r>
            <a:r>
              <a:rPr lang="en-US" sz="2200" b="1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: </a:t>
            </a:r>
            <a:endParaRPr lang="en-US" sz="2200" dirty="0">
              <a:latin typeface="Calibri" panose="020F0502020204030204" pitchFamily="34" charset="0"/>
              <a:ea typeface="Tahoma"/>
              <a:cs typeface="Calibri" panose="020F0502020204030204" pitchFamily="34" charset="0"/>
            </a:endParaRP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i="0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Competing industry standard</a:t>
            </a: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i="0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Underground clearances could require utilities to be relocated</a:t>
            </a: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i="0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Jurisdictional coordination </a:t>
            </a: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i="0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More expensive than overhead chargers</a:t>
            </a: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i="0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Requires more energy from utility</a:t>
            </a: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i="0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Bus requires interface under floor, adding to bus weight</a:t>
            </a:r>
          </a:p>
          <a:p>
            <a:pPr lvl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i="0" dirty="0">
                <a:latin typeface="Calibri" panose="020F0502020204030204" pitchFamily="34" charset="0"/>
                <a:ea typeface="Tahoma"/>
                <a:cs typeface="Calibri" panose="020F0502020204030204" pitchFamily="34" charset="0"/>
              </a:rPr>
              <a:t>Bus procurement impacted</a:t>
            </a:r>
          </a:p>
        </p:txBody>
      </p:sp>
      <p:pic>
        <p:nvPicPr>
          <p:cNvPr id="3074" name="Picture 1">
            <a:extLst>
              <a:ext uri="{FF2B5EF4-FFF2-40B4-BE49-F238E27FC236}">
                <a16:creationId xmlns:a16="http://schemas.microsoft.com/office/drawing/2014/main" id="{82EE84FC-1B58-4955-914F-1095E25E3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195" y="1359393"/>
            <a:ext cx="3354989" cy="2516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9240EC6-C5B6-4540-95F6-70D2F1B437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32320A3-D7F6-4E10-8781-1DA1D9336C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C9E84C6-CDDD-4A9A-B652-D2704C9B5486}"/>
              </a:ext>
            </a:extLst>
          </p:cNvPr>
          <p:cNvSpPr txBox="1">
            <a:spLocks/>
          </p:cNvSpPr>
          <p:nvPr/>
        </p:nvSpPr>
        <p:spPr>
          <a:xfrm>
            <a:off x="0" y="6442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2" name="Title 13">
            <a:extLst>
              <a:ext uri="{FF2B5EF4-FFF2-40B4-BE49-F238E27FC236}">
                <a16:creationId xmlns:a16="http://schemas.microsoft.com/office/drawing/2014/main" id="{F599C726-8810-4B2E-B1C6-0F1C39E23A9C}"/>
              </a:ext>
            </a:extLst>
          </p:cNvPr>
          <p:cNvSpPr txBox="1">
            <a:spLocks/>
          </p:cNvSpPr>
          <p:nvPr/>
        </p:nvSpPr>
        <p:spPr>
          <a:xfrm>
            <a:off x="0" y="139653"/>
            <a:ext cx="112953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+mn-lt"/>
              </a:rPr>
              <a:t>Mitigation Option: Opportunity Charging (Inductive)</a:t>
            </a:r>
            <a:endParaRPr lang="en-US" sz="40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444D7A3-152D-4553-9701-F51A12D8E1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1651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Content Placeholder 46" descr="A bus parked at a bus stop&#10;&#10;Description automatically generated with medium confidence">
            <a:extLst>
              <a:ext uri="{FF2B5EF4-FFF2-40B4-BE49-F238E27FC236}">
                <a16:creationId xmlns:a16="http://schemas.microsoft.com/office/drawing/2014/main" id="{1870797C-E61C-4E5E-ABC5-98E6BDD04BC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7" r="-1" b="7464"/>
          <a:stretch/>
        </p:blipFill>
        <p:spPr>
          <a:xfrm>
            <a:off x="5294610" y="0"/>
            <a:ext cx="6897390" cy="6876548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ED94D-EF2D-41B2-AB6A-633A9B136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001" y="6211146"/>
            <a:ext cx="866775" cy="4953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5FC14AB-A2C1-4411-B79F-FE46144860D1}"/>
              </a:ext>
            </a:extLst>
          </p:cNvPr>
          <p:cNvSpPr txBox="1">
            <a:spLocks/>
          </p:cNvSpPr>
          <p:nvPr/>
        </p:nvSpPr>
        <p:spPr>
          <a:xfrm>
            <a:off x="463004" y="2250041"/>
            <a:ext cx="4368602" cy="30536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i="1" dirty="0"/>
              <a:t> 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6000" b="1" dirty="0">
                <a:latin typeface="+mn-lt"/>
              </a:rPr>
              <a:t>Opportunity Charging Analysis </a:t>
            </a:r>
            <a:endParaRPr lang="en-US" sz="6000" dirty="0">
              <a:latin typeface="+mn-lt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384B8B-DAE7-4857-9BE9-47FACA72BFD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F31837-3BAA-4136-A95C-09ABDD544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41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82562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latin typeface="+mn-lt"/>
              </a:rPr>
              <a:t>Opportunity Charging Scenarios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0" y="0"/>
            <a:ext cx="1619250" cy="1825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89" y="6182442"/>
            <a:ext cx="2185238" cy="6168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99758" y="6272203"/>
            <a:ext cx="765234" cy="4372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2DD20E2-C80C-465A-ADC7-79E47A629DB4}"/>
              </a:ext>
            </a:extLst>
          </p:cNvPr>
          <p:cNvSpPr txBox="1"/>
          <p:nvPr/>
        </p:nvSpPr>
        <p:spPr>
          <a:xfrm>
            <a:off x="77792" y="2130917"/>
            <a:ext cx="37460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latin typeface="Calibri" panose="020F0502020204030204" pitchFamily="34" charset="0"/>
                <a:cs typeface="Calibri" panose="020F0502020204030204" pitchFamily="34" charset="0"/>
              </a:rPr>
              <a:t>Low Scenario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Opportunity Charging at: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Lynnwood Transit Center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Everett Station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FCE081-CA76-49AF-AD57-D0B2CC0BBA0A}"/>
              </a:ext>
            </a:extLst>
          </p:cNvPr>
          <p:cNvSpPr txBox="1"/>
          <p:nvPr/>
        </p:nvSpPr>
        <p:spPr>
          <a:xfrm>
            <a:off x="4372698" y="2130917"/>
            <a:ext cx="3210355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latin typeface="Calibri" panose="020F0502020204030204" pitchFamily="34" charset="0"/>
                <a:cs typeface="Calibri" panose="020F0502020204030204" pitchFamily="34" charset="0"/>
              </a:rPr>
              <a:t>Medium Scenario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Opportunity Charging at: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Low Scenario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McCollum Park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Seaway 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Ash Way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Mariner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CC360D-65C9-4B24-B026-71D3B0C6FCF1}"/>
              </a:ext>
            </a:extLst>
          </p:cNvPr>
          <p:cNvSpPr txBox="1"/>
          <p:nvPr/>
        </p:nvSpPr>
        <p:spPr>
          <a:xfrm>
            <a:off x="8131896" y="2130917"/>
            <a:ext cx="335814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latin typeface="Calibri" panose="020F0502020204030204" pitchFamily="34" charset="0"/>
                <a:cs typeface="Calibri" panose="020F0502020204030204" pitchFamily="34" charset="0"/>
              </a:rPr>
              <a:t>High Scenario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Opportunity Charging at: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Low &amp; Medium Scenarios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Smokey Point 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Edmonds Station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Snohomish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Silver Village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105</a:t>
            </a:r>
            <a:r>
              <a:rPr lang="en-US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&amp; 30</a:t>
            </a:r>
            <a:r>
              <a:rPr lang="en-US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Ave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Funko/Hardeson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879905-664D-4586-8552-A36F42F8C9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2750" y="3717607"/>
            <a:ext cx="1314876" cy="19202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4EC22F1-640E-414E-BDB2-4670F02362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3759517"/>
            <a:ext cx="1101090" cy="18783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1A39597-FED9-4CA6-85E1-F763D004A9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77903" y="3738562"/>
            <a:ext cx="1170248" cy="192024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2E15EC0-9E08-47A4-BBB0-5B25341367A2}"/>
              </a:ext>
            </a:extLst>
          </p:cNvPr>
          <p:cNvSpPr txBox="1"/>
          <p:nvPr/>
        </p:nvSpPr>
        <p:spPr>
          <a:xfrm>
            <a:off x="3078109" y="6176250"/>
            <a:ext cx="9113891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Block = What a bus does in a day from start to end</a:t>
            </a:r>
          </a:p>
        </p:txBody>
      </p:sp>
    </p:spTree>
    <p:extLst>
      <p:ext uri="{BB962C8B-B14F-4D97-AF65-F5344CB8AC3E}">
        <p14:creationId xmlns:p14="http://schemas.microsoft.com/office/powerpoint/2010/main" val="8954985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9180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latin typeface="+mn-lt"/>
              </a:rPr>
              <a:t>Opportunity Charging Locations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9385" y="-488"/>
            <a:ext cx="1052615" cy="11922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89" y="6182442"/>
            <a:ext cx="2185238" cy="6168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99758" y="6272203"/>
            <a:ext cx="765234" cy="4372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6C65B-236C-435D-9ACC-15A81E1E69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0328" y="1248229"/>
            <a:ext cx="6195317" cy="559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161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82562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4800" b="1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US" b="1">
                <a:solidFill>
                  <a:schemeClr val="bg1"/>
                </a:solidFill>
                <a:latin typeface="+mn-lt"/>
              </a:rPr>
              <a:t>Opportunity Charging by Service Type</a:t>
            </a:r>
            <a:br>
              <a:rPr lang="en-US" b="1">
                <a:solidFill>
                  <a:schemeClr val="bg1"/>
                </a:solidFill>
                <a:latin typeface="+mn-lt"/>
              </a:rPr>
            </a:br>
            <a:r>
              <a:rPr lang="en-US" b="1">
                <a:solidFill>
                  <a:schemeClr val="bg1"/>
                </a:solidFill>
                <a:latin typeface="+mn-lt"/>
              </a:rPr>
              <a:t>		</a:t>
            </a:r>
            <a:r>
              <a:rPr lang="en-US" sz="3600">
                <a:solidFill>
                  <a:schemeClr val="bg1"/>
                </a:solidFill>
                <a:latin typeface="+mn-lt"/>
              </a:rPr>
              <a:t>South County / North County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0" y="0"/>
            <a:ext cx="1619250" cy="1825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495" y="6157300"/>
            <a:ext cx="2271840" cy="6412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4077" y="6218786"/>
            <a:ext cx="866775" cy="495300"/>
          </a:xfrm>
          <a:prstGeom prst="rect">
            <a:avLst/>
          </a:prstGeom>
        </p:spPr>
      </p:pic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BA024E7-7A19-457B-8090-E917562483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4772597"/>
              </p:ext>
            </p:extLst>
          </p:nvPr>
        </p:nvGraphicFramePr>
        <p:xfrm>
          <a:off x="375761" y="1945809"/>
          <a:ext cx="5802789" cy="4272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A590B33-7E13-4D4D-84F1-2BBBDF3D55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8876769"/>
              </p:ext>
            </p:extLst>
          </p:nvPr>
        </p:nvGraphicFramePr>
        <p:xfrm>
          <a:off x="6395816" y="1945809"/>
          <a:ext cx="5305036" cy="4272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595490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82562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Opportunity Charging by Service Type</a:t>
            </a:r>
            <a:b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		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Express / Swift</a:t>
            </a:r>
            <a:endParaRPr lang="en-US" sz="54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0" y="0"/>
            <a:ext cx="1619250" cy="1825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839" y="6071406"/>
            <a:ext cx="2135486" cy="6027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86418" y="6125135"/>
            <a:ext cx="866775" cy="495300"/>
          </a:xfrm>
          <a:prstGeom prst="rect">
            <a:avLst/>
          </a:prstGeom>
        </p:spPr>
      </p:pic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40B59D21-B62C-4CBD-B1C9-F31BD2DE1D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567773"/>
              </p:ext>
            </p:extLst>
          </p:nvPr>
        </p:nvGraphicFramePr>
        <p:xfrm>
          <a:off x="263525" y="1980946"/>
          <a:ext cx="5944618" cy="4090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2D54DA9F-7932-4B35-8A80-631C81B0CA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5528250"/>
              </p:ext>
            </p:extLst>
          </p:nvPr>
        </p:nvGraphicFramePr>
        <p:xfrm>
          <a:off x="6330950" y="1980947"/>
          <a:ext cx="5474494" cy="4090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42865003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82562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Opportunity Charging by Service Type</a:t>
            </a:r>
            <a:b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		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Gold Line</a:t>
            </a:r>
            <a:endParaRPr lang="en-US" sz="54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0" y="0"/>
            <a:ext cx="1619250" cy="1825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161" y="6108405"/>
            <a:ext cx="2279506" cy="6434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2936" y="6108405"/>
            <a:ext cx="866775" cy="495300"/>
          </a:xfrm>
          <a:prstGeom prst="rect">
            <a:avLst/>
          </a:prstGeom>
        </p:spPr>
      </p:pic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952194A-4051-4928-9934-BB5AFC782D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8712686"/>
              </p:ext>
            </p:extLst>
          </p:nvPr>
        </p:nvGraphicFramePr>
        <p:xfrm>
          <a:off x="2800351" y="1968501"/>
          <a:ext cx="6546850" cy="442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3118378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34487" cy="1787977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+mn-lt"/>
              </a:rPr>
              <a:t>Discussion: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4487" y="0"/>
            <a:ext cx="1657513" cy="17879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73" y="6108405"/>
            <a:ext cx="2261985" cy="638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2599" y="6108405"/>
            <a:ext cx="866775" cy="495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A1B740-B0E8-4A9A-8452-5BB08854077D}"/>
              </a:ext>
            </a:extLst>
          </p:cNvPr>
          <p:cNvSpPr txBox="1"/>
          <p:nvPr/>
        </p:nvSpPr>
        <p:spPr>
          <a:xfrm>
            <a:off x="725837" y="2209253"/>
            <a:ext cx="10534487" cy="286232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dirty="0">
                <a:effectLst/>
              </a:rPr>
              <a:t>What you have seen is the research to date that gives visibility to the opportunities and challenges. </a:t>
            </a:r>
          </a:p>
          <a:p>
            <a:endParaRPr lang="en-US" sz="3600" dirty="0">
              <a:effectLst/>
            </a:endParaRPr>
          </a:p>
          <a:p>
            <a:r>
              <a:rPr lang="en-US" sz="3600" dirty="0">
                <a:effectLst/>
              </a:rPr>
              <a:t>What do you think is important for us to factor in as we develop recommendations for moving forward? </a:t>
            </a:r>
          </a:p>
        </p:txBody>
      </p:sp>
    </p:spTree>
    <p:extLst>
      <p:ext uri="{BB962C8B-B14F-4D97-AF65-F5344CB8AC3E}">
        <p14:creationId xmlns:p14="http://schemas.microsoft.com/office/powerpoint/2010/main" val="34492741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659960" cy="1787977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+mn-lt"/>
              </a:rPr>
              <a:t> Insights from Modeling</a:t>
            </a:r>
            <a:endParaRPr lang="en-US" sz="54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4487" y="0"/>
            <a:ext cx="1657513" cy="17879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73" y="6108405"/>
            <a:ext cx="2261985" cy="638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2599" y="6108405"/>
            <a:ext cx="866775" cy="495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A1B740-B0E8-4A9A-8452-5BB08854077D}"/>
              </a:ext>
            </a:extLst>
          </p:cNvPr>
          <p:cNvSpPr txBox="1"/>
          <p:nvPr/>
        </p:nvSpPr>
        <p:spPr>
          <a:xfrm>
            <a:off x="401427" y="2011415"/>
            <a:ext cx="10659960" cy="375487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>
                <a:cs typeface="Calibri"/>
              </a:rPr>
              <a:t>Modeling is very conservative, needs real world validation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>
                <a:cs typeface="Calibri"/>
              </a:rPr>
              <a:t>CT service has a high percentage of long blocks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>
                <a:cs typeface="Calibri"/>
              </a:rPr>
              <a:t>Technology will catch up (probably late 2030s)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>
                <a:cs typeface="Calibri"/>
              </a:rPr>
              <a:t>Additional opportunity chargers may complete blocks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>
                <a:cs typeface="Calibri"/>
              </a:rPr>
              <a:t>All mitigations will be explored in Phase 2: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More buses/split blocks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More opportunity chargers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Charging location/base in North County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Fuel cell ~ Hydrogen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Other Vehicle Types/Service ~ e.g. MicroTransit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Wait for technology to improve</a:t>
            </a:r>
          </a:p>
        </p:txBody>
      </p:sp>
      <p:pic>
        <p:nvPicPr>
          <p:cNvPr id="11" name="Picture 4" descr="Hydrogen-powered vehicles: A realistic path to clean energy? | AP News">
            <a:extLst>
              <a:ext uri="{FF2B5EF4-FFF2-40B4-BE49-F238E27FC236}">
                <a16:creationId xmlns:a16="http://schemas.microsoft.com/office/drawing/2014/main" id="{B672D6F3-9C4A-45FF-9098-193DE35DF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455" y="3748920"/>
            <a:ext cx="5075174" cy="285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619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093965D-0A64-40EF-BB73-4649B99F4E1C}"/>
              </a:ext>
            </a:extLst>
          </p:cNvPr>
          <p:cNvSpPr/>
          <p:nvPr/>
        </p:nvSpPr>
        <p:spPr>
          <a:xfrm>
            <a:off x="10071981" y="1423864"/>
            <a:ext cx="3019667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Step 5:</a:t>
            </a:r>
            <a:r>
              <a:rPr kumimoji="0" lang="en-CA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  Final Recommendation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B4C59A9-949E-44DF-B4D1-255E9DA463B1}"/>
              </a:ext>
            </a:extLst>
          </p:cNvPr>
          <p:cNvSpPr/>
          <p:nvPr/>
        </p:nvSpPr>
        <p:spPr>
          <a:xfrm flipH="1">
            <a:off x="4077996" y="498796"/>
            <a:ext cx="3892842" cy="26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CA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B015A31-4AC3-448C-81C8-73DA1E2B5420}"/>
              </a:ext>
            </a:extLst>
          </p:cNvPr>
          <p:cNvSpPr/>
          <p:nvPr/>
        </p:nvSpPr>
        <p:spPr>
          <a:xfrm>
            <a:off x="9902655" y="3477248"/>
            <a:ext cx="2052664" cy="1477328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Step 2: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Preliminary Results from service modeling and facilities assessment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B2A0724-8790-45AE-AF3D-9C3577F4640F}"/>
              </a:ext>
            </a:extLst>
          </p:cNvPr>
          <p:cNvGrpSpPr/>
          <p:nvPr/>
        </p:nvGrpSpPr>
        <p:grpSpPr>
          <a:xfrm>
            <a:off x="2001258" y="2276752"/>
            <a:ext cx="8490456" cy="4541748"/>
            <a:chOff x="-4762" y="953198"/>
            <a:chExt cx="9153525" cy="5897091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F5540244-5F74-4FF4-B58C-C48CFEEE552F}"/>
                </a:ext>
              </a:extLst>
            </p:cNvPr>
            <p:cNvGrpSpPr/>
            <p:nvPr/>
          </p:nvGrpSpPr>
          <p:grpSpPr>
            <a:xfrm>
              <a:off x="-4762" y="953198"/>
              <a:ext cx="9153525" cy="5897091"/>
              <a:chOff x="-7145" y="532894"/>
              <a:chExt cx="9153525" cy="6207464"/>
            </a:xfrm>
          </p:grpSpPr>
          <p:sp>
            <p:nvSpPr>
              <p:cNvPr id="73" name="Freeform 2">
                <a:extLst>
                  <a:ext uri="{FF2B5EF4-FFF2-40B4-BE49-F238E27FC236}">
                    <a16:creationId xmlns:a16="http://schemas.microsoft.com/office/drawing/2014/main" id="{893E8CFF-0C5A-402C-92F8-6086ADE52C97}"/>
                  </a:ext>
                </a:extLst>
              </p:cNvPr>
              <p:cNvSpPr/>
              <p:nvPr/>
            </p:nvSpPr>
            <p:spPr>
              <a:xfrm>
                <a:off x="0" y="536153"/>
                <a:ext cx="9144000" cy="6199993"/>
              </a:xfrm>
              <a:custGeom>
                <a:avLst/>
                <a:gdLst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467916"/>
                  <a:gd name="connsiteX1" fmla="*/ 5777230 w 5777230"/>
                  <a:gd name="connsiteY1" fmla="*/ 63847 h 4467916"/>
                  <a:gd name="connsiteX2" fmla="*/ 5541641 w 5777230"/>
                  <a:gd name="connsiteY2" fmla="*/ 73003 h 4467916"/>
                  <a:gd name="connsiteX3" fmla="*/ 2172652 w 5777230"/>
                  <a:gd name="connsiteY3" fmla="*/ 371477 h 4467916"/>
                  <a:gd name="connsiteX4" fmla="*/ 3657600 w 5777230"/>
                  <a:gd name="connsiteY4" fmla="*/ 674849 h 4467916"/>
                  <a:gd name="connsiteX5" fmla="*/ 1859280 w 5777230"/>
                  <a:gd name="connsiteY5" fmla="*/ 1253969 h 4467916"/>
                  <a:gd name="connsiteX6" fmla="*/ 5306853 w 5777230"/>
                  <a:gd name="connsiteY6" fmla="*/ 2367441 h 4467916"/>
                  <a:gd name="connsiteX7" fmla="*/ 0 w 5777230"/>
                  <a:gd name="connsiteY7" fmla="*/ 4467916 h 4467916"/>
                  <a:gd name="connsiteX8" fmla="*/ 0 w 5777230"/>
                  <a:gd name="connsiteY8" fmla="*/ 3204689 h 4467916"/>
                  <a:gd name="connsiteX9" fmla="*/ 3639978 w 5777230"/>
                  <a:gd name="connsiteY9" fmla="*/ 2276478 h 4467916"/>
                  <a:gd name="connsiteX10" fmla="*/ 571023 w 5777230"/>
                  <a:gd name="connsiteY10" fmla="*/ 1435420 h 4467916"/>
                  <a:gd name="connsiteX11" fmla="*/ 2667000 w 5777230"/>
                  <a:gd name="connsiteY11" fmla="*/ 659609 h 4467916"/>
                  <a:gd name="connsiteX12" fmla="*/ 1336357 w 5777230"/>
                  <a:gd name="connsiteY12" fmla="*/ 450535 h 4467916"/>
                  <a:gd name="connsiteX13" fmla="*/ 2084705 w 5777230"/>
                  <a:gd name="connsiteY13" fmla="*/ 188439 h 4467916"/>
                  <a:gd name="connsiteX14" fmla="*/ 5761942 w 5777230"/>
                  <a:gd name="connsiteY14" fmla="*/ 468 h 4467916"/>
                  <a:gd name="connsiteX15" fmla="*/ 5777230 w 5777230"/>
                  <a:gd name="connsiteY15" fmla="*/ 0 h 4467916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073"/>
                  <a:gd name="connsiteX1" fmla="*/ 5777230 w 5777230"/>
                  <a:gd name="connsiteY1" fmla="*/ 63847 h 4519073"/>
                  <a:gd name="connsiteX2" fmla="*/ 5541641 w 5777230"/>
                  <a:gd name="connsiteY2" fmla="*/ 73003 h 4519073"/>
                  <a:gd name="connsiteX3" fmla="*/ 2172652 w 5777230"/>
                  <a:gd name="connsiteY3" fmla="*/ 371477 h 4519073"/>
                  <a:gd name="connsiteX4" fmla="*/ 3657600 w 5777230"/>
                  <a:gd name="connsiteY4" fmla="*/ 674849 h 4519073"/>
                  <a:gd name="connsiteX5" fmla="*/ 1859280 w 5777230"/>
                  <a:gd name="connsiteY5" fmla="*/ 1253969 h 4519073"/>
                  <a:gd name="connsiteX6" fmla="*/ 5306853 w 5777230"/>
                  <a:gd name="connsiteY6" fmla="*/ 2367441 h 4519073"/>
                  <a:gd name="connsiteX7" fmla="*/ 0 w 5777230"/>
                  <a:gd name="connsiteY7" fmla="*/ 4519073 h 4519073"/>
                  <a:gd name="connsiteX8" fmla="*/ 0 w 5777230"/>
                  <a:gd name="connsiteY8" fmla="*/ 3204689 h 4519073"/>
                  <a:gd name="connsiteX9" fmla="*/ 3639978 w 5777230"/>
                  <a:gd name="connsiteY9" fmla="*/ 2276478 h 4519073"/>
                  <a:gd name="connsiteX10" fmla="*/ 571023 w 5777230"/>
                  <a:gd name="connsiteY10" fmla="*/ 1435420 h 4519073"/>
                  <a:gd name="connsiteX11" fmla="*/ 2667000 w 5777230"/>
                  <a:gd name="connsiteY11" fmla="*/ 659609 h 4519073"/>
                  <a:gd name="connsiteX12" fmla="*/ 1336357 w 5777230"/>
                  <a:gd name="connsiteY12" fmla="*/ 450535 h 4519073"/>
                  <a:gd name="connsiteX13" fmla="*/ 2084705 w 5777230"/>
                  <a:gd name="connsiteY13" fmla="*/ 188439 h 4519073"/>
                  <a:gd name="connsiteX14" fmla="*/ 5761942 w 5777230"/>
                  <a:gd name="connsiteY14" fmla="*/ 468 h 4519073"/>
                  <a:gd name="connsiteX15" fmla="*/ 5777230 w 5777230"/>
                  <a:gd name="connsiteY15" fmla="*/ 0 h 4519073"/>
                  <a:gd name="connsiteX0" fmla="*/ 5777230 w 5777230"/>
                  <a:gd name="connsiteY0" fmla="*/ 0 h 4519109"/>
                  <a:gd name="connsiteX1" fmla="*/ 5777230 w 5777230"/>
                  <a:gd name="connsiteY1" fmla="*/ 63847 h 4519109"/>
                  <a:gd name="connsiteX2" fmla="*/ 5541641 w 5777230"/>
                  <a:gd name="connsiteY2" fmla="*/ 73003 h 4519109"/>
                  <a:gd name="connsiteX3" fmla="*/ 2172652 w 5777230"/>
                  <a:gd name="connsiteY3" fmla="*/ 371477 h 4519109"/>
                  <a:gd name="connsiteX4" fmla="*/ 3657600 w 5777230"/>
                  <a:gd name="connsiteY4" fmla="*/ 674849 h 4519109"/>
                  <a:gd name="connsiteX5" fmla="*/ 1859280 w 5777230"/>
                  <a:gd name="connsiteY5" fmla="*/ 1253969 h 4519109"/>
                  <a:gd name="connsiteX6" fmla="*/ 5306853 w 5777230"/>
                  <a:gd name="connsiteY6" fmla="*/ 2367441 h 4519109"/>
                  <a:gd name="connsiteX7" fmla="*/ 0 w 5777230"/>
                  <a:gd name="connsiteY7" fmla="*/ 4519073 h 4519109"/>
                  <a:gd name="connsiteX8" fmla="*/ 0 w 5777230"/>
                  <a:gd name="connsiteY8" fmla="*/ 3204689 h 4519109"/>
                  <a:gd name="connsiteX9" fmla="*/ 3639978 w 5777230"/>
                  <a:gd name="connsiteY9" fmla="*/ 2276478 h 4519109"/>
                  <a:gd name="connsiteX10" fmla="*/ 571023 w 5777230"/>
                  <a:gd name="connsiteY10" fmla="*/ 1435420 h 4519109"/>
                  <a:gd name="connsiteX11" fmla="*/ 2667000 w 5777230"/>
                  <a:gd name="connsiteY11" fmla="*/ 659609 h 4519109"/>
                  <a:gd name="connsiteX12" fmla="*/ 1336357 w 5777230"/>
                  <a:gd name="connsiteY12" fmla="*/ 450535 h 4519109"/>
                  <a:gd name="connsiteX13" fmla="*/ 2084705 w 5777230"/>
                  <a:gd name="connsiteY13" fmla="*/ 188439 h 4519109"/>
                  <a:gd name="connsiteX14" fmla="*/ 5761942 w 5777230"/>
                  <a:gd name="connsiteY14" fmla="*/ 468 h 4519109"/>
                  <a:gd name="connsiteX15" fmla="*/ 5777230 w 5777230"/>
                  <a:gd name="connsiteY15" fmla="*/ 0 h 4519109"/>
                  <a:gd name="connsiteX0" fmla="*/ 5777230 w 5777230"/>
                  <a:gd name="connsiteY0" fmla="*/ 0 h 4519109"/>
                  <a:gd name="connsiteX1" fmla="*/ 5777230 w 5777230"/>
                  <a:gd name="connsiteY1" fmla="*/ 63847 h 4519109"/>
                  <a:gd name="connsiteX2" fmla="*/ 5541641 w 5777230"/>
                  <a:gd name="connsiteY2" fmla="*/ 73003 h 4519109"/>
                  <a:gd name="connsiteX3" fmla="*/ 2172652 w 5777230"/>
                  <a:gd name="connsiteY3" fmla="*/ 371477 h 4519109"/>
                  <a:gd name="connsiteX4" fmla="*/ 3657600 w 5777230"/>
                  <a:gd name="connsiteY4" fmla="*/ 674849 h 4519109"/>
                  <a:gd name="connsiteX5" fmla="*/ 1859280 w 5777230"/>
                  <a:gd name="connsiteY5" fmla="*/ 1253969 h 4519109"/>
                  <a:gd name="connsiteX6" fmla="*/ 5306853 w 5777230"/>
                  <a:gd name="connsiteY6" fmla="*/ 2367441 h 4519109"/>
                  <a:gd name="connsiteX7" fmla="*/ 0 w 5777230"/>
                  <a:gd name="connsiteY7" fmla="*/ 4519073 h 4519109"/>
                  <a:gd name="connsiteX8" fmla="*/ 0 w 5777230"/>
                  <a:gd name="connsiteY8" fmla="*/ 3204689 h 4519109"/>
                  <a:gd name="connsiteX9" fmla="*/ 3639978 w 5777230"/>
                  <a:gd name="connsiteY9" fmla="*/ 2276478 h 4519109"/>
                  <a:gd name="connsiteX10" fmla="*/ 571023 w 5777230"/>
                  <a:gd name="connsiteY10" fmla="*/ 1435420 h 4519109"/>
                  <a:gd name="connsiteX11" fmla="*/ 2667000 w 5777230"/>
                  <a:gd name="connsiteY11" fmla="*/ 659609 h 4519109"/>
                  <a:gd name="connsiteX12" fmla="*/ 1336357 w 5777230"/>
                  <a:gd name="connsiteY12" fmla="*/ 450535 h 4519109"/>
                  <a:gd name="connsiteX13" fmla="*/ 2084705 w 5777230"/>
                  <a:gd name="connsiteY13" fmla="*/ 188439 h 4519109"/>
                  <a:gd name="connsiteX14" fmla="*/ 5761942 w 5777230"/>
                  <a:gd name="connsiteY14" fmla="*/ 468 h 4519109"/>
                  <a:gd name="connsiteX15" fmla="*/ 5777230 w 5777230"/>
                  <a:gd name="connsiteY15" fmla="*/ 0 h 4519109"/>
                  <a:gd name="connsiteX0" fmla="*/ 5777230 w 5777230"/>
                  <a:gd name="connsiteY0" fmla="*/ 0 h 4519109"/>
                  <a:gd name="connsiteX1" fmla="*/ 5777230 w 5777230"/>
                  <a:gd name="connsiteY1" fmla="*/ 63847 h 4519109"/>
                  <a:gd name="connsiteX2" fmla="*/ 5541641 w 5777230"/>
                  <a:gd name="connsiteY2" fmla="*/ 73003 h 4519109"/>
                  <a:gd name="connsiteX3" fmla="*/ 2172652 w 5777230"/>
                  <a:gd name="connsiteY3" fmla="*/ 371477 h 4519109"/>
                  <a:gd name="connsiteX4" fmla="*/ 3657600 w 5777230"/>
                  <a:gd name="connsiteY4" fmla="*/ 674849 h 4519109"/>
                  <a:gd name="connsiteX5" fmla="*/ 1859280 w 5777230"/>
                  <a:gd name="connsiteY5" fmla="*/ 1253969 h 4519109"/>
                  <a:gd name="connsiteX6" fmla="*/ 5306853 w 5777230"/>
                  <a:gd name="connsiteY6" fmla="*/ 2367441 h 4519109"/>
                  <a:gd name="connsiteX7" fmla="*/ 0 w 5777230"/>
                  <a:gd name="connsiteY7" fmla="*/ 4519073 h 4519109"/>
                  <a:gd name="connsiteX8" fmla="*/ 0 w 5777230"/>
                  <a:gd name="connsiteY8" fmla="*/ 3204689 h 4519109"/>
                  <a:gd name="connsiteX9" fmla="*/ 3639978 w 5777230"/>
                  <a:gd name="connsiteY9" fmla="*/ 2276478 h 4519109"/>
                  <a:gd name="connsiteX10" fmla="*/ 571023 w 5777230"/>
                  <a:gd name="connsiteY10" fmla="*/ 1435420 h 4519109"/>
                  <a:gd name="connsiteX11" fmla="*/ 2667000 w 5777230"/>
                  <a:gd name="connsiteY11" fmla="*/ 659609 h 4519109"/>
                  <a:gd name="connsiteX12" fmla="*/ 1336357 w 5777230"/>
                  <a:gd name="connsiteY12" fmla="*/ 450535 h 4519109"/>
                  <a:gd name="connsiteX13" fmla="*/ 2084705 w 5777230"/>
                  <a:gd name="connsiteY13" fmla="*/ 188439 h 4519109"/>
                  <a:gd name="connsiteX14" fmla="*/ 5761942 w 5777230"/>
                  <a:gd name="connsiteY14" fmla="*/ 468 h 4519109"/>
                  <a:gd name="connsiteX15" fmla="*/ 5777230 w 5777230"/>
                  <a:gd name="connsiteY15" fmla="*/ 0 h 4519109"/>
                  <a:gd name="connsiteX0" fmla="*/ 5777230 w 5777230"/>
                  <a:gd name="connsiteY0" fmla="*/ 0 h 4519109"/>
                  <a:gd name="connsiteX1" fmla="*/ 5777230 w 5777230"/>
                  <a:gd name="connsiteY1" fmla="*/ 63847 h 4519109"/>
                  <a:gd name="connsiteX2" fmla="*/ 5541641 w 5777230"/>
                  <a:gd name="connsiteY2" fmla="*/ 73003 h 4519109"/>
                  <a:gd name="connsiteX3" fmla="*/ 2172652 w 5777230"/>
                  <a:gd name="connsiteY3" fmla="*/ 371477 h 4519109"/>
                  <a:gd name="connsiteX4" fmla="*/ 3657600 w 5777230"/>
                  <a:gd name="connsiteY4" fmla="*/ 674849 h 4519109"/>
                  <a:gd name="connsiteX5" fmla="*/ 1859280 w 5777230"/>
                  <a:gd name="connsiteY5" fmla="*/ 1253969 h 4519109"/>
                  <a:gd name="connsiteX6" fmla="*/ 5306853 w 5777230"/>
                  <a:gd name="connsiteY6" fmla="*/ 2367441 h 4519109"/>
                  <a:gd name="connsiteX7" fmla="*/ 0 w 5777230"/>
                  <a:gd name="connsiteY7" fmla="*/ 4519073 h 4519109"/>
                  <a:gd name="connsiteX8" fmla="*/ 0 w 5777230"/>
                  <a:gd name="connsiteY8" fmla="*/ 3204689 h 4519109"/>
                  <a:gd name="connsiteX9" fmla="*/ 3639978 w 5777230"/>
                  <a:gd name="connsiteY9" fmla="*/ 2276478 h 4519109"/>
                  <a:gd name="connsiteX10" fmla="*/ 571023 w 5777230"/>
                  <a:gd name="connsiteY10" fmla="*/ 1435420 h 4519109"/>
                  <a:gd name="connsiteX11" fmla="*/ 2667000 w 5777230"/>
                  <a:gd name="connsiteY11" fmla="*/ 659609 h 4519109"/>
                  <a:gd name="connsiteX12" fmla="*/ 1336357 w 5777230"/>
                  <a:gd name="connsiteY12" fmla="*/ 450535 h 4519109"/>
                  <a:gd name="connsiteX13" fmla="*/ 2084705 w 5777230"/>
                  <a:gd name="connsiteY13" fmla="*/ 188439 h 4519109"/>
                  <a:gd name="connsiteX14" fmla="*/ 5761942 w 5777230"/>
                  <a:gd name="connsiteY14" fmla="*/ 468 h 4519109"/>
                  <a:gd name="connsiteX15" fmla="*/ 5777230 w 5777230"/>
                  <a:gd name="connsiteY15" fmla="*/ 0 h 4519109"/>
                  <a:gd name="connsiteX0" fmla="*/ 5777230 w 5777230"/>
                  <a:gd name="connsiteY0" fmla="*/ 0 h 4519109"/>
                  <a:gd name="connsiteX1" fmla="*/ 5777230 w 5777230"/>
                  <a:gd name="connsiteY1" fmla="*/ 63847 h 4519109"/>
                  <a:gd name="connsiteX2" fmla="*/ 5541641 w 5777230"/>
                  <a:gd name="connsiteY2" fmla="*/ 73003 h 4519109"/>
                  <a:gd name="connsiteX3" fmla="*/ 2172652 w 5777230"/>
                  <a:gd name="connsiteY3" fmla="*/ 371477 h 4519109"/>
                  <a:gd name="connsiteX4" fmla="*/ 3657600 w 5777230"/>
                  <a:gd name="connsiteY4" fmla="*/ 674849 h 4519109"/>
                  <a:gd name="connsiteX5" fmla="*/ 1859280 w 5777230"/>
                  <a:gd name="connsiteY5" fmla="*/ 1253969 h 4519109"/>
                  <a:gd name="connsiteX6" fmla="*/ 5306853 w 5777230"/>
                  <a:gd name="connsiteY6" fmla="*/ 2367441 h 4519109"/>
                  <a:gd name="connsiteX7" fmla="*/ 0 w 5777230"/>
                  <a:gd name="connsiteY7" fmla="*/ 4519073 h 4519109"/>
                  <a:gd name="connsiteX8" fmla="*/ 0 w 5777230"/>
                  <a:gd name="connsiteY8" fmla="*/ 3204689 h 4519109"/>
                  <a:gd name="connsiteX9" fmla="*/ 3639978 w 5777230"/>
                  <a:gd name="connsiteY9" fmla="*/ 2276478 h 4519109"/>
                  <a:gd name="connsiteX10" fmla="*/ 571023 w 5777230"/>
                  <a:gd name="connsiteY10" fmla="*/ 1435420 h 4519109"/>
                  <a:gd name="connsiteX11" fmla="*/ 2667000 w 5777230"/>
                  <a:gd name="connsiteY11" fmla="*/ 659609 h 4519109"/>
                  <a:gd name="connsiteX12" fmla="*/ 1336357 w 5777230"/>
                  <a:gd name="connsiteY12" fmla="*/ 450535 h 4519109"/>
                  <a:gd name="connsiteX13" fmla="*/ 2084705 w 5777230"/>
                  <a:gd name="connsiteY13" fmla="*/ 188439 h 4519109"/>
                  <a:gd name="connsiteX14" fmla="*/ 5761942 w 5777230"/>
                  <a:gd name="connsiteY14" fmla="*/ 468 h 4519109"/>
                  <a:gd name="connsiteX15" fmla="*/ 5777230 w 5777230"/>
                  <a:gd name="connsiteY15" fmla="*/ 0 h 4519109"/>
                  <a:gd name="connsiteX0" fmla="*/ 5777230 w 5777230"/>
                  <a:gd name="connsiteY0" fmla="*/ 0 h 4519109"/>
                  <a:gd name="connsiteX1" fmla="*/ 5777230 w 5777230"/>
                  <a:gd name="connsiteY1" fmla="*/ 63847 h 4519109"/>
                  <a:gd name="connsiteX2" fmla="*/ 5541641 w 5777230"/>
                  <a:gd name="connsiteY2" fmla="*/ 73003 h 4519109"/>
                  <a:gd name="connsiteX3" fmla="*/ 2172652 w 5777230"/>
                  <a:gd name="connsiteY3" fmla="*/ 371477 h 4519109"/>
                  <a:gd name="connsiteX4" fmla="*/ 3657600 w 5777230"/>
                  <a:gd name="connsiteY4" fmla="*/ 674849 h 4519109"/>
                  <a:gd name="connsiteX5" fmla="*/ 1859280 w 5777230"/>
                  <a:gd name="connsiteY5" fmla="*/ 1253969 h 4519109"/>
                  <a:gd name="connsiteX6" fmla="*/ 5306853 w 5777230"/>
                  <a:gd name="connsiteY6" fmla="*/ 2367441 h 4519109"/>
                  <a:gd name="connsiteX7" fmla="*/ 0 w 5777230"/>
                  <a:gd name="connsiteY7" fmla="*/ 4519073 h 4519109"/>
                  <a:gd name="connsiteX8" fmla="*/ 0 w 5777230"/>
                  <a:gd name="connsiteY8" fmla="*/ 3204689 h 4519109"/>
                  <a:gd name="connsiteX9" fmla="*/ 3639978 w 5777230"/>
                  <a:gd name="connsiteY9" fmla="*/ 2276478 h 4519109"/>
                  <a:gd name="connsiteX10" fmla="*/ 571023 w 5777230"/>
                  <a:gd name="connsiteY10" fmla="*/ 1435420 h 4519109"/>
                  <a:gd name="connsiteX11" fmla="*/ 2667000 w 5777230"/>
                  <a:gd name="connsiteY11" fmla="*/ 659609 h 4519109"/>
                  <a:gd name="connsiteX12" fmla="*/ 1336357 w 5777230"/>
                  <a:gd name="connsiteY12" fmla="*/ 450535 h 4519109"/>
                  <a:gd name="connsiteX13" fmla="*/ 2084705 w 5777230"/>
                  <a:gd name="connsiteY13" fmla="*/ 188439 h 4519109"/>
                  <a:gd name="connsiteX14" fmla="*/ 5761942 w 5777230"/>
                  <a:gd name="connsiteY14" fmla="*/ 468 h 4519109"/>
                  <a:gd name="connsiteX15" fmla="*/ 5777230 w 5777230"/>
                  <a:gd name="connsiteY15" fmla="*/ 0 h 4519109"/>
                  <a:gd name="connsiteX0" fmla="*/ 5777230 w 5777230"/>
                  <a:gd name="connsiteY0" fmla="*/ 0 h 4519109"/>
                  <a:gd name="connsiteX1" fmla="*/ 5777230 w 5777230"/>
                  <a:gd name="connsiteY1" fmla="*/ 63847 h 4519109"/>
                  <a:gd name="connsiteX2" fmla="*/ 5541641 w 5777230"/>
                  <a:gd name="connsiteY2" fmla="*/ 73003 h 4519109"/>
                  <a:gd name="connsiteX3" fmla="*/ 2172652 w 5777230"/>
                  <a:gd name="connsiteY3" fmla="*/ 371477 h 4519109"/>
                  <a:gd name="connsiteX4" fmla="*/ 3657600 w 5777230"/>
                  <a:gd name="connsiteY4" fmla="*/ 674849 h 4519109"/>
                  <a:gd name="connsiteX5" fmla="*/ 1859280 w 5777230"/>
                  <a:gd name="connsiteY5" fmla="*/ 1253969 h 4519109"/>
                  <a:gd name="connsiteX6" fmla="*/ 5306853 w 5777230"/>
                  <a:gd name="connsiteY6" fmla="*/ 2367441 h 4519109"/>
                  <a:gd name="connsiteX7" fmla="*/ 0 w 5777230"/>
                  <a:gd name="connsiteY7" fmla="*/ 4519073 h 4519109"/>
                  <a:gd name="connsiteX8" fmla="*/ 0 w 5777230"/>
                  <a:gd name="connsiteY8" fmla="*/ 3204689 h 4519109"/>
                  <a:gd name="connsiteX9" fmla="*/ 3639978 w 5777230"/>
                  <a:gd name="connsiteY9" fmla="*/ 2276478 h 4519109"/>
                  <a:gd name="connsiteX10" fmla="*/ 571023 w 5777230"/>
                  <a:gd name="connsiteY10" fmla="*/ 1435420 h 4519109"/>
                  <a:gd name="connsiteX11" fmla="*/ 2667000 w 5777230"/>
                  <a:gd name="connsiteY11" fmla="*/ 659609 h 4519109"/>
                  <a:gd name="connsiteX12" fmla="*/ 1336357 w 5777230"/>
                  <a:gd name="connsiteY12" fmla="*/ 450535 h 4519109"/>
                  <a:gd name="connsiteX13" fmla="*/ 2084705 w 5777230"/>
                  <a:gd name="connsiteY13" fmla="*/ 188439 h 4519109"/>
                  <a:gd name="connsiteX14" fmla="*/ 5761942 w 5777230"/>
                  <a:gd name="connsiteY14" fmla="*/ 468 h 4519109"/>
                  <a:gd name="connsiteX15" fmla="*/ 5777230 w 5777230"/>
                  <a:gd name="connsiteY15" fmla="*/ 0 h 4519109"/>
                  <a:gd name="connsiteX0" fmla="*/ 5777230 w 5777230"/>
                  <a:gd name="connsiteY0" fmla="*/ 0 h 4519109"/>
                  <a:gd name="connsiteX1" fmla="*/ 5777230 w 5777230"/>
                  <a:gd name="connsiteY1" fmla="*/ 63847 h 4519109"/>
                  <a:gd name="connsiteX2" fmla="*/ 5541641 w 5777230"/>
                  <a:gd name="connsiteY2" fmla="*/ 73003 h 4519109"/>
                  <a:gd name="connsiteX3" fmla="*/ 2172652 w 5777230"/>
                  <a:gd name="connsiteY3" fmla="*/ 371477 h 4519109"/>
                  <a:gd name="connsiteX4" fmla="*/ 3657600 w 5777230"/>
                  <a:gd name="connsiteY4" fmla="*/ 674849 h 4519109"/>
                  <a:gd name="connsiteX5" fmla="*/ 1859280 w 5777230"/>
                  <a:gd name="connsiteY5" fmla="*/ 1253969 h 4519109"/>
                  <a:gd name="connsiteX6" fmla="*/ 5306853 w 5777230"/>
                  <a:gd name="connsiteY6" fmla="*/ 2367441 h 4519109"/>
                  <a:gd name="connsiteX7" fmla="*/ 0 w 5777230"/>
                  <a:gd name="connsiteY7" fmla="*/ 4519073 h 4519109"/>
                  <a:gd name="connsiteX8" fmla="*/ 0 w 5777230"/>
                  <a:gd name="connsiteY8" fmla="*/ 3204689 h 4519109"/>
                  <a:gd name="connsiteX9" fmla="*/ 3639978 w 5777230"/>
                  <a:gd name="connsiteY9" fmla="*/ 2276478 h 4519109"/>
                  <a:gd name="connsiteX10" fmla="*/ 571023 w 5777230"/>
                  <a:gd name="connsiteY10" fmla="*/ 1435420 h 4519109"/>
                  <a:gd name="connsiteX11" fmla="*/ 2667000 w 5777230"/>
                  <a:gd name="connsiteY11" fmla="*/ 659609 h 4519109"/>
                  <a:gd name="connsiteX12" fmla="*/ 1336357 w 5777230"/>
                  <a:gd name="connsiteY12" fmla="*/ 450535 h 4519109"/>
                  <a:gd name="connsiteX13" fmla="*/ 2084705 w 5777230"/>
                  <a:gd name="connsiteY13" fmla="*/ 188439 h 4519109"/>
                  <a:gd name="connsiteX14" fmla="*/ 5761942 w 5777230"/>
                  <a:gd name="connsiteY14" fmla="*/ 468 h 4519109"/>
                  <a:gd name="connsiteX15" fmla="*/ 5777230 w 5777230"/>
                  <a:gd name="connsiteY15" fmla="*/ 0 h 4519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77230" h="4519109">
                    <a:moveTo>
                      <a:pt x="5777230" y="0"/>
                    </a:moveTo>
                    <a:lnTo>
                      <a:pt x="5777230" y="63847"/>
                    </a:lnTo>
                    <a:lnTo>
                      <a:pt x="5541641" y="73003"/>
                    </a:lnTo>
                    <a:cubicBezTo>
                      <a:pt x="4353863" y="124971"/>
                      <a:pt x="2514917" y="281466"/>
                      <a:pt x="2172652" y="371477"/>
                    </a:cubicBezTo>
                    <a:cubicBezTo>
                      <a:pt x="1781492" y="474347"/>
                      <a:pt x="3600770" y="348900"/>
                      <a:pt x="3657600" y="674849"/>
                    </a:cubicBezTo>
                    <a:cubicBezTo>
                      <a:pt x="3701852" y="928658"/>
                      <a:pt x="1876772" y="1089668"/>
                      <a:pt x="1859280" y="1253969"/>
                    </a:cubicBezTo>
                    <a:cubicBezTo>
                      <a:pt x="1822464" y="1599780"/>
                      <a:pt x="5186534" y="1125587"/>
                      <a:pt x="5306853" y="2367441"/>
                    </a:cubicBezTo>
                    <a:cubicBezTo>
                      <a:pt x="5440087" y="3742600"/>
                      <a:pt x="716059" y="4525260"/>
                      <a:pt x="0" y="4519073"/>
                    </a:cubicBezTo>
                    <a:lnTo>
                      <a:pt x="0" y="3204689"/>
                    </a:lnTo>
                    <a:cubicBezTo>
                      <a:pt x="1510506" y="2963865"/>
                      <a:pt x="3657030" y="2647728"/>
                      <a:pt x="3639978" y="2276478"/>
                    </a:cubicBezTo>
                    <a:cubicBezTo>
                      <a:pt x="3619069" y="1821263"/>
                      <a:pt x="621348" y="2116928"/>
                      <a:pt x="571023" y="1435420"/>
                    </a:cubicBezTo>
                    <a:cubicBezTo>
                      <a:pt x="525198" y="814855"/>
                      <a:pt x="2548660" y="782763"/>
                      <a:pt x="2667000" y="659609"/>
                    </a:cubicBezTo>
                    <a:cubicBezTo>
                      <a:pt x="2723556" y="600752"/>
                      <a:pt x="1401846" y="642351"/>
                      <a:pt x="1336357" y="450535"/>
                    </a:cubicBezTo>
                    <a:cubicBezTo>
                      <a:pt x="1303434" y="354103"/>
                      <a:pt x="1652746" y="229158"/>
                      <a:pt x="2084705" y="188439"/>
                    </a:cubicBezTo>
                    <a:cubicBezTo>
                      <a:pt x="2808159" y="111570"/>
                      <a:pt x="5018219" y="23863"/>
                      <a:pt x="5761942" y="468"/>
                    </a:cubicBezTo>
                    <a:lnTo>
                      <a:pt x="5777230" y="0"/>
                    </a:lnTo>
                    <a:close/>
                  </a:path>
                </a:pathLst>
              </a:custGeom>
              <a:solidFill>
                <a:srgbClr val="1E252B">
                  <a:alpha val="30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">
                <a:extLst>
                  <a:ext uri="{FF2B5EF4-FFF2-40B4-BE49-F238E27FC236}">
                    <a16:creationId xmlns:a16="http://schemas.microsoft.com/office/drawing/2014/main" id="{781730CA-5311-42CA-B2E6-55EDE28548F8}"/>
                  </a:ext>
                </a:extLst>
              </p:cNvPr>
              <p:cNvSpPr/>
              <p:nvPr/>
            </p:nvSpPr>
            <p:spPr>
              <a:xfrm>
                <a:off x="-7145" y="532894"/>
                <a:ext cx="9153525" cy="6207464"/>
              </a:xfrm>
              <a:custGeom>
                <a:avLst/>
                <a:gdLst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0 w 5777230"/>
                  <a:gd name="connsiteY8" fmla="*/ 3204689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7000 w 5777230"/>
                  <a:gd name="connsiteY11" fmla="*/ 659609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4705 w 5777230"/>
                  <a:gd name="connsiteY13" fmla="*/ 188439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87714 w 5777230"/>
                  <a:gd name="connsiteY13" fmla="*/ 181131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93732 w 5777230"/>
                  <a:gd name="connsiteY13" fmla="*/ 177478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93732 w 5777230"/>
                  <a:gd name="connsiteY13" fmla="*/ 177478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93732 w 5777230"/>
                  <a:gd name="connsiteY13" fmla="*/ 177478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93732 w 5777230"/>
                  <a:gd name="connsiteY13" fmla="*/ 177478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93732 w 5777230"/>
                  <a:gd name="connsiteY13" fmla="*/ 177478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77230 w 5777230"/>
                  <a:gd name="connsiteY0" fmla="*/ 0 h 4606769"/>
                  <a:gd name="connsiteX1" fmla="*/ 5777230 w 5777230"/>
                  <a:gd name="connsiteY1" fmla="*/ 63847 h 4606769"/>
                  <a:gd name="connsiteX2" fmla="*/ 5541641 w 5777230"/>
                  <a:gd name="connsiteY2" fmla="*/ 73003 h 4606769"/>
                  <a:gd name="connsiteX3" fmla="*/ 2172652 w 5777230"/>
                  <a:gd name="connsiteY3" fmla="*/ 371477 h 4606769"/>
                  <a:gd name="connsiteX4" fmla="*/ 3657600 w 5777230"/>
                  <a:gd name="connsiteY4" fmla="*/ 674849 h 4606769"/>
                  <a:gd name="connsiteX5" fmla="*/ 1859280 w 5777230"/>
                  <a:gd name="connsiteY5" fmla="*/ 1253969 h 4606769"/>
                  <a:gd name="connsiteX6" fmla="*/ 5306853 w 5777230"/>
                  <a:gd name="connsiteY6" fmla="*/ 2367441 h 4606769"/>
                  <a:gd name="connsiteX7" fmla="*/ 0 w 5777230"/>
                  <a:gd name="connsiteY7" fmla="*/ 4606769 h 4606769"/>
                  <a:gd name="connsiteX8" fmla="*/ 2006 w 5777230"/>
                  <a:gd name="connsiteY8" fmla="*/ 3197381 h 4606769"/>
                  <a:gd name="connsiteX9" fmla="*/ 3639978 w 5777230"/>
                  <a:gd name="connsiteY9" fmla="*/ 2276478 h 4606769"/>
                  <a:gd name="connsiteX10" fmla="*/ 571023 w 5777230"/>
                  <a:gd name="connsiteY10" fmla="*/ 1435420 h 4606769"/>
                  <a:gd name="connsiteX11" fmla="*/ 2660982 w 5777230"/>
                  <a:gd name="connsiteY11" fmla="*/ 652301 h 4606769"/>
                  <a:gd name="connsiteX12" fmla="*/ 1336357 w 5777230"/>
                  <a:gd name="connsiteY12" fmla="*/ 450535 h 4606769"/>
                  <a:gd name="connsiteX13" fmla="*/ 2093732 w 5777230"/>
                  <a:gd name="connsiteY13" fmla="*/ 177478 h 4606769"/>
                  <a:gd name="connsiteX14" fmla="*/ 5761942 w 5777230"/>
                  <a:gd name="connsiteY14" fmla="*/ 468 h 4606769"/>
                  <a:gd name="connsiteX15" fmla="*/ 5777230 w 577723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66012 w 5781300"/>
                  <a:gd name="connsiteY14" fmla="*/ 468 h 4606769"/>
                  <a:gd name="connsiteX15" fmla="*/ 5781300 w 5781300"/>
                  <a:gd name="connsiteY15" fmla="*/ 0 h 4606769"/>
                  <a:gd name="connsiteX0" fmla="*/ 5781300 w 5781300"/>
                  <a:gd name="connsiteY0" fmla="*/ 0 h 4606769"/>
                  <a:gd name="connsiteX1" fmla="*/ 5781300 w 5781300"/>
                  <a:gd name="connsiteY1" fmla="*/ 63847 h 4606769"/>
                  <a:gd name="connsiteX2" fmla="*/ 5545711 w 5781300"/>
                  <a:gd name="connsiteY2" fmla="*/ 73003 h 4606769"/>
                  <a:gd name="connsiteX3" fmla="*/ 2176722 w 5781300"/>
                  <a:gd name="connsiteY3" fmla="*/ 371477 h 4606769"/>
                  <a:gd name="connsiteX4" fmla="*/ 3661670 w 5781300"/>
                  <a:gd name="connsiteY4" fmla="*/ 674849 h 4606769"/>
                  <a:gd name="connsiteX5" fmla="*/ 1863350 w 5781300"/>
                  <a:gd name="connsiteY5" fmla="*/ 1253969 h 4606769"/>
                  <a:gd name="connsiteX6" fmla="*/ 5310923 w 5781300"/>
                  <a:gd name="connsiteY6" fmla="*/ 2367441 h 4606769"/>
                  <a:gd name="connsiteX7" fmla="*/ 4070 w 5781300"/>
                  <a:gd name="connsiteY7" fmla="*/ 4606769 h 4606769"/>
                  <a:gd name="connsiteX8" fmla="*/ 58 w 5781300"/>
                  <a:gd name="connsiteY8" fmla="*/ 3193727 h 4606769"/>
                  <a:gd name="connsiteX9" fmla="*/ 3644048 w 5781300"/>
                  <a:gd name="connsiteY9" fmla="*/ 2276478 h 4606769"/>
                  <a:gd name="connsiteX10" fmla="*/ 575093 w 5781300"/>
                  <a:gd name="connsiteY10" fmla="*/ 1435420 h 4606769"/>
                  <a:gd name="connsiteX11" fmla="*/ 2665052 w 5781300"/>
                  <a:gd name="connsiteY11" fmla="*/ 652301 h 4606769"/>
                  <a:gd name="connsiteX12" fmla="*/ 1340427 w 5781300"/>
                  <a:gd name="connsiteY12" fmla="*/ 450535 h 4606769"/>
                  <a:gd name="connsiteX13" fmla="*/ 2097802 w 5781300"/>
                  <a:gd name="connsiteY13" fmla="*/ 177478 h 4606769"/>
                  <a:gd name="connsiteX14" fmla="*/ 5781300 w 5781300"/>
                  <a:gd name="connsiteY14" fmla="*/ 0 h 4606769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79796 w 5781300"/>
                  <a:gd name="connsiteY0" fmla="*/ 0 h 4619558"/>
                  <a:gd name="connsiteX1" fmla="*/ 5781300 w 5781300"/>
                  <a:gd name="connsiteY1" fmla="*/ 76636 h 4619558"/>
                  <a:gd name="connsiteX2" fmla="*/ 5545711 w 5781300"/>
                  <a:gd name="connsiteY2" fmla="*/ 85792 h 4619558"/>
                  <a:gd name="connsiteX3" fmla="*/ 2176722 w 5781300"/>
                  <a:gd name="connsiteY3" fmla="*/ 384266 h 4619558"/>
                  <a:gd name="connsiteX4" fmla="*/ 3661670 w 5781300"/>
                  <a:gd name="connsiteY4" fmla="*/ 687638 h 4619558"/>
                  <a:gd name="connsiteX5" fmla="*/ 1863350 w 5781300"/>
                  <a:gd name="connsiteY5" fmla="*/ 1266758 h 4619558"/>
                  <a:gd name="connsiteX6" fmla="*/ 5310923 w 5781300"/>
                  <a:gd name="connsiteY6" fmla="*/ 2380230 h 4619558"/>
                  <a:gd name="connsiteX7" fmla="*/ 4070 w 5781300"/>
                  <a:gd name="connsiteY7" fmla="*/ 4619558 h 4619558"/>
                  <a:gd name="connsiteX8" fmla="*/ 58 w 5781300"/>
                  <a:gd name="connsiteY8" fmla="*/ 3206516 h 4619558"/>
                  <a:gd name="connsiteX9" fmla="*/ 3644048 w 5781300"/>
                  <a:gd name="connsiteY9" fmla="*/ 2289267 h 4619558"/>
                  <a:gd name="connsiteX10" fmla="*/ 575093 w 5781300"/>
                  <a:gd name="connsiteY10" fmla="*/ 1448209 h 4619558"/>
                  <a:gd name="connsiteX11" fmla="*/ 2665052 w 5781300"/>
                  <a:gd name="connsiteY11" fmla="*/ 665090 h 4619558"/>
                  <a:gd name="connsiteX12" fmla="*/ 1340427 w 5781300"/>
                  <a:gd name="connsiteY12" fmla="*/ 463324 h 4619558"/>
                  <a:gd name="connsiteX13" fmla="*/ 2097802 w 5781300"/>
                  <a:gd name="connsiteY13" fmla="*/ 190267 h 4619558"/>
                  <a:gd name="connsiteX14" fmla="*/ 5779796 w 5781300"/>
                  <a:gd name="connsiteY14" fmla="*/ 0 h 4619558"/>
                  <a:gd name="connsiteX0" fmla="*/ 5781744 w 5783248"/>
                  <a:gd name="connsiteY0" fmla="*/ 0 h 4378392"/>
                  <a:gd name="connsiteX1" fmla="*/ 5783248 w 5783248"/>
                  <a:gd name="connsiteY1" fmla="*/ 76636 h 4378392"/>
                  <a:gd name="connsiteX2" fmla="*/ 5547659 w 5783248"/>
                  <a:gd name="connsiteY2" fmla="*/ 85792 h 4378392"/>
                  <a:gd name="connsiteX3" fmla="*/ 2178670 w 5783248"/>
                  <a:gd name="connsiteY3" fmla="*/ 384266 h 4378392"/>
                  <a:gd name="connsiteX4" fmla="*/ 3663618 w 5783248"/>
                  <a:gd name="connsiteY4" fmla="*/ 687638 h 4378392"/>
                  <a:gd name="connsiteX5" fmla="*/ 1865298 w 5783248"/>
                  <a:gd name="connsiteY5" fmla="*/ 1266758 h 4378392"/>
                  <a:gd name="connsiteX6" fmla="*/ 5312871 w 5783248"/>
                  <a:gd name="connsiteY6" fmla="*/ 2380230 h 4378392"/>
                  <a:gd name="connsiteX7" fmla="*/ 0 w 5783248"/>
                  <a:gd name="connsiteY7" fmla="*/ 4378392 h 4378392"/>
                  <a:gd name="connsiteX8" fmla="*/ 2006 w 5783248"/>
                  <a:gd name="connsiteY8" fmla="*/ 3206516 h 4378392"/>
                  <a:gd name="connsiteX9" fmla="*/ 3645996 w 5783248"/>
                  <a:gd name="connsiteY9" fmla="*/ 2289267 h 4378392"/>
                  <a:gd name="connsiteX10" fmla="*/ 577041 w 5783248"/>
                  <a:gd name="connsiteY10" fmla="*/ 1448209 h 4378392"/>
                  <a:gd name="connsiteX11" fmla="*/ 2667000 w 5783248"/>
                  <a:gd name="connsiteY11" fmla="*/ 665090 h 4378392"/>
                  <a:gd name="connsiteX12" fmla="*/ 1342375 w 5783248"/>
                  <a:gd name="connsiteY12" fmla="*/ 463324 h 4378392"/>
                  <a:gd name="connsiteX13" fmla="*/ 2099750 w 5783248"/>
                  <a:gd name="connsiteY13" fmla="*/ 190267 h 4378392"/>
                  <a:gd name="connsiteX14" fmla="*/ 5781744 w 5783248"/>
                  <a:gd name="connsiteY14" fmla="*/ 0 h 4378392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  <a:gd name="connsiteX0" fmla="*/ 5781744 w 5783248"/>
                  <a:gd name="connsiteY0" fmla="*/ 0 h 4524553"/>
                  <a:gd name="connsiteX1" fmla="*/ 5783248 w 5783248"/>
                  <a:gd name="connsiteY1" fmla="*/ 76636 h 4524553"/>
                  <a:gd name="connsiteX2" fmla="*/ 5547659 w 5783248"/>
                  <a:gd name="connsiteY2" fmla="*/ 85792 h 4524553"/>
                  <a:gd name="connsiteX3" fmla="*/ 2178670 w 5783248"/>
                  <a:gd name="connsiteY3" fmla="*/ 384266 h 4524553"/>
                  <a:gd name="connsiteX4" fmla="*/ 3663618 w 5783248"/>
                  <a:gd name="connsiteY4" fmla="*/ 687638 h 4524553"/>
                  <a:gd name="connsiteX5" fmla="*/ 1865298 w 5783248"/>
                  <a:gd name="connsiteY5" fmla="*/ 1266758 h 4524553"/>
                  <a:gd name="connsiteX6" fmla="*/ 5312871 w 5783248"/>
                  <a:gd name="connsiteY6" fmla="*/ 2380230 h 4524553"/>
                  <a:gd name="connsiteX7" fmla="*/ 0 w 5783248"/>
                  <a:gd name="connsiteY7" fmla="*/ 4524553 h 4524553"/>
                  <a:gd name="connsiteX8" fmla="*/ 2006 w 5783248"/>
                  <a:gd name="connsiteY8" fmla="*/ 3206516 h 4524553"/>
                  <a:gd name="connsiteX9" fmla="*/ 3645996 w 5783248"/>
                  <a:gd name="connsiteY9" fmla="*/ 2289267 h 4524553"/>
                  <a:gd name="connsiteX10" fmla="*/ 577041 w 5783248"/>
                  <a:gd name="connsiteY10" fmla="*/ 1448209 h 4524553"/>
                  <a:gd name="connsiteX11" fmla="*/ 2667000 w 5783248"/>
                  <a:gd name="connsiteY11" fmla="*/ 665090 h 4524553"/>
                  <a:gd name="connsiteX12" fmla="*/ 1342375 w 5783248"/>
                  <a:gd name="connsiteY12" fmla="*/ 463324 h 4524553"/>
                  <a:gd name="connsiteX13" fmla="*/ 2099750 w 5783248"/>
                  <a:gd name="connsiteY13" fmla="*/ 190267 h 4524553"/>
                  <a:gd name="connsiteX14" fmla="*/ 5781744 w 5783248"/>
                  <a:gd name="connsiteY14" fmla="*/ 0 h 452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83248" h="4524553">
                    <a:moveTo>
                      <a:pt x="5781744" y="0"/>
                    </a:moveTo>
                    <a:cubicBezTo>
                      <a:pt x="5782245" y="25545"/>
                      <a:pt x="5782747" y="51091"/>
                      <a:pt x="5783248" y="76636"/>
                    </a:cubicBezTo>
                    <a:lnTo>
                      <a:pt x="5547659" y="85792"/>
                    </a:lnTo>
                    <a:cubicBezTo>
                      <a:pt x="4191379" y="121316"/>
                      <a:pt x="2293905" y="358930"/>
                      <a:pt x="2178670" y="384266"/>
                    </a:cubicBezTo>
                    <a:cubicBezTo>
                      <a:pt x="1804836" y="466457"/>
                      <a:pt x="3669609" y="328568"/>
                      <a:pt x="3663618" y="687638"/>
                    </a:cubicBezTo>
                    <a:cubicBezTo>
                      <a:pt x="3660099" y="898562"/>
                      <a:pt x="1827151" y="1051335"/>
                      <a:pt x="1865298" y="1266758"/>
                    </a:cubicBezTo>
                    <a:cubicBezTo>
                      <a:pt x="1921904" y="1586424"/>
                      <a:pt x="5209909" y="1143949"/>
                      <a:pt x="5312871" y="2380230"/>
                    </a:cubicBezTo>
                    <a:cubicBezTo>
                      <a:pt x="5415484" y="3612325"/>
                      <a:pt x="1222216" y="4286745"/>
                      <a:pt x="0" y="4524553"/>
                    </a:cubicBezTo>
                    <a:cubicBezTo>
                      <a:pt x="669" y="4054757"/>
                      <a:pt x="1337" y="3676312"/>
                      <a:pt x="2006" y="3206516"/>
                    </a:cubicBezTo>
                    <a:cubicBezTo>
                      <a:pt x="1042611" y="3015023"/>
                      <a:pt x="3585543" y="2698371"/>
                      <a:pt x="3645996" y="2289267"/>
                    </a:cubicBezTo>
                    <a:cubicBezTo>
                      <a:pt x="3731579" y="1710100"/>
                      <a:pt x="648707" y="2089477"/>
                      <a:pt x="577041" y="1448209"/>
                    </a:cubicBezTo>
                    <a:cubicBezTo>
                      <a:pt x="509653" y="845216"/>
                      <a:pt x="2424119" y="744705"/>
                      <a:pt x="2667000" y="665090"/>
                    </a:cubicBezTo>
                    <a:cubicBezTo>
                      <a:pt x="2791426" y="624304"/>
                      <a:pt x="1394792" y="631985"/>
                      <a:pt x="1342375" y="463324"/>
                    </a:cubicBezTo>
                    <a:cubicBezTo>
                      <a:pt x="1305784" y="345587"/>
                      <a:pt x="1667791" y="230986"/>
                      <a:pt x="2099750" y="190267"/>
                    </a:cubicBezTo>
                    <a:cubicBezTo>
                      <a:pt x="2839896" y="115178"/>
                      <a:pt x="5167828" y="18939"/>
                      <a:pt x="5781744" y="0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" name="Freeform 27">
              <a:extLst>
                <a:ext uri="{FF2B5EF4-FFF2-40B4-BE49-F238E27FC236}">
                  <a16:creationId xmlns:a16="http://schemas.microsoft.com/office/drawing/2014/main" id="{05A5ED3B-4538-4D3E-A63D-79F85C73CA22}"/>
                </a:ext>
              </a:extLst>
            </p:cNvPr>
            <p:cNvSpPr/>
            <p:nvPr/>
          </p:nvSpPr>
          <p:spPr>
            <a:xfrm>
              <a:off x="25758" y="991876"/>
              <a:ext cx="9105363" cy="4997003"/>
            </a:xfrm>
            <a:custGeom>
              <a:avLst/>
              <a:gdLst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6980349 w 9105363"/>
                <a:gd name="connsiteY1" fmla="*/ 32969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551849 w 9105363"/>
                <a:gd name="connsiteY1" fmla="*/ 3096967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61349 w 9105363"/>
                <a:gd name="connsiteY1" fmla="*/ 31064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  <a:gd name="connsiteX0" fmla="*/ 0 w 9105363"/>
                <a:gd name="connsiteY0" fmla="*/ 4997003 h 4997003"/>
                <a:gd name="connsiteX1" fmla="*/ 7310549 w 9105363"/>
                <a:gd name="connsiteY1" fmla="*/ 2865192 h 4997003"/>
                <a:gd name="connsiteX2" fmla="*/ 2021983 w 9105363"/>
                <a:gd name="connsiteY2" fmla="*/ 1648496 h 4997003"/>
                <a:gd name="connsiteX3" fmla="*/ 4906850 w 9105363"/>
                <a:gd name="connsiteY3" fmla="*/ 798491 h 4997003"/>
                <a:gd name="connsiteX4" fmla="*/ 2846231 w 9105363"/>
                <a:gd name="connsiteY4" fmla="*/ 502276 h 4997003"/>
                <a:gd name="connsiteX5" fmla="*/ 9105363 w 9105363"/>
                <a:gd name="connsiteY5" fmla="*/ 0 h 4997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05363" h="4997003">
                  <a:moveTo>
                    <a:pt x="0" y="4997003"/>
                  </a:moveTo>
                  <a:cubicBezTo>
                    <a:pt x="1149172" y="4872910"/>
                    <a:pt x="7300175" y="4208709"/>
                    <a:pt x="7310549" y="2865192"/>
                  </a:cubicBezTo>
                  <a:cubicBezTo>
                    <a:pt x="7346323" y="1966175"/>
                    <a:pt x="1960217" y="2091429"/>
                    <a:pt x="2021983" y="1648496"/>
                  </a:cubicBezTo>
                  <a:cubicBezTo>
                    <a:pt x="2091267" y="1151646"/>
                    <a:pt x="4898264" y="1041044"/>
                    <a:pt x="4906850" y="798491"/>
                  </a:cubicBezTo>
                  <a:cubicBezTo>
                    <a:pt x="4915436" y="555938"/>
                    <a:pt x="3086638" y="699752"/>
                    <a:pt x="2846231" y="502276"/>
                  </a:cubicBezTo>
                  <a:cubicBezTo>
                    <a:pt x="2554309" y="163133"/>
                    <a:pt x="8169498" y="27904"/>
                    <a:pt x="9105363" y="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25CB0B3-63D7-4012-AF93-EEFD3FF94CA4}"/>
              </a:ext>
            </a:extLst>
          </p:cNvPr>
          <p:cNvGrpSpPr/>
          <p:nvPr/>
        </p:nvGrpSpPr>
        <p:grpSpPr>
          <a:xfrm>
            <a:off x="8894059" y="3185667"/>
            <a:ext cx="765756" cy="1284811"/>
            <a:chOff x="1285782" y="1954531"/>
            <a:chExt cx="2448018" cy="3427594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2B1E87F-686B-401D-BF3C-FA8B4DD135D5}"/>
                </a:ext>
              </a:extLst>
            </p:cNvPr>
            <p:cNvSpPr/>
            <p:nvPr/>
          </p:nvSpPr>
          <p:spPr>
            <a:xfrm>
              <a:off x="1285782" y="1954531"/>
              <a:ext cx="2448018" cy="244801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" name="Rectangle 19">
              <a:extLst>
                <a:ext uri="{FF2B5EF4-FFF2-40B4-BE49-F238E27FC236}">
                  <a16:creationId xmlns:a16="http://schemas.microsoft.com/office/drawing/2014/main" id="{460D4571-F618-423F-92C1-3BF245046DA8}"/>
                </a:ext>
              </a:extLst>
            </p:cNvPr>
            <p:cNvSpPr/>
            <p:nvPr/>
          </p:nvSpPr>
          <p:spPr>
            <a:xfrm>
              <a:off x="1707503" y="3698984"/>
              <a:ext cx="1904046" cy="1683141"/>
            </a:xfrm>
            <a:custGeom>
              <a:avLst/>
              <a:gdLst>
                <a:gd name="connsiteX0" fmla="*/ 0 w 681037"/>
                <a:gd name="connsiteY0" fmla="*/ 0 h 742950"/>
                <a:gd name="connsiteX1" fmla="*/ 681037 w 681037"/>
                <a:gd name="connsiteY1" fmla="*/ 0 h 742950"/>
                <a:gd name="connsiteX2" fmla="*/ 681037 w 681037"/>
                <a:gd name="connsiteY2" fmla="*/ 742950 h 742950"/>
                <a:gd name="connsiteX3" fmla="*/ 0 w 681037"/>
                <a:gd name="connsiteY3" fmla="*/ 742950 h 742950"/>
                <a:gd name="connsiteX4" fmla="*/ 0 w 681037"/>
                <a:gd name="connsiteY4" fmla="*/ 0 h 742950"/>
                <a:gd name="connsiteX0" fmla="*/ 0 w 1114424"/>
                <a:gd name="connsiteY0" fmla="*/ 0 h 742950"/>
                <a:gd name="connsiteX1" fmla="*/ 1114424 w 1114424"/>
                <a:gd name="connsiteY1" fmla="*/ 138113 h 742950"/>
                <a:gd name="connsiteX2" fmla="*/ 681037 w 1114424"/>
                <a:gd name="connsiteY2" fmla="*/ 742950 h 742950"/>
                <a:gd name="connsiteX3" fmla="*/ 0 w 1114424"/>
                <a:gd name="connsiteY3" fmla="*/ 742950 h 742950"/>
                <a:gd name="connsiteX4" fmla="*/ 0 w 1114424"/>
                <a:gd name="connsiteY4" fmla="*/ 0 h 742950"/>
                <a:gd name="connsiteX0" fmla="*/ 0 w 1104899"/>
                <a:gd name="connsiteY0" fmla="*/ 0 h 742950"/>
                <a:gd name="connsiteX1" fmla="*/ 1104899 w 1104899"/>
                <a:gd name="connsiteY1" fmla="*/ 142875 h 742950"/>
                <a:gd name="connsiteX2" fmla="*/ 681037 w 1104899"/>
                <a:gd name="connsiteY2" fmla="*/ 742950 h 742950"/>
                <a:gd name="connsiteX3" fmla="*/ 0 w 1104899"/>
                <a:gd name="connsiteY3" fmla="*/ 742950 h 742950"/>
                <a:gd name="connsiteX4" fmla="*/ 0 w 1104899"/>
                <a:gd name="connsiteY4" fmla="*/ 0 h 742950"/>
                <a:gd name="connsiteX0" fmla="*/ 400050 w 1104899"/>
                <a:gd name="connsiteY0" fmla="*/ 152400 h 600075"/>
                <a:gd name="connsiteX1" fmla="*/ 1104899 w 1104899"/>
                <a:gd name="connsiteY1" fmla="*/ 0 h 600075"/>
                <a:gd name="connsiteX2" fmla="*/ 681037 w 1104899"/>
                <a:gd name="connsiteY2" fmla="*/ 600075 h 600075"/>
                <a:gd name="connsiteX3" fmla="*/ 0 w 1104899"/>
                <a:gd name="connsiteY3" fmla="*/ 600075 h 600075"/>
                <a:gd name="connsiteX4" fmla="*/ 400050 w 1104899"/>
                <a:gd name="connsiteY4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9600"/>
                <a:gd name="connsiteX1" fmla="*/ 704849 w 704849"/>
                <a:gd name="connsiteY1" fmla="*/ 0 h 609600"/>
                <a:gd name="connsiteX2" fmla="*/ 290512 w 704849"/>
                <a:gd name="connsiteY2" fmla="*/ 609600 h 609600"/>
                <a:gd name="connsiteX3" fmla="*/ 0 w 704849"/>
                <a:gd name="connsiteY3" fmla="*/ 152400 h 609600"/>
                <a:gd name="connsiteX0" fmla="*/ 0 w 704849"/>
                <a:gd name="connsiteY0" fmla="*/ 152400 h 609600"/>
                <a:gd name="connsiteX1" fmla="*/ 704849 w 704849"/>
                <a:gd name="connsiteY1" fmla="*/ 0 h 609600"/>
                <a:gd name="connsiteX2" fmla="*/ 290512 w 704849"/>
                <a:gd name="connsiteY2" fmla="*/ 609600 h 609600"/>
                <a:gd name="connsiteX3" fmla="*/ 0 w 704849"/>
                <a:gd name="connsiteY3" fmla="*/ 152400 h 609600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11965"/>
                <a:gd name="connsiteY0" fmla="*/ 139947 h 619125"/>
                <a:gd name="connsiteX1" fmla="*/ 711965 w 711965"/>
                <a:gd name="connsiteY1" fmla="*/ 0 h 619125"/>
                <a:gd name="connsiteX2" fmla="*/ 297628 w 711965"/>
                <a:gd name="connsiteY2" fmla="*/ 619125 h 619125"/>
                <a:gd name="connsiteX3" fmla="*/ 0 w 711965"/>
                <a:gd name="connsiteY3" fmla="*/ 139947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52188 h 628698"/>
                <a:gd name="connsiteX1" fmla="*/ 709297 w 709297"/>
                <a:gd name="connsiteY1" fmla="*/ 0 h 628698"/>
                <a:gd name="connsiteX2" fmla="*/ 294960 w 709297"/>
                <a:gd name="connsiteY2" fmla="*/ 628698 h 628698"/>
                <a:gd name="connsiteX3" fmla="*/ 0 w 709297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12" h="628698">
                  <a:moveTo>
                    <a:pt x="0" y="152188"/>
                  </a:moveTo>
                  <a:cubicBezTo>
                    <a:pt x="282146" y="369755"/>
                    <a:pt x="604850" y="211744"/>
                    <a:pt x="711212" y="0"/>
                  </a:cubicBezTo>
                  <a:cubicBezTo>
                    <a:pt x="633145" y="175886"/>
                    <a:pt x="487421" y="411770"/>
                    <a:pt x="294960" y="628698"/>
                  </a:cubicBezTo>
                  <a:cubicBezTo>
                    <a:pt x="339410" y="308023"/>
                    <a:pt x="203943" y="302099"/>
                    <a:pt x="0" y="15218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320C2492-2CEF-4E24-AD7F-A047069FE333}"/>
                </a:ext>
              </a:extLst>
            </p:cNvPr>
            <p:cNvSpPr/>
            <p:nvPr/>
          </p:nvSpPr>
          <p:spPr>
            <a:xfrm>
              <a:off x="1571384" y="2240133"/>
              <a:ext cx="1876814" cy="18768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85590B9-FA5A-499D-9F98-3C21697E6FB9}"/>
              </a:ext>
            </a:extLst>
          </p:cNvPr>
          <p:cNvGrpSpPr/>
          <p:nvPr/>
        </p:nvGrpSpPr>
        <p:grpSpPr>
          <a:xfrm>
            <a:off x="9163739" y="1248025"/>
            <a:ext cx="803338" cy="1095913"/>
            <a:chOff x="1104935" y="1560933"/>
            <a:chExt cx="3028446" cy="3813842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9CA563-6228-423E-9364-E378144E4B45}"/>
                </a:ext>
              </a:extLst>
            </p:cNvPr>
            <p:cNvSpPr/>
            <p:nvPr/>
          </p:nvSpPr>
          <p:spPr>
            <a:xfrm>
              <a:off x="1104935" y="1560933"/>
              <a:ext cx="3028446" cy="284161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6" name="Rectangle 19">
              <a:extLst>
                <a:ext uri="{FF2B5EF4-FFF2-40B4-BE49-F238E27FC236}">
                  <a16:creationId xmlns:a16="http://schemas.microsoft.com/office/drawing/2014/main" id="{3F6350C9-3F59-4383-B5E8-228191B82689}"/>
                </a:ext>
              </a:extLst>
            </p:cNvPr>
            <p:cNvSpPr/>
            <p:nvPr/>
          </p:nvSpPr>
          <p:spPr>
            <a:xfrm>
              <a:off x="1707502" y="3691635"/>
              <a:ext cx="1904047" cy="1683140"/>
            </a:xfrm>
            <a:custGeom>
              <a:avLst/>
              <a:gdLst>
                <a:gd name="connsiteX0" fmla="*/ 0 w 681037"/>
                <a:gd name="connsiteY0" fmla="*/ 0 h 742950"/>
                <a:gd name="connsiteX1" fmla="*/ 681037 w 681037"/>
                <a:gd name="connsiteY1" fmla="*/ 0 h 742950"/>
                <a:gd name="connsiteX2" fmla="*/ 681037 w 681037"/>
                <a:gd name="connsiteY2" fmla="*/ 742950 h 742950"/>
                <a:gd name="connsiteX3" fmla="*/ 0 w 681037"/>
                <a:gd name="connsiteY3" fmla="*/ 742950 h 742950"/>
                <a:gd name="connsiteX4" fmla="*/ 0 w 681037"/>
                <a:gd name="connsiteY4" fmla="*/ 0 h 742950"/>
                <a:gd name="connsiteX0" fmla="*/ 0 w 1114424"/>
                <a:gd name="connsiteY0" fmla="*/ 0 h 742950"/>
                <a:gd name="connsiteX1" fmla="*/ 1114424 w 1114424"/>
                <a:gd name="connsiteY1" fmla="*/ 138113 h 742950"/>
                <a:gd name="connsiteX2" fmla="*/ 681037 w 1114424"/>
                <a:gd name="connsiteY2" fmla="*/ 742950 h 742950"/>
                <a:gd name="connsiteX3" fmla="*/ 0 w 1114424"/>
                <a:gd name="connsiteY3" fmla="*/ 742950 h 742950"/>
                <a:gd name="connsiteX4" fmla="*/ 0 w 1114424"/>
                <a:gd name="connsiteY4" fmla="*/ 0 h 742950"/>
                <a:gd name="connsiteX0" fmla="*/ 0 w 1104899"/>
                <a:gd name="connsiteY0" fmla="*/ 0 h 742950"/>
                <a:gd name="connsiteX1" fmla="*/ 1104899 w 1104899"/>
                <a:gd name="connsiteY1" fmla="*/ 142875 h 742950"/>
                <a:gd name="connsiteX2" fmla="*/ 681037 w 1104899"/>
                <a:gd name="connsiteY2" fmla="*/ 742950 h 742950"/>
                <a:gd name="connsiteX3" fmla="*/ 0 w 1104899"/>
                <a:gd name="connsiteY3" fmla="*/ 742950 h 742950"/>
                <a:gd name="connsiteX4" fmla="*/ 0 w 1104899"/>
                <a:gd name="connsiteY4" fmla="*/ 0 h 742950"/>
                <a:gd name="connsiteX0" fmla="*/ 400050 w 1104899"/>
                <a:gd name="connsiteY0" fmla="*/ 152400 h 600075"/>
                <a:gd name="connsiteX1" fmla="*/ 1104899 w 1104899"/>
                <a:gd name="connsiteY1" fmla="*/ 0 h 600075"/>
                <a:gd name="connsiteX2" fmla="*/ 681037 w 1104899"/>
                <a:gd name="connsiteY2" fmla="*/ 600075 h 600075"/>
                <a:gd name="connsiteX3" fmla="*/ 0 w 1104899"/>
                <a:gd name="connsiteY3" fmla="*/ 600075 h 600075"/>
                <a:gd name="connsiteX4" fmla="*/ 400050 w 1104899"/>
                <a:gd name="connsiteY4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9600"/>
                <a:gd name="connsiteX1" fmla="*/ 704849 w 704849"/>
                <a:gd name="connsiteY1" fmla="*/ 0 h 609600"/>
                <a:gd name="connsiteX2" fmla="*/ 290512 w 704849"/>
                <a:gd name="connsiteY2" fmla="*/ 609600 h 609600"/>
                <a:gd name="connsiteX3" fmla="*/ 0 w 704849"/>
                <a:gd name="connsiteY3" fmla="*/ 152400 h 609600"/>
                <a:gd name="connsiteX0" fmla="*/ 0 w 704849"/>
                <a:gd name="connsiteY0" fmla="*/ 152400 h 609600"/>
                <a:gd name="connsiteX1" fmla="*/ 704849 w 704849"/>
                <a:gd name="connsiteY1" fmla="*/ 0 h 609600"/>
                <a:gd name="connsiteX2" fmla="*/ 290512 w 704849"/>
                <a:gd name="connsiteY2" fmla="*/ 609600 h 609600"/>
                <a:gd name="connsiteX3" fmla="*/ 0 w 704849"/>
                <a:gd name="connsiteY3" fmla="*/ 152400 h 609600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11965"/>
                <a:gd name="connsiteY0" fmla="*/ 139947 h 619125"/>
                <a:gd name="connsiteX1" fmla="*/ 711965 w 711965"/>
                <a:gd name="connsiteY1" fmla="*/ 0 h 619125"/>
                <a:gd name="connsiteX2" fmla="*/ 297628 w 711965"/>
                <a:gd name="connsiteY2" fmla="*/ 619125 h 619125"/>
                <a:gd name="connsiteX3" fmla="*/ 0 w 711965"/>
                <a:gd name="connsiteY3" fmla="*/ 139947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52188 h 628698"/>
                <a:gd name="connsiteX1" fmla="*/ 709297 w 709297"/>
                <a:gd name="connsiteY1" fmla="*/ 0 h 628698"/>
                <a:gd name="connsiteX2" fmla="*/ 294960 w 709297"/>
                <a:gd name="connsiteY2" fmla="*/ 628698 h 628698"/>
                <a:gd name="connsiteX3" fmla="*/ 0 w 709297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12" h="628698">
                  <a:moveTo>
                    <a:pt x="0" y="152188"/>
                  </a:moveTo>
                  <a:cubicBezTo>
                    <a:pt x="282146" y="369755"/>
                    <a:pt x="604850" y="211744"/>
                    <a:pt x="711212" y="0"/>
                  </a:cubicBezTo>
                  <a:cubicBezTo>
                    <a:pt x="633145" y="175886"/>
                    <a:pt x="487421" y="411770"/>
                    <a:pt x="294960" y="628698"/>
                  </a:cubicBezTo>
                  <a:cubicBezTo>
                    <a:pt x="339410" y="308023"/>
                    <a:pt x="203943" y="302099"/>
                    <a:pt x="0" y="15218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EE2C0A8E-EE22-4C51-B304-B2F70A1D5A49}"/>
                </a:ext>
              </a:extLst>
            </p:cNvPr>
            <p:cNvSpPr/>
            <p:nvPr/>
          </p:nvSpPr>
          <p:spPr>
            <a:xfrm>
              <a:off x="1338160" y="1842837"/>
              <a:ext cx="2561996" cy="22741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A788B51-ABB3-4CBC-9729-644FFDAE1F2D}"/>
              </a:ext>
            </a:extLst>
          </p:cNvPr>
          <p:cNvGrpSpPr/>
          <p:nvPr/>
        </p:nvGrpSpPr>
        <p:grpSpPr>
          <a:xfrm>
            <a:off x="1648064" y="4297680"/>
            <a:ext cx="1102605" cy="1761302"/>
            <a:chOff x="1285782" y="1954531"/>
            <a:chExt cx="2448018" cy="3427594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B4643E7-0071-4DD2-8053-B003A1F8B4F7}"/>
                </a:ext>
              </a:extLst>
            </p:cNvPr>
            <p:cNvSpPr/>
            <p:nvPr/>
          </p:nvSpPr>
          <p:spPr>
            <a:xfrm>
              <a:off x="1285782" y="1954531"/>
              <a:ext cx="2448018" cy="244801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Rectangle 19">
              <a:extLst>
                <a:ext uri="{FF2B5EF4-FFF2-40B4-BE49-F238E27FC236}">
                  <a16:creationId xmlns:a16="http://schemas.microsoft.com/office/drawing/2014/main" id="{2B8C7CED-F588-4AF1-A629-4848C167C8E3}"/>
                </a:ext>
              </a:extLst>
            </p:cNvPr>
            <p:cNvSpPr/>
            <p:nvPr/>
          </p:nvSpPr>
          <p:spPr>
            <a:xfrm>
              <a:off x="1707503" y="3698984"/>
              <a:ext cx="1904046" cy="1683141"/>
            </a:xfrm>
            <a:custGeom>
              <a:avLst/>
              <a:gdLst>
                <a:gd name="connsiteX0" fmla="*/ 0 w 681037"/>
                <a:gd name="connsiteY0" fmla="*/ 0 h 742950"/>
                <a:gd name="connsiteX1" fmla="*/ 681037 w 681037"/>
                <a:gd name="connsiteY1" fmla="*/ 0 h 742950"/>
                <a:gd name="connsiteX2" fmla="*/ 681037 w 681037"/>
                <a:gd name="connsiteY2" fmla="*/ 742950 h 742950"/>
                <a:gd name="connsiteX3" fmla="*/ 0 w 681037"/>
                <a:gd name="connsiteY3" fmla="*/ 742950 h 742950"/>
                <a:gd name="connsiteX4" fmla="*/ 0 w 681037"/>
                <a:gd name="connsiteY4" fmla="*/ 0 h 742950"/>
                <a:gd name="connsiteX0" fmla="*/ 0 w 1114424"/>
                <a:gd name="connsiteY0" fmla="*/ 0 h 742950"/>
                <a:gd name="connsiteX1" fmla="*/ 1114424 w 1114424"/>
                <a:gd name="connsiteY1" fmla="*/ 138113 h 742950"/>
                <a:gd name="connsiteX2" fmla="*/ 681037 w 1114424"/>
                <a:gd name="connsiteY2" fmla="*/ 742950 h 742950"/>
                <a:gd name="connsiteX3" fmla="*/ 0 w 1114424"/>
                <a:gd name="connsiteY3" fmla="*/ 742950 h 742950"/>
                <a:gd name="connsiteX4" fmla="*/ 0 w 1114424"/>
                <a:gd name="connsiteY4" fmla="*/ 0 h 742950"/>
                <a:gd name="connsiteX0" fmla="*/ 0 w 1104899"/>
                <a:gd name="connsiteY0" fmla="*/ 0 h 742950"/>
                <a:gd name="connsiteX1" fmla="*/ 1104899 w 1104899"/>
                <a:gd name="connsiteY1" fmla="*/ 142875 h 742950"/>
                <a:gd name="connsiteX2" fmla="*/ 681037 w 1104899"/>
                <a:gd name="connsiteY2" fmla="*/ 742950 h 742950"/>
                <a:gd name="connsiteX3" fmla="*/ 0 w 1104899"/>
                <a:gd name="connsiteY3" fmla="*/ 742950 h 742950"/>
                <a:gd name="connsiteX4" fmla="*/ 0 w 1104899"/>
                <a:gd name="connsiteY4" fmla="*/ 0 h 742950"/>
                <a:gd name="connsiteX0" fmla="*/ 400050 w 1104899"/>
                <a:gd name="connsiteY0" fmla="*/ 152400 h 600075"/>
                <a:gd name="connsiteX1" fmla="*/ 1104899 w 1104899"/>
                <a:gd name="connsiteY1" fmla="*/ 0 h 600075"/>
                <a:gd name="connsiteX2" fmla="*/ 681037 w 1104899"/>
                <a:gd name="connsiteY2" fmla="*/ 600075 h 600075"/>
                <a:gd name="connsiteX3" fmla="*/ 0 w 1104899"/>
                <a:gd name="connsiteY3" fmla="*/ 600075 h 600075"/>
                <a:gd name="connsiteX4" fmla="*/ 400050 w 1104899"/>
                <a:gd name="connsiteY4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9600"/>
                <a:gd name="connsiteX1" fmla="*/ 704849 w 704849"/>
                <a:gd name="connsiteY1" fmla="*/ 0 h 609600"/>
                <a:gd name="connsiteX2" fmla="*/ 290512 w 704849"/>
                <a:gd name="connsiteY2" fmla="*/ 609600 h 609600"/>
                <a:gd name="connsiteX3" fmla="*/ 0 w 704849"/>
                <a:gd name="connsiteY3" fmla="*/ 152400 h 609600"/>
                <a:gd name="connsiteX0" fmla="*/ 0 w 704849"/>
                <a:gd name="connsiteY0" fmla="*/ 152400 h 609600"/>
                <a:gd name="connsiteX1" fmla="*/ 704849 w 704849"/>
                <a:gd name="connsiteY1" fmla="*/ 0 h 609600"/>
                <a:gd name="connsiteX2" fmla="*/ 290512 w 704849"/>
                <a:gd name="connsiteY2" fmla="*/ 609600 h 609600"/>
                <a:gd name="connsiteX3" fmla="*/ 0 w 704849"/>
                <a:gd name="connsiteY3" fmla="*/ 152400 h 609600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11965"/>
                <a:gd name="connsiteY0" fmla="*/ 139947 h 619125"/>
                <a:gd name="connsiteX1" fmla="*/ 711965 w 711965"/>
                <a:gd name="connsiteY1" fmla="*/ 0 h 619125"/>
                <a:gd name="connsiteX2" fmla="*/ 297628 w 711965"/>
                <a:gd name="connsiteY2" fmla="*/ 619125 h 619125"/>
                <a:gd name="connsiteX3" fmla="*/ 0 w 711965"/>
                <a:gd name="connsiteY3" fmla="*/ 139947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52188 h 628698"/>
                <a:gd name="connsiteX1" fmla="*/ 709297 w 709297"/>
                <a:gd name="connsiteY1" fmla="*/ 0 h 628698"/>
                <a:gd name="connsiteX2" fmla="*/ 294960 w 709297"/>
                <a:gd name="connsiteY2" fmla="*/ 628698 h 628698"/>
                <a:gd name="connsiteX3" fmla="*/ 0 w 709297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12" h="628698">
                  <a:moveTo>
                    <a:pt x="0" y="152188"/>
                  </a:moveTo>
                  <a:cubicBezTo>
                    <a:pt x="282146" y="369755"/>
                    <a:pt x="604850" y="211744"/>
                    <a:pt x="711212" y="0"/>
                  </a:cubicBezTo>
                  <a:cubicBezTo>
                    <a:pt x="633145" y="175886"/>
                    <a:pt x="487421" y="411770"/>
                    <a:pt x="294960" y="628698"/>
                  </a:cubicBezTo>
                  <a:cubicBezTo>
                    <a:pt x="339410" y="308023"/>
                    <a:pt x="203943" y="302099"/>
                    <a:pt x="0" y="15218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EE4C2F2B-214C-4DFF-B6C4-D17813476D95}"/>
                </a:ext>
              </a:extLst>
            </p:cNvPr>
            <p:cNvSpPr/>
            <p:nvPr/>
          </p:nvSpPr>
          <p:spPr>
            <a:xfrm>
              <a:off x="1571384" y="2240133"/>
              <a:ext cx="1876814" cy="18768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8199BA6-3478-4F73-9374-419BBEC0CF8E}"/>
              </a:ext>
            </a:extLst>
          </p:cNvPr>
          <p:cNvGrpSpPr/>
          <p:nvPr/>
        </p:nvGrpSpPr>
        <p:grpSpPr>
          <a:xfrm>
            <a:off x="4084419" y="1472260"/>
            <a:ext cx="720463" cy="1082074"/>
            <a:chOff x="6542375" y="1841975"/>
            <a:chExt cx="1630076" cy="228235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9983652-5CC1-4370-BE23-3D7AB167C33C}"/>
                </a:ext>
              </a:extLst>
            </p:cNvPr>
            <p:cNvGrpSpPr/>
            <p:nvPr/>
          </p:nvGrpSpPr>
          <p:grpSpPr>
            <a:xfrm>
              <a:off x="6542375" y="1841975"/>
              <a:ext cx="1630076" cy="2282350"/>
              <a:chOff x="1285783" y="1954531"/>
              <a:chExt cx="2448018" cy="3427594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5AC29D50-5CE5-4019-997E-D4D993768749}"/>
                  </a:ext>
                </a:extLst>
              </p:cNvPr>
              <p:cNvSpPr/>
              <p:nvPr/>
            </p:nvSpPr>
            <p:spPr>
              <a:xfrm>
                <a:off x="1285783" y="1954531"/>
                <a:ext cx="2448018" cy="2448019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0" name="Rectangle 19">
                <a:extLst>
                  <a:ext uri="{FF2B5EF4-FFF2-40B4-BE49-F238E27FC236}">
                    <a16:creationId xmlns:a16="http://schemas.microsoft.com/office/drawing/2014/main" id="{8DE53C79-FCAA-46AD-984F-A35642F7FC75}"/>
                  </a:ext>
                </a:extLst>
              </p:cNvPr>
              <p:cNvSpPr/>
              <p:nvPr/>
            </p:nvSpPr>
            <p:spPr>
              <a:xfrm>
                <a:off x="1707502" y="3698984"/>
                <a:ext cx="1904048" cy="1683141"/>
              </a:xfrm>
              <a:custGeom>
                <a:avLst/>
                <a:gdLst>
                  <a:gd name="connsiteX0" fmla="*/ 0 w 681037"/>
                  <a:gd name="connsiteY0" fmla="*/ 0 h 742950"/>
                  <a:gd name="connsiteX1" fmla="*/ 681037 w 681037"/>
                  <a:gd name="connsiteY1" fmla="*/ 0 h 742950"/>
                  <a:gd name="connsiteX2" fmla="*/ 681037 w 681037"/>
                  <a:gd name="connsiteY2" fmla="*/ 742950 h 742950"/>
                  <a:gd name="connsiteX3" fmla="*/ 0 w 681037"/>
                  <a:gd name="connsiteY3" fmla="*/ 742950 h 742950"/>
                  <a:gd name="connsiteX4" fmla="*/ 0 w 681037"/>
                  <a:gd name="connsiteY4" fmla="*/ 0 h 742950"/>
                  <a:gd name="connsiteX0" fmla="*/ 0 w 1114424"/>
                  <a:gd name="connsiteY0" fmla="*/ 0 h 742950"/>
                  <a:gd name="connsiteX1" fmla="*/ 1114424 w 1114424"/>
                  <a:gd name="connsiteY1" fmla="*/ 138113 h 742950"/>
                  <a:gd name="connsiteX2" fmla="*/ 681037 w 1114424"/>
                  <a:gd name="connsiteY2" fmla="*/ 742950 h 742950"/>
                  <a:gd name="connsiteX3" fmla="*/ 0 w 1114424"/>
                  <a:gd name="connsiteY3" fmla="*/ 742950 h 742950"/>
                  <a:gd name="connsiteX4" fmla="*/ 0 w 1114424"/>
                  <a:gd name="connsiteY4" fmla="*/ 0 h 742950"/>
                  <a:gd name="connsiteX0" fmla="*/ 0 w 1104899"/>
                  <a:gd name="connsiteY0" fmla="*/ 0 h 742950"/>
                  <a:gd name="connsiteX1" fmla="*/ 1104899 w 1104899"/>
                  <a:gd name="connsiteY1" fmla="*/ 142875 h 742950"/>
                  <a:gd name="connsiteX2" fmla="*/ 681037 w 1104899"/>
                  <a:gd name="connsiteY2" fmla="*/ 742950 h 742950"/>
                  <a:gd name="connsiteX3" fmla="*/ 0 w 1104899"/>
                  <a:gd name="connsiteY3" fmla="*/ 742950 h 742950"/>
                  <a:gd name="connsiteX4" fmla="*/ 0 w 1104899"/>
                  <a:gd name="connsiteY4" fmla="*/ 0 h 742950"/>
                  <a:gd name="connsiteX0" fmla="*/ 400050 w 1104899"/>
                  <a:gd name="connsiteY0" fmla="*/ 152400 h 600075"/>
                  <a:gd name="connsiteX1" fmla="*/ 1104899 w 1104899"/>
                  <a:gd name="connsiteY1" fmla="*/ 0 h 600075"/>
                  <a:gd name="connsiteX2" fmla="*/ 681037 w 1104899"/>
                  <a:gd name="connsiteY2" fmla="*/ 600075 h 600075"/>
                  <a:gd name="connsiteX3" fmla="*/ 0 w 1104899"/>
                  <a:gd name="connsiteY3" fmla="*/ 600075 h 600075"/>
                  <a:gd name="connsiteX4" fmla="*/ 400050 w 1104899"/>
                  <a:gd name="connsiteY4" fmla="*/ 152400 h 600075"/>
                  <a:gd name="connsiteX0" fmla="*/ 0 w 704849"/>
                  <a:gd name="connsiteY0" fmla="*/ 152400 h 600075"/>
                  <a:gd name="connsiteX1" fmla="*/ 704849 w 704849"/>
                  <a:gd name="connsiteY1" fmla="*/ 0 h 600075"/>
                  <a:gd name="connsiteX2" fmla="*/ 280987 w 704849"/>
                  <a:gd name="connsiteY2" fmla="*/ 600075 h 600075"/>
                  <a:gd name="connsiteX3" fmla="*/ 0 w 704849"/>
                  <a:gd name="connsiteY3" fmla="*/ 152400 h 600075"/>
                  <a:gd name="connsiteX0" fmla="*/ 0 w 704849"/>
                  <a:gd name="connsiteY0" fmla="*/ 152400 h 600075"/>
                  <a:gd name="connsiteX1" fmla="*/ 704849 w 704849"/>
                  <a:gd name="connsiteY1" fmla="*/ 0 h 600075"/>
                  <a:gd name="connsiteX2" fmla="*/ 280987 w 704849"/>
                  <a:gd name="connsiteY2" fmla="*/ 600075 h 600075"/>
                  <a:gd name="connsiteX3" fmla="*/ 0 w 704849"/>
                  <a:gd name="connsiteY3" fmla="*/ 152400 h 600075"/>
                  <a:gd name="connsiteX0" fmla="*/ 0 w 704849"/>
                  <a:gd name="connsiteY0" fmla="*/ 152400 h 600075"/>
                  <a:gd name="connsiteX1" fmla="*/ 704849 w 704849"/>
                  <a:gd name="connsiteY1" fmla="*/ 0 h 600075"/>
                  <a:gd name="connsiteX2" fmla="*/ 280987 w 704849"/>
                  <a:gd name="connsiteY2" fmla="*/ 600075 h 600075"/>
                  <a:gd name="connsiteX3" fmla="*/ 0 w 704849"/>
                  <a:gd name="connsiteY3" fmla="*/ 152400 h 600075"/>
                  <a:gd name="connsiteX0" fmla="*/ 0 w 704849"/>
                  <a:gd name="connsiteY0" fmla="*/ 152400 h 609600"/>
                  <a:gd name="connsiteX1" fmla="*/ 704849 w 704849"/>
                  <a:gd name="connsiteY1" fmla="*/ 0 h 609600"/>
                  <a:gd name="connsiteX2" fmla="*/ 290512 w 704849"/>
                  <a:gd name="connsiteY2" fmla="*/ 609600 h 609600"/>
                  <a:gd name="connsiteX3" fmla="*/ 0 w 704849"/>
                  <a:gd name="connsiteY3" fmla="*/ 152400 h 609600"/>
                  <a:gd name="connsiteX0" fmla="*/ 0 w 704849"/>
                  <a:gd name="connsiteY0" fmla="*/ 152400 h 609600"/>
                  <a:gd name="connsiteX1" fmla="*/ 704849 w 704849"/>
                  <a:gd name="connsiteY1" fmla="*/ 0 h 609600"/>
                  <a:gd name="connsiteX2" fmla="*/ 290512 w 704849"/>
                  <a:gd name="connsiteY2" fmla="*/ 609600 h 609600"/>
                  <a:gd name="connsiteX3" fmla="*/ 0 w 704849"/>
                  <a:gd name="connsiteY3" fmla="*/ 152400 h 609600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04849"/>
                  <a:gd name="connsiteY0" fmla="*/ 152400 h 619125"/>
                  <a:gd name="connsiteX1" fmla="*/ 704849 w 704849"/>
                  <a:gd name="connsiteY1" fmla="*/ 0 h 619125"/>
                  <a:gd name="connsiteX2" fmla="*/ 290512 w 704849"/>
                  <a:gd name="connsiteY2" fmla="*/ 619125 h 619125"/>
                  <a:gd name="connsiteX3" fmla="*/ 0 w 704849"/>
                  <a:gd name="connsiteY3" fmla="*/ 152400 h 619125"/>
                  <a:gd name="connsiteX0" fmla="*/ 0 w 711965"/>
                  <a:gd name="connsiteY0" fmla="*/ 139947 h 619125"/>
                  <a:gd name="connsiteX1" fmla="*/ 711965 w 711965"/>
                  <a:gd name="connsiteY1" fmla="*/ 0 h 619125"/>
                  <a:gd name="connsiteX2" fmla="*/ 297628 w 711965"/>
                  <a:gd name="connsiteY2" fmla="*/ 619125 h 619125"/>
                  <a:gd name="connsiteX3" fmla="*/ 0 w 711965"/>
                  <a:gd name="connsiteY3" fmla="*/ 139947 h 619125"/>
                  <a:gd name="connsiteX0" fmla="*/ 0 w 709297"/>
                  <a:gd name="connsiteY0" fmla="*/ 142615 h 619125"/>
                  <a:gd name="connsiteX1" fmla="*/ 709297 w 709297"/>
                  <a:gd name="connsiteY1" fmla="*/ 0 h 619125"/>
                  <a:gd name="connsiteX2" fmla="*/ 294960 w 709297"/>
                  <a:gd name="connsiteY2" fmla="*/ 619125 h 619125"/>
                  <a:gd name="connsiteX3" fmla="*/ 0 w 709297"/>
                  <a:gd name="connsiteY3" fmla="*/ 142615 h 619125"/>
                  <a:gd name="connsiteX0" fmla="*/ 0 w 709297"/>
                  <a:gd name="connsiteY0" fmla="*/ 142615 h 619125"/>
                  <a:gd name="connsiteX1" fmla="*/ 709297 w 709297"/>
                  <a:gd name="connsiteY1" fmla="*/ 0 h 619125"/>
                  <a:gd name="connsiteX2" fmla="*/ 294960 w 709297"/>
                  <a:gd name="connsiteY2" fmla="*/ 619125 h 619125"/>
                  <a:gd name="connsiteX3" fmla="*/ 0 w 709297"/>
                  <a:gd name="connsiteY3" fmla="*/ 142615 h 619125"/>
                  <a:gd name="connsiteX0" fmla="*/ 0 w 709297"/>
                  <a:gd name="connsiteY0" fmla="*/ 142615 h 619125"/>
                  <a:gd name="connsiteX1" fmla="*/ 709297 w 709297"/>
                  <a:gd name="connsiteY1" fmla="*/ 0 h 619125"/>
                  <a:gd name="connsiteX2" fmla="*/ 294960 w 709297"/>
                  <a:gd name="connsiteY2" fmla="*/ 619125 h 619125"/>
                  <a:gd name="connsiteX3" fmla="*/ 0 w 709297"/>
                  <a:gd name="connsiteY3" fmla="*/ 142615 h 619125"/>
                  <a:gd name="connsiteX0" fmla="*/ 0 w 709297"/>
                  <a:gd name="connsiteY0" fmla="*/ 142615 h 619125"/>
                  <a:gd name="connsiteX1" fmla="*/ 709297 w 709297"/>
                  <a:gd name="connsiteY1" fmla="*/ 0 h 619125"/>
                  <a:gd name="connsiteX2" fmla="*/ 294960 w 709297"/>
                  <a:gd name="connsiteY2" fmla="*/ 619125 h 619125"/>
                  <a:gd name="connsiteX3" fmla="*/ 0 w 709297"/>
                  <a:gd name="connsiteY3" fmla="*/ 142615 h 619125"/>
                  <a:gd name="connsiteX0" fmla="*/ 0 w 709297"/>
                  <a:gd name="connsiteY0" fmla="*/ 142615 h 619125"/>
                  <a:gd name="connsiteX1" fmla="*/ 709297 w 709297"/>
                  <a:gd name="connsiteY1" fmla="*/ 0 h 619125"/>
                  <a:gd name="connsiteX2" fmla="*/ 294960 w 709297"/>
                  <a:gd name="connsiteY2" fmla="*/ 619125 h 619125"/>
                  <a:gd name="connsiteX3" fmla="*/ 0 w 709297"/>
                  <a:gd name="connsiteY3" fmla="*/ 142615 h 619125"/>
                  <a:gd name="connsiteX0" fmla="*/ 0 w 709297"/>
                  <a:gd name="connsiteY0" fmla="*/ 142615 h 619125"/>
                  <a:gd name="connsiteX1" fmla="*/ 709297 w 709297"/>
                  <a:gd name="connsiteY1" fmla="*/ 0 h 619125"/>
                  <a:gd name="connsiteX2" fmla="*/ 294960 w 709297"/>
                  <a:gd name="connsiteY2" fmla="*/ 619125 h 619125"/>
                  <a:gd name="connsiteX3" fmla="*/ 0 w 709297"/>
                  <a:gd name="connsiteY3" fmla="*/ 142615 h 619125"/>
                  <a:gd name="connsiteX0" fmla="*/ 0 w 709297"/>
                  <a:gd name="connsiteY0" fmla="*/ 142615 h 619125"/>
                  <a:gd name="connsiteX1" fmla="*/ 709297 w 709297"/>
                  <a:gd name="connsiteY1" fmla="*/ 0 h 619125"/>
                  <a:gd name="connsiteX2" fmla="*/ 294960 w 709297"/>
                  <a:gd name="connsiteY2" fmla="*/ 619125 h 619125"/>
                  <a:gd name="connsiteX3" fmla="*/ 0 w 709297"/>
                  <a:gd name="connsiteY3" fmla="*/ 142615 h 619125"/>
                  <a:gd name="connsiteX0" fmla="*/ 0 w 709297"/>
                  <a:gd name="connsiteY0" fmla="*/ 142615 h 619125"/>
                  <a:gd name="connsiteX1" fmla="*/ 709297 w 709297"/>
                  <a:gd name="connsiteY1" fmla="*/ 0 h 619125"/>
                  <a:gd name="connsiteX2" fmla="*/ 294960 w 709297"/>
                  <a:gd name="connsiteY2" fmla="*/ 619125 h 619125"/>
                  <a:gd name="connsiteX3" fmla="*/ 0 w 709297"/>
                  <a:gd name="connsiteY3" fmla="*/ 142615 h 619125"/>
                  <a:gd name="connsiteX0" fmla="*/ 0 w 709297"/>
                  <a:gd name="connsiteY0" fmla="*/ 142615 h 619125"/>
                  <a:gd name="connsiteX1" fmla="*/ 709297 w 709297"/>
                  <a:gd name="connsiteY1" fmla="*/ 0 h 619125"/>
                  <a:gd name="connsiteX2" fmla="*/ 294960 w 709297"/>
                  <a:gd name="connsiteY2" fmla="*/ 619125 h 619125"/>
                  <a:gd name="connsiteX3" fmla="*/ 0 w 709297"/>
                  <a:gd name="connsiteY3" fmla="*/ 142615 h 619125"/>
                  <a:gd name="connsiteX0" fmla="*/ 0 w 709297"/>
                  <a:gd name="connsiteY0" fmla="*/ 152188 h 628698"/>
                  <a:gd name="connsiteX1" fmla="*/ 709297 w 709297"/>
                  <a:gd name="connsiteY1" fmla="*/ 0 h 628698"/>
                  <a:gd name="connsiteX2" fmla="*/ 294960 w 709297"/>
                  <a:gd name="connsiteY2" fmla="*/ 628698 h 628698"/>
                  <a:gd name="connsiteX3" fmla="*/ 0 w 709297"/>
                  <a:gd name="connsiteY3" fmla="*/ 152188 h 628698"/>
                  <a:gd name="connsiteX0" fmla="*/ 0 w 711212"/>
                  <a:gd name="connsiteY0" fmla="*/ 152188 h 628698"/>
                  <a:gd name="connsiteX1" fmla="*/ 711212 w 711212"/>
                  <a:gd name="connsiteY1" fmla="*/ 0 h 628698"/>
                  <a:gd name="connsiteX2" fmla="*/ 294960 w 711212"/>
                  <a:gd name="connsiteY2" fmla="*/ 628698 h 628698"/>
                  <a:gd name="connsiteX3" fmla="*/ 0 w 711212"/>
                  <a:gd name="connsiteY3" fmla="*/ 152188 h 628698"/>
                  <a:gd name="connsiteX0" fmla="*/ 0 w 711212"/>
                  <a:gd name="connsiteY0" fmla="*/ 152188 h 628698"/>
                  <a:gd name="connsiteX1" fmla="*/ 711212 w 711212"/>
                  <a:gd name="connsiteY1" fmla="*/ 0 h 628698"/>
                  <a:gd name="connsiteX2" fmla="*/ 294960 w 711212"/>
                  <a:gd name="connsiteY2" fmla="*/ 628698 h 628698"/>
                  <a:gd name="connsiteX3" fmla="*/ 0 w 711212"/>
                  <a:gd name="connsiteY3" fmla="*/ 152188 h 628698"/>
                  <a:gd name="connsiteX0" fmla="*/ 0 w 711212"/>
                  <a:gd name="connsiteY0" fmla="*/ 152188 h 628698"/>
                  <a:gd name="connsiteX1" fmla="*/ 711212 w 711212"/>
                  <a:gd name="connsiteY1" fmla="*/ 0 h 628698"/>
                  <a:gd name="connsiteX2" fmla="*/ 294960 w 711212"/>
                  <a:gd name="connsiteY2" fmla="*/ 628698 h 628698"/>
                  <a:gd name="connsiteX3" fmla="*/ 0 w 711212"/>
                  <a:gd name="connsiteY3" fmla="*/ 152188 h 628698"/>
                  <a:gd name="connsiteX0" fmla="*/ 0 w 711212"/>
                  <a:gd name="connsiteY0" fmla="*/ 152188 h 628698"/>
                  <a:gd name="connsiteX1" fmla="*/ 711212 w 711212"/>
                  <a:gd name="connsiteY1" fmla="*/ 0 h 628698"/>
                  <a:gd name="connsiteX2" fmla="*/ 294960 w 711212"/>
                  <a:gd name="connsiteY2" fmla="*/ 628698 h 628698"/>
                  <a:gd name="connsiteX3" fmla="*/ 0 w 711212"/>
                  <a:gd name="connsiteY3" fmla="*/ 152188 h 628698"/>
                  <a:gd name="connsiteX0" fmla="*/ 0 w 711212"/>
                  <a:gd name="connsiteY0" fmla="*/ 152188 h 628698"/>
                  <a:gd name="connsiteX1" fmla="*/ 711212 w 711212"/>
                  <a:gd name="connsiteY1" fmla="*/ 0 h 628698"/>
                  <a:gd name="connsiteX2" fmla="*/ 294960 w 711212"/>
                  <a:gd name="connsiteY2" fmla="*/ 628698 h 628698"/>
                  <a:gd name="connsiteX3" fmla="*/ 0 w 711212"/>
                  <a:gd name="connsiteY3" fmla="*/ 152188 h 628698"/>
                  <a:gd name="connsiteX0" fmla="*/ 0 w 711212"/>
                  <a:gd name="connsiteY0" fmla="*/ 152188 h 628698"/>
                  <a:gd name="connsiteX1" fmla="*/ 711212 w 711212"/>
                  <a:gd name="connsiteY1" fmla="*/ 0 h 628698"/>
                  <a:gd name="connsiteX2" fmla="*/ 294960 w 711212"/>
                  <a:gd name="connsiteY2" fmla="*/ 628698 h 628698"/>
                  <a:gd name="connsiteX3" fmla="*/ 0 w 711212"/>
                  <a:gd name="connsiteY3" fmla="*/ 152188 h 628698"/>
                  <a:gd name="connsiteX0" fmla="*/ 0 w 711212"/>
                  <a:gd name="connsiteY0" fmla="*/ 152188 h 628698"/>
                  <a:gd name="connsiteX1" fmla="*/ 711212 w 711212"/>
                  <a:gd name="connsiteY1" fmla="*/ 0 h 628698"/>
                  <a:gd name="connsiteX2" fmla="*/ 294960 w 711212"/>
                  <a:gd name="connsiteY2" fmla="*/ 628698 h 628698"/>
                  <a:gd name="connsiteX3" fmla="*/ 0 w 711212"/>
                  <a:gd name="connsiteY3" fmla="*/ 152188 h 628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1212" h="628698">
                    <a:moveTo>
                      <a:pt x="0" y="152188"/>
                    </a:moveTo>
                    <a:cubicBezTo>
                      <a:pt x="282146" y="369755"/>
                      <a:pt x="604850" y="211744"/>
                      <a:pt x="711212" y="0"/>
                    </a:cubicBezTo>
                    <a:cubicBezTo>
                      <a:pt x="633145" y="175886"/>
                      <a:pt x="487421" y="411770"/>
                      <a:pt x="294960" y="628698"/>
                    </a:cubicBezTo>
                    <a:cubicBezTo>
                      <a:pt x="339410" y="308023"/>
                      <a:pt x="203943" y="302099"/>
                      <a:pt x="0" y="152188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581AFA86-B35D-4B5A-AD63-7F8501785171}"/>
                  </a:ext>
                </a:extLst>
              </p:cNvPr>
              <p:cNvSpPr/>
              <p:nvPr/>
            </p:nvSpPr>
            <p:spPr>
              <a:xfrm>
                <a:off x="1611530" y="2261353"/>
                <a:ext cx="1876814" cy="187681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F36AB52-E39F-417B-8699-28EFD68395C5}"/>
                </a:ext>
              </a:extLst>
            </p:cNvPr>
            <p:cNvGrpSpPr/>
            <p:nvPr/>
          </p:nvGrpSpPr>
          <p:grpSpPr>
            <a:xfrm>
              <a:off x="7114818" y="2294041"/>
              <a:ext cx="714732" cy="757248"/>
              <a:chOff x="7114818" y="2294041"/>
              <a:chExt cx="714732" cy="757248"/>
            </a:xfrm>
            <a:solidFill>
              <a:schemeClr val="tx1">
                <a:lumMod val="50000"/>
                <a:lumOff val="50000"/>
              </a:schemeClr>
            </a:solidFill>
            <a:effectLst/>
          </p:grpSpPr>
          <p:sp>
            <p:nvSpPr>
              <p:cNvPr id="48" name="Freeform 132">
                <a:extLst>
                  <a:ext uri="{FF2B5EF4-FFF2-40B4-BE49-F238E27FC236}">
                    <a16:creationId xmlns:a16="http://schemas.microsoft.com/office/drawing/2014/main" id="{B8F2AE35-9E5C-4616-8CE3-6308215B0244}"/>
                  </a:ext>
                </a:extLst>
              </p:cNvPr>
              <p:cNvSpPr/>
              <p:nvPr/>
            </p:nvSpPr>
            <p:spPr>
              <a:xfrm>
                <a:off x="7114818" y="2294041"/>
                <a:ext cx="518669" cy="621949"/>
              </a:xfrm>
              <a:custGeom>
                <a:avLst/>
                <a:gdLst>
                  <a:gd name="connsiteX0" fmla="*/ 51318 w 518669"/>
                  <a:gd name="connsiteY0" fmla="*/ 0 h 621949"/>
                  <a:gd name="connsiteX1" fmla="*/ 467352 w 518669"/>
                  <a:gd name="connsiteY1" fmla="*/ 0 h 621949"/>
                  <a:gd name="connsiteX2" fmla="*/ 518669 w 518669"/>
                  <a:gd name="connsiteY2" fmla="*/ 51317 h 621949"/>
                  <a:gd name="connsiteX3" fmla="*/ 518669 w 518669"/>
                  <a:gd name="connsiteY3" fmla="*/ 344354 h 621949"/>
                  <a:gd name="connsiteX4" fmla="*/ 515571 w 518669"/>
                  <a:gd name="connsiteY4" fmla="*/ 344038 h 621949"/>
                  <a:gd name="connsiteX5" fmla="*/ 474662 w 518669"/>
                  <a:gd name="connsiteY5" fmla="*/ 348212 h 621949"/>
                  <a:gd name="connsiteX6" fmla="*/ 474662 w 518669"/>
                  <a:gd name="connsiteY6" fmla="*/ 50208 h 621949"/>
                  <a:gd name="connsiteX7" fmla="*/ 466195 w 518669"/>
                  <a:gd name="connsiteY7" fmla="*/ 41741 h 621949"/>
                  <a:gd name="connsiteX8" fmla="*/ 52473 w 518669"/>
                  <a:gd name="connsiteY8" fmla="*/ 41741 h 621949"/>
                  <a:gd name="connsiteX9" fmla="*/ 44006 w 518669"/>
                  <a:gd name="connsiteY9" fmla="*/ 50208 h 621949"/>
                  <a:gd name="connsiteX10" fmla="*/ 44006 w 518669"/>
                  <a:gd name="connsiteY10" fmla="*/ 571740 h 621949"/>
                  <a:gd name="connsiteX11" fmla="*/ 52473 w 518669"/>
                  <a:gd name="connsiteY11" fmla="*/ 580207 h 621949"/>
                  <a:gd name="connsiteX12" fmla="*/ 306472 w 518669"/>
                  <a:gd name="connsiteY12" fmla="*/ 580207 h 621949"/>
                  <a:gd name="connsiteX13" fmla="*/ 308544 w 518669"/>
                  <a:gd name="connsiteY13" fmla="*/ 601016 h 621949"/>
                  <a:gd name="connsiteX14" fmla="*/ 314965 w 518669"/>
                  <a:gd name="connsiteY14" fmla="*/ 621949 h 621949"/>
                  <a:gd name="connsiteX15" fmla="*/ 51318 w 518669"/>
                  <a:gd name="connsiteY15" fmla="*/ 621949 h 621949"/>
                  <a:gd name="connsiteX16" fmla="*/ 0 w 518669"/>
                  <a:gd name="connsiteY16" fmla="*/ 570632 h 621949"/>
                  <a:gd name="connsiteX17" fmla="*/ 0 w 518669"/>
                  <a:gd name="connsiteY17" fmla="*/ 51317 h 621949"/>
                  <a:gd name="connsiteX18" fmla="*/ 51318 w 518669"/>
                  <a:gd name="connsiteY18" fmla="*/ 0 h 621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18669" h="621949">
                    <a:moveTo>
                      <a:pt x="51318" y="0"/>
                    </a:moveTo>
                    <a:lnTo>
                      <a:pt x="467352" y="0"/>
                    </a:lnTo>
                    <a:cubicBezTo>
                      <a:pt x="495694" y="0"/>
                      <a:pt x="518669" y="22976"/>
                      <a:pt x="518669" y="51317"/>
                    </a:cubicBezTo>
                    <a:lnTo>
                      <a:pt x="518669" y="344354"/>
                    </a:lnTo>
                    <a:lnTo>
                      <a:pt x="515571" y="344038"/>
                    </a:lnTo>
                    <a:lnTo>
                      <a:pt x="474662" y="348212"/>
                    </a:lnTo>
                    <a:lnTo>
                      <a:pt x="474662" y="50208"/>
                    </a:lnTo>
                    <a:cubicBezTo>
                      <a:pt x="474662" y="45532"/>
                      <a:pt x="470871" y="41741"/>
                      <a:pt x="466195" y="41741"/>
                    </a:cubicBezTo>
                    <a:lnTo>
                      <a:pt x="52473" y="41741"/>
                    </a:lnTo>
                    <a:cubicBezTo>
                      <a:pt x="47797" y="41741"/>
                      <a:pt x="44006" y="45532"/>
                      <a:pt x="44006" y="50208"/>
                    </a:cubicBezTo>
                    <a:lnTo>
                      <a:pt x="44006" y="571740"/>
                    </a:lnTo>
                    <a:cubicBezTo>
                      <a:pt x="44006" y="576416"/>
                      <a:pt x="47797" y="580207"/>
                      <a:pt x="52473" y="580207"/>
                    </a:cubicBezTo>
                    <a:lnTo>
                      <a:pt x="306472" y="580207"/>
                    </a:lnTo>
                    <a:lnTo>
                      <a:pt x="308544" y="601016"/>
                    </a:lnTo>
                    <a:lnTo>
                      <a:pt x="314965" y="621949"/>
                    </a:lnTo>
                    <a:lnTo>
                      <a:pt x="51318" y="621949"/>
                    </a:lnTo>
                    <a:cubicBezTo>
                      <a:pt x="22976" y="621949"/>
                      <a:pt x="0" y="598974"/>
                      <a:pt x="0" y="570632"/>
                    </a:cubicBezTo>
                    <a:lnTo>
                      <a:pt x="0" y="51317"/>
                    </a:lnTo>
                    <a:cubicBezTo>
                      <a:pt x="0" y="22976"/>
                      <a:pt x="22976" y="0"/>
                      <a:pt x="51318" y="0"/>
                    </a:cubicBezTo>
                    <a:close/>
                  </a:path>
                </a:pathLst>
              </a:custGeom>
              <a:solidFill>
                <a:srgbClr val="1E252B">
                  <a:alpha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22">
                <a:extLst>
                  <a:ext uri="{FF2B5EF4-FFF2-40B4-BE49-F238E27FC236}">
                    <a16:creationId xmlns:a16="http://schemas.microsoft.com/office/drawing/2014/main" id="{3E61CF21-3911-4EF0-B390-AC7710158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3677" y="2573331"/>
                <a:ext cx="333381" cy="27552"/>
              </a:xfrm>
              <a:prstGeom prst="rect">
                <a:avLst/>
              </a:prstGeom>
              <a:solidFill>
                <a:srgbClr val="1E252B">
                  <a:alpha val="8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" name="Rectangle 23">
                <a:extLst>
                  <a:ext uri="{FF2B5EF4-FFF2-40B4-BE49-F238E27FC236}">
                    <a16:creationId xmlns:a16="http://schemas.microsoft.com/office/drawing/2014/main" id="{AF7ECBD9-E73C-453A-8019-87996DDEEC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3677" y="2642212"/>
                <a:ext cx="333381" cy="28930"/>
              </a:xfrm>
              <a:prstGeom prst="rect">
                <a:avLst/>
              </a:prstGeom>
              <a:solidFill>
                <a:srgbClr val="1E252B">
                  <a:alpha val="8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1" name="Rectangle 24">
                <a:extLst>
                  <a:ext uri="{FF2B5EF4-FFF2-40B4-BE49-F238E27FC236}">
                    <a16:creationId xmlns:a16="http://schemas.microsoft.com/office/drawing/2014/main" id="{357286CD-24AB-4FD1-BD31-C2ED265CC6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16076" y="2489298"/>
                <a:ext cx="55104" cy="63370"/>
              </a:xfrm>
              <a:prstGeom prst="rect">
                <a:avLst/>
              </a:prstGeom>
              <a:solidFill>
                <a:srgbClr val="1E252B">
                  <a:alpha val="8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25">
                <a:extLst>
                  <a:ext uri="{FF2B5EF4-FFF2-40B4-BE49-F238E27FC236}">
                    <a16:creationId xmlns:a16="http://schemas.microsoft.com/office/drawing/2014/main" id="{BE475433-B04C-4AFB-9BC7-AF8652C90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01487" y="2454857"/>
                <a:ext cx="53727" cy="97811"/>
              </a:xfrm>
              <a:prstGeom prst="rect">
                <a:avLst/>
              </a:prstGeom>
              <a:solidFill>
                <a:srgbClr val="1E252B">
                  <a:alpha val="8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26">
                <a:extLst>
                  <a:ext uri="{FF2B5EF4-FFF2-40B4-BE49-F238E27FC236}">
                    <a16:creationId xmlns:a16="http://schemas.microsoft.com/office/drawing/2014/main" id="{D185A1E4-CF5E-4EB4-B761-ACD9FAA9E7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84144" y="2412152"/>
                <a:ext cx="55104" cy="140516"/>
              </a:xfrm>
              <a:prstGeom prst="rect">
                <a:avLst/>
              </a:prstGeom>
              <a:solidFill>
                <a:srgbClr val="1E252B">
                  <a:alpha val="8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27">
                <a:extLst>
                  <a:ext uri="{FF2B5EF4-FFF2-40B4-BE49-F238E27FC236}">
                    <a16:creationId xmlns:a16="http://schemas.microsoft.com/office/drawing/2014/main" id="{98781E21-2862-4C9A-9217-729BB52ED7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68177" y="2362557"/>
                <a:ext cx="55104" cy="190110"/>
              </a:xfrm>
              <a:prstGeom prst="rect">
                <a:avLst/>
              </a:prstGeom>
              <a:solidFill>
                <a:srgbClr val="1E252B">
                  <a:alpha val="80000"/>
                </a:srgb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29">
                <a:extLst>
                  <a:ext uri="{FF2B5EF4-FFF2-40B4-BE49-F238E27FC236}">
                    <a16:creationId xmlns:a16="http://schemas.microsoft.com/office/drawing/2014/main" id="{8203A130-CEC2-47B9-A67F-EEBD172B1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6432" y="2779973"/>
                <a:ext cx="225928" cy="27552"/>
              </a:xfrm>
              <a:custGeom>
                <a:avLst/>
                <a:gdLst>
                  <a:gd name="T0" fmla="*/ 0 w 164"/>
                  <a:gd name="T1" fmla="*/ 0 h 20"/>
                  <a:gd name="T2" fmla="*/ 164 w 164"/>
                  <a:gd name="T3" fmla="*/ 0 h 20"/>
                  <a:gd name="T4" fmla="*/ 159 w 164"/>
                  <a:gd name="T5" fmla="*/ 20 h 20"/>
                  <a:gd name="T6" fmla="*/ 0 w 164"/>
                  <a:gd name="T7" fmla="*/ 20 h 20"/>
                  <a:gd name="T8" fmla="*/ 0 w 16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20">
                    <a:moveTo>
                      <a:pt x="0" y="0"/>
                    </a:moveTo>
                    <a:lnTo>
                      <a:pt x="164" y="0"/>
                    </a:lnTo>
                    <a:lnTo>
                      <a:pt x="159" y="20"/>
                    </a:lnTo>
                    <a:lnTo>
                      <a:pt x="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52B">
                  <a:alpha val="8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30">
                <a:extLst>
                  <a:ext uri="{FF2B5EF4-FFF2-40B4-BE49-F238E27FC236}">
                    <a16:creationId xmlns:a16="http://schemas.microsoft.com/office/drawing/2014/main" id="{289AAC3F-12B0-4A41-9FF9-9505D7E13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6520" y="2719903"/>
                <a:ext cx="265879" cy="26174"/>
              </a:xfrm>
              <a:custGeom>
                <a:avLst/>
                <a:gdLst>
                  <a:gd name="T0" fmla="*/ 0 w 193"/>
                  <a:gd name="T1" fmla="*/ 0 h 19"/>
                  <a:gd name="T2" fmla="*/ 193 w 193"/>
                  <a:gd name="T3" fmla="*/ 0 h 19"/>
                  <a:gd name="T4" fmla="*/ 178 w 193"/>
                  <a:gd name="T5" fmla="*/ 19 h 19"/>
                  <a:gd name="T6" fmla="*/ 0 w 193"/>
                  <a:gd name="T7" fmla="*/ 19 h 19"/>
                  <a:gd name="T8" fmla="*/ 0 w 193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">
                    <a:moveTo>
                      <a:pt x="0" y="0"/>
                    </a:moveTo>
                    <a:lnTo>
                      <a:pt x="193" y="0"/>
                    </a:lnTo>
                    <a:lnTo>
                      <a:pt x="17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252B">
                  <a:alpha val="8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C5D5B541-38BC-4BE2-ADF7-9C7BD7A3B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5016" y="2777217"/>
                <a:ext cx="234193" cy="159803"/>
              </a:xfrm>
              <a:custGeom>
                <a:avLst/>
                <a:gdLst>
                  <a:gd name="T0" fmla="*/ 147 w 170"/>
                  <a:gd name="T1" fmla="*/ 0 h 116"/>
                  <a:gd name="T2" fmla="*/ 170 w 170"/>
                  <a:gd name="T3" fmla="*/ 30 h 116"/>
                  <a:gd name="T4" fmla="*/ 55 w 170"/>
                  <a:gd name="T5" fmla="*/ 116 h 116"/>
                  <a:gd name="T6" fmla="*/ 0 w 170"/>
                  <a:gd name="T7" fmla="*/ 42 h 116"/>
                  <a:gd name="T8" fmla="*/ 30 w 170"/>
                  <a:gd name="T9" fmla="*/ 19 h 116"/>
                  <a:gd name="T10" fmla="*/ 62 w 170"/>
                  <a:gd name="T11" fmla="*/ 63 h 116"/>
                  <a:gd name="T12" fmla="*/ 147 w 170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16">
                    <a:moveTo>
                      <a:pt x="147" y="0"/>
                    </a:moveTo>
                    <a:lnTo>
                      <a:pt x="170" y="30"/>
                    </a:lnTo>
                    <a:lnTo>
                      <a:pt x="55" y="116"/>
                    </a:lnTo>
                    <a:lnTo>
                      <a:pt x="0" y="42"/>
                    </a:lnTo>
                    <a:lnTo>
                      <a:pt x="30" y="19"/>
                    </a:lnTo>
                    <a:lnTo>
                      <a:pt x="62" y="63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1E252B">
                  <a:alpha val="8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130">
                <a:extLst>
                  <a:ext uri="{FF2B5EF4-FFF2-40B4-BE49-F238E27FC236}">
                    <a16:creationId xmlns:a16="http://schemas.microsoft.com/office/drawing/2014/main" id="{078EA454-6B00-4FC9-818F-165C59D63398}"/>
                  </a:ext>
                </a:extLst>
              </p:cNvPr>
              <p:cNvSpPr/>
              <p:nvPr/>
            </p:nvSpPr>
            <p:spPr>
              <a:xfrm>
                <a:off x="7435364" y="2648482"/>
                <a:ext cx="394186" cy="402807"/>
              </a:xfrm>
              <a:custGeom>
                <a:avLst/>
                <a:gdLst>
                  <a:gd name="connsiteX0" fmla="*/ 227122 w 454244"/>
                  <a:gd name="connsiteY0" fmla="*/ 56441 h 464178"/>
                  <a:gd name="connsiteX1" fmla="*/ 53514 w 454244"/>
                  <a:gd name="connsiteY1" fmla="*/ 232089 h 464178"/>
                  <a:gd name="connsiteX2" fmla="*/ 227122 w 454244"/>
                  <a:gd name="connsiteY2" fmla="*/ 407737 h 464178"/>
                  <a:gd name="connsiteX3" fmla="*/ 400730 w 454244"/>
                  <a:gd name="connsiteY3" fmla="*/ 232089 h 464178"/>
                  <a:gd name="connsiteX4" fmla="*/ 227122 w 454244"/>
                  <a:gd name="connsiteY4" fmla="*/ 56441 h 464178"/>
                  <a:gd name="connsiteX5" fmla="*/ 227122 w 454244"/>
                  <a:gd name="connsiteY5" fmla="*/ 0 h 464178"/>
                  <a:gd name="connsiteX6" fmla="*/ 454244 w 454244"/>
                  <a:gd name="connsiteY6" fmla="*/ 232089 h 464178"/>
                  <a:gd name="connsiteX7" fmla="*/ 227122 w 454244"/>
                  <a:gd name="connsiteY7" fmla="*/ 464178 h 464178"/>
                  <a:gd name="connsiteX8" fmla="*/ 0 w 454244"/>
                  <a:gd name="connsiteY8" fmla="*/ 232089 h 464178"/>
                  <a:gd name="connsiteX9" fmla="*/ 227122 w 454244"/>
                  <a:gd name="connsiteY9" fmla="*/ 0 h 46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4244" h="464178">
                    <a:moveTo>
                      <a:pt x="227122" y="56441"/>
                    </a:moveTo>
                    <a:cubicBezTo>
                      <a:pt x="131241" y="56441"/>
                      <a:pt x="53514" y="135081"/>
                      <a:pt x="53514" y="232089"/>
                    </a:cubicBezTo>
                    <a:cubicBezTo>
                      <a:pt x="53514" y="329097"/>
                      <a:pt x="131241" y="407737"/>
                      <a:pt x="227122" y="407737"/>
                    </a:cubicBezTo>
                    <a:cubicBezTo>
                      <a:pt x="323003" y="407737"/>
                      <a:pt x="400730" y="329097"/>
                      <a:pt x="400730" y="232089"/>
                    </a:cubicBezTo>
                    <a:cubicBezTo>
                      <a:pt x="400730" y="135081"/>
                      <a:pt x="323003" y="56441"/>
                      <a:pt x="227122" y="56441"/>
                    </a:cubicBezTo>
                    <a:close/>
                    <a:moveTo>
                      <a:pt x="227122" y="0"/>
                    </a:moveTo>
                    <a:cubicBezTo>
                      <a:pt x="352558" y="0"/>
                      <a:pt x="454244" y="103910"/>
                      <a:pt x="454244" y="232089"/>
                    </a:cubicBezTo>
                    <a:cubicBezTo>
                      <a:pt x="454244" y="360268"/>
                      <a:pt x="352558" y="464178"/>
                      <a:pt x="227122" y="464178"/>
                    </a:cubicBezTo>
                    <a:cubicBezTo>
                      <a:pt x="101686" y="464178"/>
                      <a:pt x="0" y="360268"/>
                      <a:pt x="0" y="232089"/>
                    </a:cubicBezTo>
                    <a:cubicBezTo>
                      <a:pt x="0" y="103910"/>
                      <a:pt x="101686" y="0"/>
                      <a:pt x="227122" y="0"/>
                    </a:cubicBezTo>
                    <a:close/>
                  </a:path>
                </a:pathLst>
              </a:custGeom>
              <a:solidFill>
                <a:schemeClr val="tx2">
                  <a:alpha val="80000"/>
                </a:schemeClr>
              </a:solidFill>
              <a:ln w="12700" cap="flat" cmpd="sng" algn="ctr">
                <a:solidFill>
                  <a:schemeClr val="tx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76" name="Picture 8" descr="https://d30y9cdsu7xlg0.cloudfront.net/png/943099-200.png">
            <a:extLst>
              <a:ext uri="{FF2B5EF4-FFF2-40B4-BE49-F238E27FC236}">
                <a16:creationId xmlns:a16="http://schemas.microsoft.com/office/drawing/2014/main" id="{0BCA272F-DF41-4E5F-A053-16A094FCD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216" y="3412435"/>
            <a:ext cx="451442" cy="44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Image result for electric bus icon">
            <a:extLst>
              <a:ext uri="{FF2B5EF4-FFF2-40B4-BE49-F238E27FC236}">
                <a16:creationId xmlns:a16="http://schemas.microsoft.com/office/drawing/2014/main" id="{E796A6A4-9966-4808-BF23-28D153C4B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50812" y="1344050"/>
            <a:ext cx="661330" cy="65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E9283284-26E6-45A2-92AA-67BBF53656B1}"/>
              </a:ext>
            </a:extLst>
          </p:cNvPr>
          <p:cNvGrpSpPr/>
          <p:nvPr/>
        </p:nvGrpSpPr>
        <p:grpSpPr>
          <a:xfrm>
            <a:off x="2643802" y="5385740"/>
            <a:ext cx="2410680" cy="923330"/>
            <a:chOff x="220711" y="5216638"/>
            <a:chExt cx="3135456" cy="311190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BEF037C3-C41E-4B79-BDF7-FB222CD3D2AF}"/>
                </a:ext>
              </a:extLst>
            </p:cNvPr>
            <p:cNvSpPr/>
            <p:nvPr/>
          </p:nvSpPr>
          <p:spPr>
            <a:xfrm>
              <a:off x="220711" y="5216638"/>
              <a:ext cx="3135456" cy="311190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Arial" panose="020B0604020202020204" pitchFamily="34" charset="0"/>
                </a:rPr>
                <a:t>Step 1:</a:t>
              </a: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Arial" panose="020B0604020202020204" pitchFamily="34" charset="0"/>
                </a:rPr>
                <a:t> State of the industry, technology &amp; agency impacts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0C10991E-F712-4AF5-946F-512FD548D901}"/>
                </a:ext>
              </a:extLst>
            </p:cNvPr>
            <p:cNvSpPr/>
            <p:nvPr/>
          </p:nvSpPr>
          <p:spPr>
            <a:xfrm flipH="1">
              <a:off x="829243" y="5397907"/>
              <a:ext cx="2435873" cy="103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pic>
        <p:nvPicPr>
          <p:cNvPr id="5" name="Graphic 4" descr="Head with gears">
            <a:extLst>
              <a:ext uri="{FF2B5EF4-FFF2-40B4-BE49-F238E27FC236}">
                <a16:creationId xmlns:a16="http://schemas.microsoft.com/office/drawing/2014/main" id="{0E39EC56-DCC0-418A-92CC-DEB34F3CD3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88473" y="4486658"/>
            <a:ext cx="755329" cy="755329"/>
          </a:xfrm>
          <a:prstGeom prst="rect">
            <a:avLst/>
          </a:prstGeom>
        </p:spPr>
      </p:pic>
      <p:sp>
        <p:nvSpPr>
          <p:cNvPr id="47" name="Title 1">
            <a:extLst>
              <a:ext uri="{FF2B5EF4-FFF2-40B4-BE49-F238E27FC236}">
                <a16:creationId xmlns:a16="http://schemas.microsoft.com/office/drawing/2014/main" id="{826F1192-B0CF-40A6-9E23-F5D53F74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41" y="-60"/>
            <a:ext cx="12192000" cy="1217367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endParaRPr lang="en-US" sz="5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7" name="Title 13">
            <a:extLst>
              <a:ext uri="{FF2B5EF4-FFF2-40B4-BE49-F238E27FC236}">
                <a16:creationId xmlns:a16="http://schemas.microsoft.com/office/drawing/2014/main" id="{DF6F7CDB-BDCC-46D6-942E-1D7C9BE3EE99}"/>
              </a:ext>
            </a:extLst>
          </p:cNvPr>
          <p:cNvSpPr txBox="1">
            <a:spLocks/>
          </p:cNvSpPr>
          <p:nvPr/>
        </p:nvSpPr>
        <p:spPr>
          <a:xfrm>
            <a:off x="127472" y="230709"/>
            <a:ext cx="9624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Roadmap to Zero Emissions – Phase 1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49B27798-78A2-4D04-A48A-A9D8D66320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B157FEDF-FC3F-453A-8155-C2771638E5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76937" y="6059284"/>
            <a:ext cx="2791601" cy="787952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ED26A3ED-852B-424D-80C6-71F0DD44E1E1}"/>
              </a:ext>
            </a:extLst>
          </p:cNvPr>
          <p:cNvSpPr txBox="1"/>
          <p:nvPr/>
        </p:nvSpPr>
        <p:spPr>
          <a:xfrm>
            <a:off x="654232" y="1510847"/>
            <a:ext cx="61696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</a:rPr>
              <a:t>Step 4: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</a:rPr>
              <a:t>Draft Recommendation </a:t>
            </a:r>
            <a:endParaRPr 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anose="020B0604020202020204" pitchFamily="34" charset="0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33B2CD01-9DC5-4827-82D3-8391A8BAA4D4}"/>
              </a:ext>
            </a:extLst>
          </p:cNvPr>
          <p:cNvGrpSpPr/>
          <p:nvPr/>
        </p:nvGrpSpPr>
        <p:grpSpPr>
          <a:xfrm>
            <a:off x="2889639" y="2316198"/>
            <a:ext cx="765756" cy="1284811"/>
            <a:chOff x="1285782" y="1954531"/>
            <a:chExt cx="2448018" cy="3427594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1E909E5-7F88-4B9C-829F-C859006F4A77}"/>
                </a:ext>
              </a:extLst>
            </p:cNvPr>
            <p:cNvSpPr/>
            <p:nvPr/>
          </p:nvSpPr>
          <p:spPr>
            <a:xfrm>
              <a:off x="1285782" y="1954531"/>
              <a:ext cx="2448018" cy="244801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6" name="Rectangle 19">
              <a:extLst>
                <a:ext uri="{FF2B5EF4-FFF2-40B4-BE49-F238E27FC236}">
                  <a16:creationId xmlns:a16="http://schemas.microsoft.com/office/drawing/2014/main" id="{9C8107CB-F7C7-4318-A598-5B513805BF0F}"/>
                </a:ext>
              </a:extLst>
            </p:cNvPr>
            <p:cNvSpPr/>
            <p:nvPr/>
          </p:nvSpPr>
          <p:spPr>
            <a:xfrm>
              <a:off x="1707503" y="3698984"/>
              <a:ext cx="1904046" cy="1683141"/>
            </a:xfrm>
            <a:custGeom>
              <a:avLst/>
              <a:gdLst>
                <a:gd name="connsiteX0" fmla="*/ 0 w 681037"/>
                <a:gd name="connsiteY0" fmla="*/ 0 h 742950"/>
                <a:gd name="connsiteX1" fmla="*/ 681037 w 681037"/>
                <a:gd name="connsiteY1" fmla="*/ 0 h 742950"/>
                <a:gd name="connsiteX2" fmla="*/ 681037 w 681037"/>
                <a:gd name="connsiteY2" fmla="*/ 742950 h 742950"/>
                <a:gd name="connsiteX3" fmla="*/ 0 w 681037"/>
                <a:gd name="connsiteY3" fmla="*/ 742950 h 742950"/>
                <a:gd name="connsiteX4" fmla="*/ 0 w 681037"/>
                <a:gd name="connsiteY4" fmla="*/ 0 h 742950"/>
                <a:gd name="connsiteX0" fmla="*/ 0 w 1114424"/>
                <a:gd name="connsiteY0" fmla="*/ 0 h 742950"/>
                <a:gd name="connsiteX1" fmla="*/ 1114424 w 1114424"/>
                <a:gd name="connsiteY1" fmla="*/ 138113 h 742950"/>
                <a:gd name="connsiteX2" fmla="*/ 681037 w 1114424"/>
                <a:gd name="connsiteY2" fmla="*/ 742950 h 742950"/>
                <a:gd name="connsiteX3" fmla="*/ 0 w 1114424"/>
                <a:gd name="connsiteY3" fmla="*/ 742950 h 742950"/>
                <a:gd name="connsiteX4" fmla="*/ 0 w 1114424"/>
                <a:gd name="connsiteY4" fmla="*/ 0 h 742950"/>
                <a:gd name="connsiteX0" fmla="*/ 0 w 1104899"/>
                <a:gd name="connsiteY0" fmla="*/ 0 h 742950"/>
                <a:gd name="connsiteX1" fmla="*/ 1104899 w 1104899"/>
                <a:gd name="connsiteY1" fmla="*/ 142875 h 742950"/>
                <a:gd name="connsiteX2" fmla="*/ 681037 w 1104899"/>
                <a:gd name="connsiteY2" fmla="*/ 742950 h 742950"/>
                <a:gd name="connsiteX3" fmla="*/ 0 w 1104899"/>
                <a:gd name="connsiteY3" fmla="*/ 742950 h 742950"/>
                <a:gd name="connsiteX4" fmla="*/ 0 w 1104899"/>
                <a:gd name="connsiteY4" fmla="*/ 0 h 742950"/>
                <a:gd name="connsiteX0" fmla="*/ 400050 w 1104899"/>
                <a:gd name="connsiteY0" fmla="*/ 152400 h 600075"/>
                <a:gd name="connsiteX1" fmla="*/ 1104899 w 1104899"/>
                <a:gd name="connsiteY1" fmla="*/ 0 h 600075"/>
                <a:gd name="connsiteX2" fmla="*/ 681037 w 1104899"/>
                <a:gd name="connsiteY2" fmla="*/ 600075 h 600075"/>
                <a:gd name="connsiteX3" fmla="*/ 0 w 1104899"/>
                <a:gd name="connsiteY3" fmla="*/ 600075 h 600075"/>
                <a:gd name="connsiteX4" fmla="*/ 400050 w 1104899"/>
                <a:gd name="connsiteY4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0075"/>
                <a:gd name="connsiteX1" fmla="*/ 704849 w 704849"/>
                <a:gd name="connsiteY1" fmla="*/ 0 h 600075"/>
                <a:gd name="connsiteX2" fmla="*/ 280987 w 704849"/>
                <a:gd name="connsiteY2" fmla="*/ 600075 h 600075"/>
                <a:gd name="connsiteX3" fmla="*/ 0 w 704849"/>
                <a:gd name="connsiteY3" fmla="*/ 152400 h 600075"/>
                <a:gd name="connsiteX0" fmla="*/ 0 w 704849"/>
                <a:gd name="connsiteY0" fmla="*/ 152400 h 609600"/>
                <a:gd name="connsiteX1" fmla="*/ 704849 w 704849"/>
                <a:gd name="connsiteY1" fmla="*/ 0 h 609600"/>
                <a:gd name="connsiteX2" fmla="*/ 290512 w 704849"/>
                <a:gd name="connsiteY2" fmla="*/ 609600 h 609600"/>
                <a:gd name="connsiteX3" fmla="*/ 0 w 704849"/>
                <a:gd name="connsiteY3" fmla="*/ 152400 h 609600"/>
                <a:gd name="connsiteX0" fmla="*/ 0 w 704849"/>
                <a:gd name="connsiteY0" fmla="*/ 152400 h 609600"/>
                <a:gd name="connsiteX1" fmla="*/ 704849 w 704849"/>
                <a:gd name="connsiteY1" fmla="*/ 0 h 609600"/>
                <a:gd name="connsiteX2" fmla="*/ 290512 w 704849"/>
                <a:gd name="connsiteY2" fmla="*/ 609600 h 609600"/>
                <a:gd name="connsiteX3" fmla="*/ 0 w 704849"/>
                <a:gd name="connsiteY3" fmla="*/ 152400 h 609600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04849"/>
                <a:gd name="connsiteY0" fmla="*/ 152400 h 619125"/>
                <a:gd name="connsiteX1" fmla="*/ 704849 w 704849"/>
                <a:gd name="connsiteY1" fmla="*/ 0 h 619125"/>
                <a:gd name="connsiteX2" fmla="*/ 290512 w 704849"/>
                <a:gd name="connsiteY2" fmla="*/ 619125 h 619125"/>
                <a:gd name="connsiteX3" fmla="*/ 0 w 704849"/>
                <a:gd name="connsiteY3" fmla="*/ 152400 h 619125"/>
                <a:gd name="connsiteX0" fmla="*/ 0 w 711965"/>
                <a:gd name="connsiteY0" fmla="*/ 139947 h 619125"/>
                <a:gd name="connsiteX1" fmla="*/ 711965 w 711965"/>
                <a:gd name="connsiteY1" fmla="*/ 0 h 619125"/>
                <a:gd name="connsiteX2" fmla="*/ 297628 w 711965"/>
                <a:gd name="connsiteY2" fmla="*/ 619125 h 619125"/>
                <a:gd name="connsiteX3" fmla="*/ 0 w 711965"/>
                <a:gd name="connsiteY3" fmla="*/ 139947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42615 h 619125"/>
                <a:gd name="connsiteX1" fmla="*/ 709297 w 709297"/>
                <a:gd name="connsiteY1" fmla="*/ 0 h 619125"/>
                <a:gd name="connsiteX2" fmla="*/ 294960 w 709297"/>
                <a:gd name="connsiteY2" fmla="*/ 619125 h 619125"/>
                <a:gd name="connsiteX3" fmla="*/ 0 w 709297"/>
                <a:gd name="connsiteY3" fmla="*/ 142615 h 619125"/>
                <a:gd name="connsiteX0" fmla="*/ 0 w 709297"/>
                <a:gd name="connsiteY0" fmla="*/ 152188 h 628698"/>
                <a:gd name="connsiteX1" fmla="*/ 709297 w 709297"/>
                <a:gd name="connsiteY1" fmla="*/ 0 h 628698"/>
                <a:gd name="connsiteX2" fmla="*/ 294960 w 709297"/>
                <a:gd name="connsiteY2" fmla="*/ 628698 h 628698"/>
                <a:gd name="connsiteX3" fmla="*/ 0 w 709297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  <a:gd name="connsiteX0" fmla="*/ 0 w 711212"/>
                <a:gd name="connsiteY0" fmla="*/ 152188 h 628698"/>
                <a:gd name="connsiteX1" fmla="*/ 711212 w 711212"/>
                <a:gd name="connsiteY1" fmla="*/ 0 h 628698"/>
                <a:gd name="connsiteX2" fmla="*/ 294960 w 711212"/>
                <a:gd name="connsiteY2" fmla="*/ 628698 h 628698"/>
                <a:gd name="connsiteX3" fmla="*/ 0 w 711212"/>
                <a:gd name="connsiteY3" fmla="*/ 152188 h 6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12" h="628698">
                  <a:moveTo>
                    <a:pt x="0" y="152188"/>
                  </a:moveTo>
                  <a:cubicBezTo>
                    <a:pt x="282146" y="369755"/>
                    <a:pt x="604850" y="211744"/>
                    <a:pt x="711212" y="0"/>
                  </a:cubicBezTo>
                  <a:cubicBezTo>
                    <a:pt x="633145" y="175886"/>
                    <a:pt x="487421" y="411770"/>
                    <a:pt x="294960" y="628698"/>
                  </a:cubicBezTo>
                  <a:cubicBezTo>
                    <a:pt x="339410" y="308023"/>
                    <a:pt x="203943" y="302099"/>
                    <a:pt x="0" y="15218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636B3D1D-117C-494F-8955-F6ECDCCEC4E7}"/>
                </a:ext>
              </a:extLst>
            </p:cNvPr>
            <p:cNvSpPr/>
            <p:nvPr/>
          </p:nvSpPr>
          <p:spPr>
            <a:xfrm>
              <a:off x="1571384" y="2240133"/>
              <a:ext cx="1876814" cy="18768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8FE54D42-0B49-4D8D-A419-68A6CB5F7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592" y="2544321"/>
            <a:ext cx="443879" cy="45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id="{152CED8A-B406-4A11-B578-807BCCCFE174}"/>
              </a:ext>
            </a:extLst>
          </p:cNvPr>
          <p:cNvSpPr txBox="1"/>
          <p:nvPr/>
        </p:nvSpPr>
        <p:spPr>
          <a:xfrm>
            <a:off x="252123" y="2258543"/>
            <a:ext cx="2441275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 3: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Opportunity Charging &amp; Costs</a:t>
            </a:r>
          </a:p>
        </p:txBody>
      </p:sp>
    </p:spTree>
    <p:extLst>
      <p:ext uri="{BB962C8B-B14F-4D97-AF65-F5344CB8AC3E}">
        <p14:creationId xmlns:p14="http://schemas.microsoft.com/office/powerpoint/2010/main" val="17135700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Content Placeholder 46" descr="A bus parked at a bus stop&#10;&#10;Description automatically generated with medium confidence">
            <a:extLst>
              <a:ext uri="{FF2B5EF4-FFF2-40B4-BE49-F238E27FC236}">
                <a16:creationId xmlns:a16="http://schemas.microsoft.com/office/drawing/2014/main" id="{1870797C-E61C-4E5E-ABC5-98E6BDD04BC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7" r="-1" b="7464"/>
          <a:stretch/>
        </p:blipFill>
        <p:spPr>
          <a:xfrm>
            <a:off x="5294610" y="0"/>
            <a:ext cx="6897390" cy="6876548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ED94D-EF2D-41B2-AB6A-633A9B136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001" y="6211146"/>
            <a:ext cx="866775" cy="4953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5FC14AB-A2C1-4411-B79F-FE46144860D1}"/>
              </a:ext>
            </a:extLst>
          </p:cNvPr>
          <p:cNvSpPr txBox="1">
            <a:spLocks/>
          </p:cNvSpPr>
          <p:nvPr/>
        </p:nvSpPr>
        <p:spPr>
          <a:xfrm>
            <a:off x="463004" y="2250041"/>
            <a:ext cx="4368602" cy="30536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i="1" dirty="0"/>
              <a:t> 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6000" b="1" dirty="0">
                <a:latin typeface="+mn-lt"/>
              </a:rPr>
              <a:t>Utility Conditions</a:t>
            </a:r>
            <a:endParaRPr lang="en-US" sz="6000" dirty="0">
              <a:latin typeface="+mn-lt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384B8B-DAE7-4857-9BE9-47FACA72BFD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F31837-3BAA-4136-A95C-09ABDD544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465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20F9104-1172-4C45-9946-25D87CB29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669" y="870645"/>
            <a:ext cx="9190662" cy="6065837"/>
          </a:xfrm>
          <a:prstGeom prst="rect">
            <a:avLst/>
          </a:prstGeom>
          <a:noFill/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5220EE9-13D9-427B-A79F-A23D7B24CA06}"/>
              </a:ext>
            </a:extLst>
          </p:cNvPr>
          <p:cNvSpPr txBox="1">
            <a:spLocks/>
          </p:cNvSpPr>
          <p:nvPr/>
        </p:nvSpPr>
        <p:spPr>
          <a:xfrm>
            <a:off x="0" y="-6046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Title 13">
            <a:extLst>
              <a:ext uri="{FF2B5EF4-FFF2-40B4-BE49-F238E27FC236}">
                <a16:creationId xmlns:a16="http://schemas.microsoft.com/office/drawing/2014/main" id="{95AEC665-43CC-47F4-9156-FD6AFECE1400}"/>
              </a:ext>
            </a:extLst>
          </p:cNvPr>
          <p:cNvSpPr txBox="1">
            <a:spLocks/>
          </p:cNvSpPr>
          <p:nvPr/>
        </p:nvSpPr>
        <p:spPr>
          <a:xfrm>
            <a:off x="210073" y="168984"/>
            <a:ext cx="31183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Partnerships</a:t>
            </a:r>
            <a:endParaRPr lang="en-US" sz="44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6A20F9-8D82-43E5-9A9E-D33B2C5E76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3614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6F5C1F-1123-4D8F-800C-0DDAA41B08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7" r="87"/>
          <a:stretch/>
        </p:blipFill>
        <p:spPr>
          <a:xfrm>
            <a:off x="1049397" y="1382175"/>
            <a:ext cx="10093206" cy="48068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C97B23-FE61-4F2B-A1B3-CD1B3E972E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B3CF29-EB8E-4AB7-9A3E-3ECC88DD2A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1D8038B-09A4-4502-9DF5-98632208D1ED}"/>
              </a:ext>
            </a:extLst>
          </p:cNvPr>
          <p:cNvSpPr txBox="1">
            <a:spLocks/>
          </p:cNvSpPr>
          <p:nvPr/>
        </p:nvSpPr>
        <p:spPr>
          <a:xfrm>
            <a:off x="0" y="-6046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Title 13">
            <a:extLst>
              <a:ext uri="{FF2B5EF4-FFF2-40B4-BE49-F238E27FC236}">
                <a16:creationId xmlns:a16="http://schemas.microsoft.com/office/drawing/2014/main" id="{404E4B1E-3DC6-4993-B4A8-54FD1021034A}"/>
              </a:ext>
            </a:extLst>
          </p:cNvPr>
          <p:cNvSpPr txBox="1">
            <a:spLocks/>
          </p:cNvSpPr>
          <p:nvPr/>
        </p:nvSpPr>
        <p:spPr>
          <a:xfrm>
            <a:off x="210073" y="168984"/>
            <a:ext cx="63882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Merrill Electrical Overview</a:t>
            </a:r>
            <a:endParaRPr lang="en-US" sz="44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8CFB33-979D-4F19-ABAD-30DA9A567E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  <p:pic>
        <p:nvPicPr>
          <p:cNvPr id="2" name="Picture 2" descr="Diagram, schematic&#10;&#10;Description automatically generated">
            <a:extLst>
              <a:ext uri="{FF2B5EF4-FFF2-40B4-BE49-F238E27FC236}">
                <a16:creationId xmlns:a16="http://schemas.microsoft.com/office/drawing/2014/main" id="{3BB53FB8-A867-9F09-1B61-6EC8E883B4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11210794" y="2891163"/>
            <a:ext cx="970767" cy="89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262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33070C-8948-4814-B53F-7C08655D04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215" b="15215"/>
          <a:stretch/>
        </p:blipFill>
        <p:spPr>
          <a:xfrm>
            <a:off x="1552918" y="1282483"/>
            <a:ext cx="9756775" cy="4876800"/>
          </a:xfrm>
          <a:prstGeom prst="rect">
            <a:avLst/>
          </a:prstGeom>
          <a:noFill/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FD23B61-52D2-E66C-64D9-E4635157F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3174" y="6275558"/>
            <a:ext cx="6556262" cy="493682"/>
          </a:xfrm>
        </p:spPr>
        <p:txBody>
          <a:bodyPr anchor="t"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Fed by Hardeson Substation, a quarter mile away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B2E7FC-305D-4EB8-8AC1-51156ACC8B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F18ADE-35A1-4219-87CA-FE53040E22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D24B7B1-E7E9-4F35-944C-8CFFF16CC092}"/>
              </a:ext>
            </a:extLst>
          </p:cNvPr>
          <p:cNvSpPr txBox="1">
            <a:spLocks/>
          </p:cNvSpPr>
          <p:nvPr/>
        </p:nvSpPr>
        <p:spPr>
          <a:xfrm>
            <a:off x="0" y="-6046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" name="Title 13">
            <a:extLst>
              <a:ext uri="{FF2B5EF4-FFF2-40B4-BE49-F238E27FC236}">
                <a16:creationId xmlns:a16="http://schemas.microsoft.com/office/drawing/2014/main" id="{4C6AD611-FE09-4F49-B43A-63A56D0DB6CE}"/>
              </a:ext>
            </a:extLst>
          </p:cNvPr>
          <p:cNvSpPr txBox="1">
            <a:spLocks/>
          </p:cNvSpPr>
          <p:nvPr/>
        </p:nvSpPr>
        <p:spPr>
          <a:xfrm>
            <a:off x="210073" y="168984"/>
            <a:ext cx="94217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Merrill Creek Site – Substation &amp; Circuit</a:t>
            </a: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1428E7-53B7-42E7-BE89-ED8D36655F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  <p:pic>
        <p:nvPicPr>
          <p:cNvPr id="10" name="Picture 2" descr="Diagram, schematic&#10;&#10;Description automatically generated">
            <a:extLst>
              <a:ext uri="{FF2B5EF4-FFF2-40B4-BE49-F238E27FC236}">
                <a16:creationId xmlns:a16="http://schemas.microsoft.com/office/drawing/2014/main" id="{A79F96F6-8FD5-FA7C-8578-7DD1FAA2DF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55463" y="2880332"/>
            <a:ext cx="793316" cy="77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6230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33070C-8948-4814-B53F-7C08655D04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9"/>
          <a:stretch/>
        </p:blipFill>
        <p:spPr>
          <a:xfrm>
            <a:off x="1963711" y="170020"/>
            <a:ext cx="6425367" cy="6517960"/>
          </a:xfrm>
          <a:prstGeom prst="rect">
            <a:avLst/>
          </a:prstGeom>
          <a:noFill/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FD23B61-52D2-E66C-64D9-E4635157F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0438" y="620713"/>
            <a:ext cx="3384550" cy="2619659"/>
          </a:xfrm>
        </p:spPr>
        <p:txBody>
          <a:bodyPr anchor="t">
            <a:norm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KASCH PARK SITE – SUBSTATION &amp; CIRCUIT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Fed by Paine Field Substation, 1.4 miles away</a:t>
            </a:r>
            <a:b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29FD3E8-3849-9381-FC60-F8CD61436C0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580439" y="2635899"/>
            <a:ext cx="3384549" cy="2792639"/>
          </a:xfrm>
        </p:spPr>
        <p:txBody>
          <a:bodyPr anchor="b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Substation has a spare capacity of ~2 MW (spare capacity of 5 MW minimum requirement for BEB charging)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Distribution voltage of 12.47 kV</a:t>
            </a:r>
          </a:p>
          <a:p>
            <a:endParaRPr lang="en-US" sz="1800" dirty="0"/>
          </a:p>
        </p:txBody>
      </p:sp>
      <p:pic>
        <p:nvPicPr>
          <p:cNvPr id="4" name="Picture 2" descr="Diagram, schematic&#10;&#10;Description automatically generated">
            <a:extLst>
              <a:ext uri="{FF2B5EF4-FFF2-40B4-BE49-F238E27FC236}">
                <a16:creationId xmlns:a16="http://schemas.microsoft.com/office/drawing/2014/main" id="{07EC9FE0-3884-3958-82A5-486633FA56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00" y="3962726"/>
            <a:ext cx="970767" cy="89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237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Content Placeholder 46" descr="A bus parked at a bus stop&#10;&#10;Description automatically generated with medium confidence">
            <a:extLst>
              <a:ext uri="{FF2B5EF4-FFF2-40B4-BE49-F238E27FC236}">
                <a16:creationId xmlns:a16="http://schemas.microsoft.com/office/drawing/2014/main" id="{1870797C-E61C-4E5E-ABC5-98E6BDD04BC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7" r="-1" b="7464"/>
          <a:stretch/>
        </p:blipFill>
        <p:spPr>
          <a:xfrm>
            <a:off x="5294610" y="0"/>
            <a:ext cx="6897390" cy="6876548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ED94D-EF2D-41B2-AB6A-633A9B136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001" y="6211146"/>
            <a:ext cx="866775" cy="4953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5FC14AB-A2C1-4411-B79F-FE46144860D1}"/>
              </a:ext>
            </a:extLst>
          </p:cNvPr>
          <p:cNvSpPr txBox="1">
            <a:spLocks/>
          </p:cNvSpPr>
          <p:nvPr/>
        </p:nvSpPr>
        <p:spPr>
          <a:xfrm>
            <a:off x="463004" y="2250041"/>
            <a:ext cx="4368602" cy="30536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i="1" dirty="0"/>
              <a:t> 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6000" b="1" dirty="0">
                <a:latin typeface="+mn-lt"/>
              </a:rPr>
              <a:t>ZEB Facility Assessments</a:t>
            </a:r>
            <a:endParaRPr lang="en-US" sz="6000" dirty="0">
              <a:latin typeface="+mn-lt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384B8B-DAE7-4857-9BE9-47FACA72BFD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F31837-3BAA-4136-A95C-09ABDD544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23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85E6BE0-C33B-488B-B08F-8379BAA11757}"/>
              </a:ext>
            </a:extLst>
          </p:cNvPr>
          <p:cNvSpPr txBox="1">
            <a:spLocks/>
          </p:cNvSpPr>
          <p:nvPr/>
        </p:nvSpPr>
        <p:spPr>
          <a:xfrm>
            <a:off x="0" y="-6046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B53455-A5D5-434A-BF9D-48255702CE32}"/>
              </a:ext>
            </a:extLst>
          </p:cNvPr>
          <p:cNvSpPr txBox="1"/>
          <p:nvPr/>
        </p:nvSpPr>
        <p:spPr>
          <a:xfrm>
            <a:off x="229513" y="1505641"/>
            <a:ext cx="5319361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Facilities Master Plan needs to consider ZEB space/ acreage needs</a:t>
            </a: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More chargers and buses = more space</a:t>
            </a: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Existing parking layout conducive to BEB charging at a one-to one replacement ratio</a:t>
            </a: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Some wetlands considerations at both sites</a:t>
            </a: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Major overhauls are not required to service BEBs in the maintenance facilities, but may be required for FCEB</a:t>
            </a: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220663" marR="0" lvl="1" indent="-22066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Vapor">
            <a:extLst>
              <a:ext uri="{FF2B5EF4-FFF2-40B4-BE49-F238E27FC236}">
                <a16:creationId xmlns:a16="http://schemas.microsoft.com/office/drawing/2014/main" id="{4B3F5077-1D9D-4C30-BD88-DC2C501E6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957" y="1385386"/>
            <a:ext cx="4606593" cy="485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B38C18-6338-4D46-AF13-D8DD29FB28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C6092F-22C5-457B-BD17-BB556BAC0D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10" name="Title 13">
            <a:extLst>
              <a:ext uri="{FF2B5EF4-FFF2-40B4-BE49-F238E27FC236}">
                <a16:creationId xmlns:a16="http://schemas.microsoft.com/office/drawing/2014/main" id="{44E7D04A-2F6F-42BA-ADFA-E6C4E8641A45}"/>
              </a:ext>
            </a:extLst>
          </p:cNvPr>
          <p:cNvSpPr txBox="1">
            <a:spLocks/>
          </p:cNvSpPr>
          <p:nvPr/>
        </p:nvSpPr>
        <p:spPr>
          <a:xfrm>
            <a:off x="210073" y="168984"/>
            <a:ext cx="80596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effectLst/>
                <a:latin typeface="+mn-lt"/>
              </a:rPr>
              <a:t>ZEB Facility Assessment Summary</a:t>
            </a: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0DEDDB-C487-4821-A2A5-648D017184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498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F80FB3D0-A9A4-439B-8F37-465EC09682F6}"/>
              </a:ext>
            </a:extLst>
          </p:cNvPr>
          <p:cNvSpPr txBox="1">
            <a:spLocks/>
          </p:cNvSpPr>
          <p:nvPr/>
        </p:nvSpPr>
        <p:spPr>
          <a:xfrm>
            <a:off x="0" y="-6046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B53455-A5D5-434A-BF9D-48255702CE32}"/>
              </a:ext>
            </a:extLst>
          </p:cNvPr>
          <p:cNvSpPr txBox="1"/>
          <p:nvPr/>
        </p:nvSpPr>
        <p:spPr>
          <a:xfrm>
            <a:off x="7607039" y="1292807"/>
            <a:ext cx="4385265" cy="563231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Existing parking </a:t>
            </a: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layout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precludes ground-mounted equipment without major capacity impacts or site expansion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Overhead distribution and dispensers (pantograph or retractable plugs) is viable</a:t>
            </a:r>
            <a:br>
              <a:rPr lang="en-US" sz="2000" dirty="0">
                <a:latin typeface="Calibri" panose="020F0502020204030204"/>
              </a:rPr>
            </a:b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Chargers and switchboard equipment must be located overhead due to space constraints</a:t>
            </a:r>
            <a:br>
              <a:rPr lang="en-US" sz="2000" dirty="0">
                <a:latin typeface="Calibri" panose="020F0502020204030204"/>
              </a:rPr>
            </a:b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Electrical yard infrastructure recommended overhead but possible at ground level</a:t>
            </a:r>
            <a:endParaRPr lang="en-US" sz="2000" dirty="0">
              <a:solidFill>
                <a:srgbClr val="000000"/>
              </a:solidFill>
              <a:latin typeface="Calibri" panose="020F0502020204030204"/>
              <a:cs typeface="Calibri"/>
            </a:endParaRPr>
          </a:p>
          <a:p>
            <a:pPr marL="220345" marR="0" lvl="1" indent="-22034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  <a:cs typeface="Calibri"/>
            </a:endParaRPr>
          </a:p>
          <a:p>
            <a:pPr marL="220345" marR="0" lvl="1" indent="-220345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8" name="Zero Emissions Bus Programs">
            <a:hlinkClick r:id="" action="ppaction://media"/>
            <a:extLst>
              <a:ext uri="{FF2B5EF4-FFF2-40B4-BE49-F238E27FC236}">
                <a16:creationId xmlns:a16="http://schemas.microsoft.com/office/drawing/2014/main" id="{E2E3FC31-92C0-4C08-A19C-86A1CE5FE46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895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9197" y="1491343"/>
            <a:ext cx="6966857" cy="39188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2D667F-F489-4F66-AD30-123130E0B1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BD4772-115F-4E4B-9492-782F1B871D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11" name="Title 13">
            <a:extLst>
              <a:ext uri="{FF2B5EF4-FFF2-40B4-BE49-F238E27FC236}">
                <a16:creationId xmlns:a16="http://schemas.microsoft.com/office/drawing/2014/main" id="{913D2438-742A-4C2A-9385-EE55909AE6E1}"/>
              </a:ext>
            </a:extLst>
          </p:cNvPr>
          <p:cNvSpPr txBox="1">
            <a:spLocks/>
          </p:cNvSpPr>
          <p:nvPr/>
        </p:nvSpPr>
        <p:spPr>
          <a:xfrm>
            <a:off x="229513" y="138319"/>
            <a:ext cx="35763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BEB Feasibility</a:t>
            </a:r>
            <a:endParaRPr lang="en-US" sz="44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61EC0B3-C52E-42BB-9E4F-B0731FBBAF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67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1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94CDD6-D1D5-4703-A28A-4B4955FB7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672" y="1347964"/>
            <a:ext cx="5725658" cy="45674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BAE985-8B7D-49DC-8791-40398B40F145}"/>
              </a:ext>
            </a:extLst>
          </p:cNvPr>
          <p:cNvSpPr txBox="1"/>
          <p:nvPr/>
        </p:nvSpPr>
        <p:spPr>
          <a:xfrm>
            <a:off x="6739467" y="1391063"/>
            <a:ext cx="4436533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Hydrogen fueling infrastructure space requirements and code setbacks greatly reduce site capacity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Facility retrofits required to deploy hydrogen in the existing bays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On-site generation needs an additional 2 acres per site 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Requires mitigation strategies to reduce the impact via site expansion</a:t>
            </a:r>
          </a:p>
          <a:p>
            <a:pPr marL="0" marR="0" lvl="1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000" dirty="0">
              <a:solidFill>
                <a:srgbClr val="000000"/>
              </a:solidFill>
              <a:latin typeface="Calibri" panose="020F0502020204030204"/>
            </a:endParaRP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Calibri" panose="020F0502020204030204"/>
              </a:rPr>
              <a:t>Offsite fueling is an option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07929C9-E830-4387-B9D5-7BE2BF6FBA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A43390-16FD-41DC-9946-80A77AEEBF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73384D6-B72D-46BE-B748-70F78DB90CDE}"/>
              </a:ext>
            </a:extLst>
          </p:cNvPr>
          <p:cNvSpPr txBox="1">
            <a:spLocks/>
          </p:cNvSpPr>
          <p:nvPr/>
        </p:nvSpPr>
        <p:spPr>
          <a:xfrm>
            <a:off x="0" y="-6046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defRPr sz="1400" b="1" i="0" u="none" strike="noStrike" kern="1200" spc="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61115A49-E250-4F9C-82F8-0EE417369250}"/>
              </a:ext>
            </a:extLst>
          </p:cNvPr>
          <p:cNvSpPr txBox="1">
            <a:spLocks/>
          </p:cNvSpPr>
          <p:nvPr/>
        </p:nvSpPr>
        <p:spPr>
          <a:xfrm>
            <a:off x="210073" y="168984"/>
            <a:ext cx="62075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tserrat SemiBold" panose="00000700000000000000" pitchFamily="2" charset="0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+mn-lt"/>
              </a:rPr>
              <a:t>FCEB Hydrogen Feasibility</a:t>
            </a:r>
            <a:endParaRPr lang="en-US" sz="4400" b="1" dirty="0">
              <a:solidFill>
                <a:schemeClr val="bg1"/>
              </a:solidFill>
              <a:effectLst/>
              <a:latin typeface="+mn-lt"/>
            </a:endParaRPr>
          </a:p>
          <a:p>
            <a:r>
              <a:rPr lang="en-US" sz="1600" b="1" dirty="0">
                <a:solidFill>
                  <a:schemeClr val="bg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C45EE57-91E5-4375-B696-C2E9FAEFC4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6912" y="1"/>
            <a:ext cx="1065088" cy="12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234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78"/>
            <a:ext cx="10659960" cy="1750328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+mn-lt"/>
              </a:rPr>
              <a:t>  Insights from today’s presentation  </a:t>
            </a:r>
            <a:endParaRPr lang="en-US" sz="5400" b="1" dirty="0">
              <a:solidFill>
                <a:schemeClr val="bg1"/>
              </a:solidFill>
              <a:latin typeface="+mn-lt"/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4989" y="-8152"/>
            <a:ext cx="1619250" cy="17467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73" y="6108405"/>
            <a:ext cx="2261985" cy="638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2599" y="6108405"/>
            <a:ext cx="866775" cy="495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A1B740-B0E8-4A9A-8452-5BB08854077D}"/>
              </a:ext>
            </a:extLst>
          </p:cNvPr>
          <p:cNvSpPr txBox="1"/>
          <p:nvPr/>
        </p:nvSpPr>
        <p:spPr>
          <a:xfrm>
            <a:off x="520294" y="2072463"/>
            <a:ext cx="10984134" cy="403187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200" dirty="0"/>
              <a:t>1,300 Sq mile service area creates complexity ~ Long blocks</a:t>
            </a:r>
          </a:p>
          <a:p>
            <a:pPr marL="285750" indent="-285750">
              <a:buFontTx/>
              <a:buChar char="-"/>
            </a:pPr>
            <a:r>
              <a:rPr lang="en-US" sz="3200" dirty="0"/>
              <a:t>Opportunity charging is one mitigation strategy</a:t>
            </a:r>
          </a:p>
          <a:p>
            <a:pPr marL="285750" indent="-285750">
              <a:buFontTx/>
              <a:buChar char="-"/>
            </a:pPr>
            <a:r>
              <a:rPr lang="en-US" sz="3200" dirty="0"/>
              <a:t>Technology is rapidly changing/improving</a:t>
            </a:r>
          </a:p>
          <a:p>
            <a:pPr marL="285750" indent="-285750">
              <a:buFontTx/>
              <a:buChar char="-"/>
            </a:pPr>
            <a:r>
              <a:rPr lang="en-US" sz="3200" dirty="0">
                <a:cs typeface="Calibri"/>
              </a:rPr>
              <a:t>Manufacturers responding to change</a:t>
            </a:r>
            <a:endParaRPr lang="en-US" sz="3200" dirty="0"/>
          </a:p>
          <a:p>
            <a:pPr marL="285750" indent="-285750">
              <a:buFontTx/>
              <a:buChar char="-"/>
            </a:pPr>
            <a:r>
              <a:rPr lang="en-US" sz="3200" dirty="0"/>
              <a:t>Conservative performance model, needs real world validation</a:t>
            </a:r>
          </a:p>
          <a:p>
            <a:pPr marL="285750" indent="-285750">
              <a:buFontTx/>
              <a:buChar char="-"/>
            </a:pPr>
            <a:r>
              <a:rPr lang="en-US" sz="3200" dirty="0"/>
              <a:t>A mix of strategies will be needed to complete Swift</a:t>
            </a:r>
          </a:p>
          <a:p>
            <a:pPr marL="285750" indent="-285750">
              <a:buFontTx/>
              <a:buChar char="-"/>
            </a:pPr>
            <a:r>
              <a:rPr lang="en-US" sz="3200" dirty="0"/>
              <a:t>Infrastructure and utilities are the critical path to a ZE Fleet</a:t>
            </a:r>
          </a:p>
          <a:p>
            <a:pPr marL="285750" indent="-285750">
              <a:buFontTx/>
              <a:buChar char="-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21013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FB4BE6-0AAD-4302-8CAC-E42043B5A192}"/>
              </a:ext>
            </a:extLst>
          </p:cNvPr>
          <p:cNvSpPr/>
          <p:nvPr/>
        </p:nvSpPr>
        <p:spPr>
          <a:xfrm>
            <a:off x="273132" y="5991072"/>
            <a:ext cx="886928" cy="600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8A75AE6-3C7E-4B2C-BA00-69FB5210B5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5781471"/>
              </p:ext>
            </p:extLst>
          </p:nvPr>
        </p:nvGraphicFramePr>
        <p:xfrm>
          <a:off x="3158836" y="1514459"/>
          <a:ext cx="8198509" cy="3722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:a16="http://schemas.microsoft.com/office/drawing/2014/main" id="{AB4C59A9-949E-44DF-B4D1-255E9DA463B1}"/>
              </a:ext>
            </a:extLst>
          </p:cNvPr>
          <p:cNvSpPr/>
          <p:nvPr/>
        </p:nvSpPr>
        <p:spPr>
          <a:xfrm flipH="1">
            <a:off x="4077996" y="498796"/>
            <a:ext cx="3892842" cy="26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CA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C10991E-F712-4AF5-946F-512FD548D901}"/>
              </a:ext>
            </a:extLst>
          </p:cNvPr>
          <p:cNvSpPr/>
          <p:nvPr/>
        </p:nvSpPr>
        <p:spPr>
          <a:xfrm flipH="1">
            <a:off x="3570098" y="4603295"/>
            <a:ext cx="18728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4370A4CB-21E8-4A70-A0BA-6C20FCB3EFBB}"/>
              </a:ext>
            </a:extLst>
          </p:cNvPr>
          <p:cNvGrpSpPr/>
          <p:nvPr/>
        </p:nvGrpSpPr>
        <p:grpSpPr>
          <a:xfrm>
            <a:off x="273132" y="2794894"/>
            <a:ext cx="3103559" cy="1242715"/>
            <a:chOff x="5224462" y="2129102"/>
            <a:chExt cx="2901156" cy="1160462"/>
          </a:xfrm>
          <a:solidFill>
            <a:srgbClr val="00A651"/>
          </a:solidFill>
        </p:grpSpPr>
        <p:sp>
          <p:nvSpPr>
            <p:cNvPr id="84" name="Arrow: Chevron 83">
              <a:extLst>
                <a:ext uri="{FF2B5EF4-FFF2-40B4-BE49-F238E27FC236}">
                  <a16:creationId xmlns:a16="http://schemas.microsoft.com/office/drawing/2014/main" id="{1B1F82D2-6378-48ED-967C-88ABC6B446BF}"/>
                </a:ext>
              </a:extLst>
            </p:cNvPr>
            <p:cNvSpPr/>
            <p:nvPr/>
          </p:nvSpPr>
          <p:spPr>
            <a:xfrm>
              <a:off x="5224462" y="2129102"/>
              <a:ext cx="2901156" cy="116046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5" name="Arrow: Chevron 4">
              <a:extLst>
                <a:ext uri="{FF2B5EF4-FFF2-40B4-BE49-F238E27FC236}">
                  <a16:creationId xmlns:a16="http://schemas.microsoft.com/office/drawing/2014/main" id="{61E64AA4-7C37-460D-8CAB-018EE97FFA27}"/>
                </a:ext>
              </a:extLst>
            </p:cNvPr>
            <p:cNvSpPr txBox="1"/>
            <p:nvPr/>
          </p:nvSpPr>
          <p:spPr>
            <a:xfrm>
              <a:off x="5879413" y="2213901"/>
              <a:ext cx="1665973" cy="107566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019" tIns="50673" rIns="50673" bIns="50673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800" kern="1200" dirty="0">
                  <a:latin typeface="Calibri" panose="020F0502020204030204" pitchFamily="34" charset="0"/>
                  <a:cs typeface="Calibri" panose="020F0502020204030204" pitchFamily="34" charset="0"/>
                </a:rPr>
                <a:t>Phase 1 </a:t>
              </a:r>
              <a:r>
                <a:rPr lang="en-US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Present – April 2023</a:t>
              </a:r>
              <a:endParaRPr lang="en-US" sz="1600" kern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8CF2871-CA3F-40A8-A9B7-5C2079D18CC3}"/>
              </a:ext>
            </a:extLst>
          </p:cNvPr>
          <p:cNvSpPr txBox="1"/>
          <p:nvPr/>
        </p:nvSpPr>
        <p:spPr>
          <a:xfrm>
            <a:off x="3459272" y="4292931"/>
            <a:ext cx="25860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Refinements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Utilities 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System Impact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Times New Roman" panose="02020603050405020304" pitchFamily="18" charset="0"/>
              </a:rPr>
              <a:t>BETA Pilot Test (begins in January 2023)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Roll out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Concept of Operations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FA6C0A1-488A-43D8-9CC9-AC52F06D75E4}"/>
              </a:ext>
            </a:extLst>
          </p:cNvPr>
          <p:cNvSpPr txBox="1"/>
          <p:nvPr/>
        </p:nvSpPr>
        <p:spPr>
          <a:xfrm>
            <a:off x="6045365" y="4275119"/>
            <a:ext cx="2843279" cy="203132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Program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Transition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/>
                <a:cs typeface="Calibri"/>
              </a:rPr>
              <a:t>Pilots (Early Deployment)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/>
                <a:cs typeface="Calibri"/>
              </a:rPr>
              <a:t>     – Design Study &amp; 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	Procurement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F0CF528-F319-4985-9969-30B83EC0CFE4}"/>
              </a:ext>
            </a:extLst>
          </p:cNvPr>
          <p:cNvSpPr txBox="1"/>
          <p:nvPr/>
        </p:nvSpPr>
        <p:spPr>
          <a:xfrm>
            <a:off x="8836347" y="4292931"/>
            <a:ext cx="230659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Capital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Fleet Procurements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more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6AA843-AE3F-427D-9139-6530E9691F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569" y="4154819"/>
            <a:ext cx="1957992" cy="2604981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A195DA9C-1AFD-47FB-8A27-8BDB26E030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9632" y="3412"/>
            <a:ext cx="12201632" cy="287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2317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82562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5400" b="1" dirty="0">
                <a:solidFill>
                  <a:schemeClr val="bg1"/>
                </a:solidFill>
                <a:latin typeface="+mn-lt"/>
              </a:rPr>
              <a:t>Next Steps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0" y="0"/>
            <a:ext cx="1619250" cy="18256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73" y="6108405"/>
            <a:ext cx="2261985" cy="638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2599" y="6108405"/>
            <a:ext cx="866775" cy="495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A1B740-B0E8-4A9A-8452-5BB08854077D}"/>
              </a:ext>
            </a:extLst>
          </p:cNvPr>
          <p:cNvSpPr txBox="1"/>
          <p:nvPr/>
        </p:nvSpPr>
        <p:spPr>
          <a:xfrm>
            <a:off x="323273" y="2197298"/>
            <a:ext cx="746650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cs typeface="Calibri" panose="020F0502020204030204" pitchFamily="34" charset="0"/>
              </a:rPr>
              <a:t>Procurement &amp; Planning for pilot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cs typeface="Calibri" panose="020F0502020204030204" pitchFamily="34" charset="0"/>
              </a:rPr>
              <a:t>Snohomish PUD impact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cs typeface="Calibri" panose="020F0502020204030204" pitchFamily="34" charset="0"/>
              </a:rPr>
              <a:t>Refine mitigations for block completion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cs typeface="Calibri" panose="020F0502020204030204" pitchFamily="34" charset="0"/>
              </a:rPr>
              <a:t>Step 3: Opportunity charging &amp; costs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cs typeface="Calibri" panose="020F0502020204030204" pitchFamily="34" charset="0"/>
              </a:rPr>
              <a:t>Step 4: Draft alternatives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cs typeface="Calibri" panose="020F0502020204030204" pitchFamily="34" charset="0"/>
              </a:rPr>
              <a:t>Step 5: Final alternatives and recommendation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cs typeface="Calibri" panose="020F0502020204030204" pitchFamily="34" charset="0"/>
              </a:rPr>
              <a:t>Begin Phase 2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pic>
        <p:nvPicPr>
          <p:cNvPr id="10" name="Picture 9" descr="A close-up of a yellow sign&#10;&#10;Description automatically generated with medium confidence">
            <a:extLst>
              <a:ext uri="{FF2B5EF4-FFF2-40B4-BE49-F238E27FC236}">
                <a16:creationId xmlns:a16="http://schemas.microsoft.com/office/drawing/2014/main" id="{8D958CDB-4858-4879-B18A-791E4E0327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7395" y="1826849"/>
            <a:ext cx="4484605" cy="2978530"/>
          </a:xfrm>
          <a:prstGeom prst="rect">
            <a:avLst/>
          </a:prstGeom>
        </p:spPr>
      </p:pic>
      <p:pic>
        <p:nvPicPr>
          <p:cNvPr id="11" name="Graphic 10" descr="Award ribbon with star">
            <a:extLst>
              <a:ext uri="{FF2B5EF4-FFF2-40B4-BE49-F238E27FC236}">
                <a16:creationId xmlns:a16="http://schemas.microsoft.com/office/drawing/2014/main" id="{A5B52A2B-B2EB-466F-90F6-05A2FD9AA0A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0497" t="12717" r="17213" b="15246"/>
          <a:stretch/>
        </p:blipFill>
        <p:spPr>
          <a:xfrm>
            <a:off x="7165074" y="4844773"/>
            <a:ext cx="1596789" cy="18466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AB1287-E73B-448C-8529-846AE661B59A}"/>
              </a:ext>
            </a:extLst>
          </p:cNvPr>
          <p:cNvSpPr txBox="1"/>
          <p:nvPr/>
        </p:nvSpPr>
        <p:spPr>
          <a:xfrm>
            <a:off x="8476061" y="4703713"/>
            <a:ext cx="30296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effectLst/>
            </a:endParaRPr>
          </a:p>
          <a:p>
            <a:pPr algn="ctr"/>
            <a:r>
              <a:rPr lang="en-US" sz="2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*Awarded $360k WSDOT grant fo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r progress toward a transition plan. </a:t>
            </a:r>
          </a:p>
        </p:txBody>
      </p:sp>
    </p:spTree>
    <p:extLst>
      <p:ext uri="{BB962C8B-B14F-4D97-AF65-F5344CB8AC3E}">
        <p14:creationId xmlns:p14="http://schemas.microsoft.com/office/powerpoint/2010/main" val="20264296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82562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5400" b="1" dirty="0">
                <a:solidFill>
                  <a:schemeClr val="bg1"/>
                </a:solidFill>
                <a:latin typeface="+mn-lt"/>
              </a:rPr>
              <a:t>Questions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0" y="0"/>
            <a:ext cx="1619250" cy="18276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72" y="6108405"/>
            <a:ext cx="2271222" cy="6410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86418" y="6108405"/>
            <a:ext cx="866775" cy="4953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66AF82-D59F-479D-96BE-C64A0307E6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6094" y="2136223"/>
            <a:ext cx="6286147" cy="397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149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6A2F5B8-CA31-4AB0-AE09-390C02214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6487" y="2508550"/>
            <a:ext cx="4840010" cy="1807305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n-lt"/>
              </a:rPr>
              <a:t>Today’s Agenda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65CA62-551B-4E1C-A78B-7BC6869F3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209" y="1694817"/>
            <a:ext cx="3047183" cy="38352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/>
              <a:t>AGENDA: </a:t>
            </a:r>
          </a:p>
          <a:p>
            <a:pPr>
              <a:buFont typeface="+mj-lt"/>
              <a:buAutoNum type="arabicPeriod"/>
            </a:pPr>
            <a:r>
              <a:rPr lang="en-US" sz="2000" b="1" dirty="0"/>
              <a:t> Recap</a:t>
            </a:r>
          </a:p>
          <a:p>
            <a:pPr>
              <a:buFont typeface="+mj-lt"/>
              <a:buAutoNum type="arabicPeriod"/>
            </a:pPr>
            <a:r>
              <a:rPr lang="en-US" sz="2000" b="1" dirty="0"/>
              <a:t> Agency Tour Insights</a:t>
            </a:r>
          </a:p>
          <a:p>
            <a:pPr>
              <a:buFont typeface="+mj-lt"/>
              <a:buAutoNum type="arabicPeriod"/>
            </a:pPr>
            <a:r>
              <a:rPr lang="en-US" sz="2000" b="1" dirty="0"/>
              <a:t> Service Overview &amp; Modeling</a:t>
            </a:r>
          </a:p>
          <a:p>
            <a:pPr>
              <a:buFont typeface="+mj-lt"/>
              <a:buAutoNum type="arabicPeriod"/>
            </a:pPr>
            <a:r>
              <a:rPr lang="en-US" sz="2000" b="1" dirty="0"/>
              <a:t> Utility Conditions </a:t>
            </a:r>
          </a:p>
          <a:p>
            <a:pPr>
              <a:buFont typeface="+mj-lt"/>
              <a:buAutoNum type="arabicPeriod"/>
            </a:pPr>
            <a:r>
              <a:rPr lang="en-US" sz="2000" b="1" dirty="0"/>
              <a:t> Facility Conditions  </a:t>
            </a:r>
          </a:p>
          <a:p>
            <a:pPr>
              <a:buFont typeface="+mj-lt"/>
              <a:buAutoNum type="arabicPeriod"/>
            </a:pPr>
            <a:r>
              <a:rPr lang="en-US" sz="2000" b="1" dirty="0"/>
              <a:t> Next Steps</a:t>
            </a:r>
          </a:p>
          <a:p>
            <a:pPr>
              <a:buFont typeface="+mj-lt"/>
              <a:buAutoNum type="arabicPeriod"/>
            </a:pPr>
            <a:endParaRPr lang="en-US" sz="2400" dirty="0">
              <a:solidFill>
                <a:schemeClr val="accent1"/>
              </a:solidFill>
            </a:endParaRPr>
          </a:p>
          <a:p>
            <a:pPr>
              <a:buFont typeface="+mj-lt"/>
              <a:buAutoNum type="arabicPeriod"/>
            </a:pPr>
            <a:endParaRPr lang="en-US" sz="2400" dirty="0">
              <a:solidFill>
                <a:schemeClr val="accent1"/>
              </a:solidFill>
            </a:endParaRPr>
          </a:p>
          <a:p>
            <a:pPr>
              <a:buFont typeface="+mj-lt"/>
              <a:buAutoNum type="arabicPeriod"/>
            </a:pPr>
            <a:endParaRPr lang="en-US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45DE3B-0073-407D-9459-44005EC577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6418" y="6108405"/>
            <a:ext cx="866775" cy="4953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766EDE3-5930-4C6B-9A95-208C29C558E6}"/>
              </a:ext>
            </a:extLst>
          </p:cNvPr>
          <p:cNvSpPr txBox="1">
            <a:spLocks/>
          </p:cNvSpPr>
          <p:nvPr/>
        </p:nvSpPr>
        <p:spPr>
          <a:xfrm>
            <a:off x="-1441" y="-60"/>
            <a:ext cx="12192000" cy="121736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Today’s Agenda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5DEF16-2CF6-42A7-9DFE-563A44170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7C9BE9-F784-4E31-A11B-DB8501191A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4412" y="1694818"/>
            <a:ext cx="7845434" cy="421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6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5851-4102-47EA-8E1B-4CEBCB79E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56492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+mn-lt"/>
              </a:rPr>
              <a:t>  Recap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AE56A-DBCB-4BC0-8EF6-CE11D607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0880" y="1"/>
            <a:ext cx="1291119" cy="14640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D09F43-D800-4B0D-A8B5-904E1DE70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081622-A39B-4FD0-A010-E2B322255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E4F8A87-A4E0-4A6B-A894-0340F2DCECFC}"/>
              </a:ext>
            </a:extLst>
          </p:cNvPr>
          <p:cNvSpPr txBox="1">
            <a:spLocks/>
          </p:cNvSpPr>
          <p:nvPr/>
        </p:nvSpPr>
        <p:spPr>
          <a:xfrm>
            <a:off x="396182" y="1991880"/>
            <a:ext cx="2778533" cy="43885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/>
              <a:t>Fleet and Charging Technologies</a:t>
            </a:r>
          </a:p>
          <a:p>
            <a:r>
              <a:rPr lang="en-US" sz="2600" dirty="0"/>
              <a:t>Funding sources and procurement timelines</a:t>
            </a:r>
          </a:p>
          <a:p>
            <a:r>
              <a:rPr lang="en-US" sz="2600" dirty="0"/>
              <a:t>Impacts to the agency </a:t>
            </a:r>
            <a:endParaRPr lang="en-US" sz="2200" dirty="0"/>
          </a:p>
          <a:p>
            <a:pPr lvl="1"/>
            <a:endParaRPr lang="en-US" sz="2200" dirty="0"/>
          </a:p>
        </p:txBody>
      </p:sp>
      <p:pic>
        <p:nvPicPr>
          <p:cNvPr id="10" name="Picture 4" descr="Hydrogen-powered vehicles: A realistic path to clean energy? | AP News">
            <a:extLst>
              <a:ext uri="{FF2B5EF4-FFF2-40B4-BE49-F238E27FC236}">
                <a16:creationId xmlns:a16="http://schemas.microsoft.com/office/drawing/2014/main" id="{03823A18-C43E-4EA2-9B25-3A83C9383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834" y="1752816"/>
            <a:ext cx="3747796" cy="210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Content Placeholder 11">
            <a:extLst>
              <a:ext uri="{FF2B5EF4-FFF2-40B4-BE49-F238E27FC236}">
                <a16:creationId xmlns:a16="http://schemas.microsoft.com/office/drawing/2014/main" id="{E461508A-F700-492D-9306-C66E73DDF6F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364"/>
          <a:stretch/>
        </p:blipFill>
        <p:spPr>
          <a:xfrm flipH="1">
            <a:off x="2982837" y="4258602"/>
            <a:ext cx="1646204" cy="2121850"/>
          </a:xfrm>
          <a:prstGeom prst="rect">
            <a:avLst/>
          </a:prstGeom>
        </p:spPr>
      </p:pic>
      <p:pic>
        <p:nvPicPr>
          <p:cNvPr id="12" name="Picture 11" descr="A bus parked on the side of a road&#10;&#10;Description automatically generated with medium confidence">
            <a:extLst>
              <a:ext uri="{FF2B5EF4-FFF2-40B4-BE49-F238E27FC236}">
                <a16:creationId xmlns:a16="http://schemas.microsoft.com/office/drawing/2014/main" id="{53ED016C-6161-48DB-A164-C56EDF51324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6" r="12969"/>
          <a:stretch/>
        </p:blipFill>
        <p:spPr>
          <a:xfrm flipH="1">
            <a:off x="6969741" y="4252586"/>
            <a:ext cx="1766162" cy="210813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9742BEF-20B7-47A5-9E12-3C85B83380E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0" t="1254" r="18996" b="-1254"/>
          <a:stretch/>
        </p:blipFill>
        <p:spPr>
          <a:xfrm flipH="1">
            <a:off x="8895726" y="4281699"/>
            <a:ext cx="1868699" cy="2142290"/>
          </a:xfrm>
          <a:prstGeom prst="rect">
            <a:avLst/>
          </a:prstGeom>
        </p:spPr>
      </p:pic>
      <p:pic>
        <p:nvPicPr>
          <p:cNvPr id="14" name="Picture 13" descr="A picture containing building, outdoor&#10;&#10;Description automatically generated">
            <a:extLst>
              <a:ext uri="{FF2B5EF4-FFF2-40B4-BE49-F238E27FC236}">
                <a16:creationId xmlns:a16="http://schemas.microsoft.com/office/drawing/2014/main" id="{139DAA5A-E575-4BA8-A89E-0B3FBBF0D0C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6" t="8591" r="9390" b="8126"/>
          <a:stretch/>
        </p:blipFill>
        <p:spPr>
          <a:xfrm rot="10800000" flipH="1">
            <a:off x="4712822" y="4252587"/>
            <a:ext cx="2097096" cy="21081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124F87-FB83-49CB-82AC-8A2247A3F4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95032" y="1651598"/>
            <a:ext cx="3244509" cy="243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436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6A2F5B8-CA31-4AB0-AE09-390C02214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6487" y="2508550"/>
            <a:ext cx="4840010" cy="1807305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n-lt"/>
              </a:rPr>
              <a:t>Today’s Agenda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45DE3B-0073-407D-9459-44005EC577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6418" y="6108405"/>
            <a:ext cx="866775" cy="495300"/>
          </a:xfrm>
          <a:prstGeom prst="rect">
            <a:avLst/>
          </a:prstGeom>
        </p:spPr>
      </p:pic>
      <p:pic>
        <p:nvPicPr>
          <p:cNvPr id="7" name="Picture 6" descr="A group of people in safety vests standing in front of a fire truck&#10;&#10;Description automatically generated with medium confidence">
            <a:extLst>
              <a:ext uri="{FF2B5EF4-FFF2-40B4-BE49-F238E27FC236}">
                <a16:creationId xmlns:a16="http://schemas.microsoft.com/office/drawing/2014/main" id="{355A6F6E-147C-45AD-974E-BC1486F9AF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2" b="23246"/>
          <a:stretch/>
        </p:blipFill>
        <p:spPr>
          <a:xfrm>
            <a:off x="4358945" y="4351301"/>
            <a:ext cx="3912707" cy="225240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2521930-396F-4592-AB87-961BEA6B5905}"/>
              </a:ext>
            </a:extLst>
          </p:cNvPr>
          <p:cNvSpPr txBox="1">
            <a:spLocks/>
          </p:cNvSpPr>
          <p:nvPr/>
        </p:nvSpPr>
        <p:spPr>
          <a:xfrm>
            <a:off x="-1441" y="-60"/>
            <a:ext cx="12192000" cy="121736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Agency Tour Insights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B5F7A2-909D-45A2-9CB4-F540A2E019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  <p:pic>
        <p:nvPicPr>
          <p:cNvPr id="12" name="Picture 11" descr="A group of people standing in front of a bus&#10;&#10;Description automatically generated">
            <a:extLst>
              <a:ext uri="{FF2B5EF4-FFF2-40B4-BE49-F238E27FC236}">
                <a16:creationId xmlns:a16="http://schemas.microsoft.com/office/drawing/2014/main" id="{35A5D78B-AF05-4CF0-BBCE-EE0A3C5F047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3063" b="25549"/>
          <a:stretch/>
        </p:blipFill>
        <p:spPr>
          <a:xfrm>
            <a:off x="4358945" y="1249004"/>
            <a:ext cx="7575060" cy="2919508"/>
          </a:xfrm>
          <a:prstGeom prst="rect">
            <a:avLst/>
          </a:prstGeom>
        </p:spPr>
      </p:pic>
      <p:pic>
        <p:nvPicPr>
          <p:cNvPr id="13" name="Picture 12" descr="A group of people standing in front of a crane&#10;&#10;Description automatically generated with medium confidence">
            <a:extLst>
              <a:ext uri="{FF2B5EF4-FFF2-40B4-BE49-F238E27FC236}">
                <a16:creationId xmlns:a16="http://schemas.microsoft.com/office/drawing/2014/main" id="{75E23955-5FBD-44E2-8BC5-120F581F1AF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044" b="17761"/>
          <a:stretch/>
        </p:blipFill>
        <p:spPr>
          <a:xfrm>
            <a:off x="417951" y="2739326"/>
            <a:ext cx="3754499" cy="38643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725A88-342B-4BC7-B7B1-A93119B5956E}"/>
              </a:ext>
            </a:extLst>
          </p:cNvPr>
          <p:cNvSpPr txBox="1"/>
          <p:nvPr/>
        </p:nvSpPr>
        <p:spPr>
          <a:xfrm>
            <a:off x="417951" y="1378152"/>
            <a:ext cx="3754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Sunline Transit, King County Metro, Link Transit, Everett Transit &amp; Foothill Transit</a:t>
            </a:r>
          </a:p>
        </p:txBody>
      </p:sp>
      <p:pic>
        <p:nvPicPr>
          <p:cNvPr id="4" name="Picture 3" descr="A group of men in safety vests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B0AAC992-D3FA-4470-AABD-1C64C1A030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339" y="4351301"/>
            <a:ext cx="3028220" cy="2271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9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Content Placeholder 46" descr="A bus parked at a bus stop&#10;&#10;Description automatically generated with medium confidence">
            <a:extLst>
              <a:ext uri="{FF2B5EF4-FFF2-40B4-BE49-F238E27FC236}">
                <a16:creationId xmlns:a16="http://schemas.microsoft.com/office/drawing/2014/main" id="{1870797C-E61C-4E5E-ABC5-98E6BDD04BC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7" r="-1" b="7464"/>
          <a:stretch/>
        </p:blipFill>
        <p:spPr>
          <a:xfrm>
            <a:off x="5294610" y="0"/>
            <a:ext cx="6897390" cy="6876548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9ED94D-EF2D-41B2-AB6A-633A9B136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001" y="6211146"/>
            <a:ext cx="866775" cy="4953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5FC14AB-A2C1-4411-B79F-FE46144860D1}"/>
              </a:ext>
            </a:extLst>
          </p:cNvPr>
          <p:cNvSpPr txBox="1">
            <a:spLocks/>
          </p:cNvSpPr>
          <p:nvPr/>
        </p:nvSpPr>
        <p:spPr>
          <a:xfrm>
            <a:off x="463004" y="2250041"/>
            <a:ext cx="4368602" cy="30536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i="1" dirty="0"/>
              <a:t> 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6000" b="1" dirty="0">
                <a:latin typeface="+mn-lt"/>
              </a:rPr>
              <a:t>Service Overview</a:t>
            </a:r>
          </a:p>
          <a:p>
            <a:endParaRPr lang="en-US" sz="6000" b="1" dirty="0">
              <a:latin typeface="+mn-lt"/>
            </a:endParaRPr>
          </a:p>
          <a:p>
            <a:r>
              <a:rPr lang="en-US" sz="6000" b="1" dirty="0">
                <a:latin typeface="+mn-lt"/>
              </a:rPr>
              <a:t>2024 Network</a:t>
            </a:r>
            <a:endParaRPr lang="en-US" sz="6000" dirty="0">
              <a:latin typeface="+mn-lt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384B8B-DAE7-4857-9BE9-47FACA72BFD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F31837-3BAA-4136-A95C-09ABDD544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426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Climate change - Wikipedia">
            <a:extLst>
              <a:ext uri="{FF2B5EF4-FFF2-40B4-BE49-F238E27FC236}">
                <a16:creationId xmlns:a16="http://schemas.microsoft.com/office/drawing/2014/main" id="{64306AA3-DF3D-4C13-948E-3E208F8382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8" b="25779"/>
          <a:stretch/>
        </p:blipFill>
        <p:spPr bwMode="auto">
          <a:xfrm>
            <a:off x="9320338" y="2078546"/>
            <a:ext cx="2476464" cy="1526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Electric buses are coming, and they're going to help fix 4 big urban  problems - Vox">
            <a:extLst>
              <a:ext uri="{FF2B5EF4-FFF2-40B4-BE49-F238E27FC236}">
                <a16:creationId xmlns:a16="http://schemas.microsoft.com/office/drawing/2014/main" id="{AD984BA7-45FE-4121-A52F-0921BC4DC7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" t="1014" r="999" b="-4186"/>
          <a:stretch/>
        </p:blipFill>
        <p:spPr bwMode="auto">
          <a:xfrm>
            <a:off x="3249717" y="2059119"/>
            <a:ext cx="2742486" cy="1775455"/>
          </a:xfrm>
          <a:prstGeom prst="rect">
            <a:avLst/>
          </a:prstGeom>
          <a:noFill/>
          <a:ln>
            <a:solidFill>
              <a:sysClr val="window" lastClr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7EC6122D-697B-4CDB-ACF2-D63746B9B2ED}"/>
              </a:ext>
            </a:extLst>
          </p:cNvPr>
          <p:cNvSpPr txBox="1">
            <a:spLocks/>
          </p:cNvSpPr>
          <p:nvPr/>
        </p:nvSpPr>
        <p:spPr>
          <a:xfrm>
            <a:off x="274248" y="3614468"/>
            <a:ext cx="2742486" cy="2490303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1pPr>
            <a:lvl2pPr marL="6286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2pPr>
            <a:lvl3pPr marL="10858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—"/>
              <a:defRPr sz="1800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3pPr>
            <a:lvl4pPr marL="15430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Franklin Gothic Book" panose="020B0503020102020204" pitchFamily="34" charset="0"/>
              <a:buChar char="–"/>
              <a:defRPr sz="1600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4pPr>
            <a:lvl5pPr marL="20002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n-lt"/>
                <a:ea typeface="+mn-ea"/>
                <a:cs typeface="Helvetica"/>
              </a:rPr>
              <a:t>2024 Planned Service</a:t>
            </a:r>
          </a:p>
          <a:p>
            <a:pPr marL="171450" marR="0" lvl="0" indent="-17145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dirty="0">
                <a:solidFill>
                  <a:srgbClr val="E7E6E6"/>
                </a:solidFill>
                <a:latin typeface="+mn-lt"/>
              </a:rPr>
              <a:t>Excluding weekend service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+mn-lt"/>
              <a:ea typeface="+mn-ea"/>
              <a:cs typeface="Helvetica"/>
            </a:endParaRP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68475971-68BB-47C1-8F66-4C6983CF7B64}"/>
              </a:ext>
            </a:extLst>
          </p:cNvPr>
          <p:cNvSpPr txBox="1">
            <a:spLocks/>
          </p:cNvSpPr>
          <p:nvPr/>
        </p:nvSpPr>
        <p:spPr>
          <a:xfrm>
            <a:off x="3249718" y="3614467"/>
            <a:ext cx="2742486" cy="2490305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en-US" sz="2400" kern="1200" dirty="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2pPr>
            <a:lvl3pPr marL="1143000" indent="-22860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—"/>
              <a:defRPr lang="en-US" sz="1800" kern="1200" dirty="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3pPr>
            <a:lvl4pPr marL="1600200" indent="-22860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Franklin Gothic Book" panose="020B0503020102020204" pitchFamily="34" charset="0"/>
              <a:buChar char="–"/>
              <a:defRPr lang="en-US" sz="1600" kern="1200" dirty="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ea typeface="+mn-ea"/>
                <a:cs typeface="Helvetica"/>
              </a:rPr>
              <a:t>Average of currently available battery capacities on the market  </a:t>
            </a:r>
          </a:p>
          <a:p>
            <a:pPr marL="228600" marR="0" lvl="0" indent="-22860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ea typeface="+mn-ea"/>
                <a:cs typeface="Helvetica"/>
              </a:rPr>
              <a:t>Current bus size assigned to each block  </a:t>
            </a:r>
          </a:p>
        </p:txBody>
      </p:sp>
      <p:sp>
        <p:nvSpPr>
          <p:cNvPr id="16" name="Content Placeholder 12">
            <a:extLst>
              <a:ext uri="{FF2B5EF4-FFF2-40B4-BE49-F238E27FC236}">
                <a16:creationId xmlns:a16="http://schemas.microsoft.com/office/drawing/2014/main" id="{CEC7391F-810A-4C47-8B2C-095425AB2CF9}"/>
              </a:ext>
            </a:extLst>
          </p:cNvPr>
          <p:cNvSpPr txBox="1">
            <a:spLocks/>
          </p:cNvSpPr>
          <p:nvPr/>
        </p:nvSpPr>
        <p:spPr>
          <a:xfrm>
            <a:off x="6221463" y="3614467"/>
            <a:ext cx="2742486" cy="2481547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en-US" sz="2400" kern="120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2pPr>
            <a:lvl3pPr marL="1143000" indent="-22860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—"/>
              <a:defRPr lang="en-US" sz="1800" kern="120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3pPr>
            <a:lvl4pPr marL="1600200" indent="-22860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Franklin Gothic Book" panose="020B0503020102020204" pitchFamily="34" charset="0"/>
              <a:buChar char="–"/>
              <a:defRPr lang="en-US" sz="1600" kern="120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ea typeface="+mn-ea"/>
                <a:cs typeface="Helvetica"/>
              </a:rPr>
              <a:t>20% Safety Buffer</a:t>
            </a:r>
          </a:p>
          <a:p>
            <a:pPr marL="228600" marR="0" lvl="0" indent="-22860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ea typeface="+mn-ea"/>
                <a:cs typeface="Helvetica"/>
              </a:rPr>
              <a:t>10% Charge Curve</a:t>
            </a:r>
          </a:p>
        </p:txBody>
      </p:sp>
      <p:sp>
        <p:nvSpPr>
          <p:cNvPr id="17" name="Content Placeholder 13">
            <a:extLst>
              <a:ext uri="{FF2B5EF4-FFF2-40B4-BE49-F238E27FC236}">
                <a16:creationId xmlns:a16="http://schemas.microsoft.com/office/drawing/2014/main" id="{684E725B-9C89-4173-A54A-DC376B46F127}"/>
              </a:ext>
            </a:extLst>
          </p:cNvPr>
          <p:cNvSpPr txBox="1">
            <a:spLocks/>
          </p:cNvSpPr>
          <p:nvPr/>
        </p:nvSpPr>
        <p:spPr>
          <a:xfrm>
            <a:off x="9187327" y="3614467"/>
            <a:ext cx="2742486" cy="2481547"/>
          </a:xfrm>
          <a:prstGeom prst="rect">
            <a:avLst/>
          </a:prstGeom>
          <a:solidFill>
            <a:srgbClr val="70AD47"/>
          </a:solidFill>
          <a:ln>
            <a:noFill/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en-US" sz="2400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2pPr>
            <a:lvl3pPr marL="1143000" indent="-22860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—"/>
              <a:defRPr lang="en-US" sz="1800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3pPr>
            <a:lvl4pPr marL="1600200" indent="-22860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Franklin Gothic Book" panose="020B0503020102020204" pitchFamily="34" charset="0"/>
              <a:buChar char="–"/>
              <a:defRPr lang="en-US" sz="1600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Helvetica"/>
                <a:ea typeface="+mn-ea"/>
                <a:cs typeface="Helvetica"/>
              </a:rPr>
              <a:t>Slope of CT service area</a:t>
            </a:r>
          </a:p>
          <a:p>
            <a:pPr marL="511175" marR="0" lvl="1" indent="-227013" algn="l" defTabSz="914126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Helvetica"/>
                <a:ea typeface="+mn-ea"/>
                <a:cs typeface="Helvetica"/>
              </a:rPr>
              <a:t>USGS Digital Elevation Model</a:t>
            </a:r>
          </a:p>
          <a:p>
            <a:pPr marL="511175" marR="0" lvl="1" indent="-227013" algn="l" defTabSz="914126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Helvetica"/>
                <a:ea typeface="+mn-ea"/>
                <a:cs typeface="Helvetica"/>
              </a:rPr>
              <a:t>1000 ft segments </a:t>
            </a:r>
          </a:p>
          <a:p>
            <a:pPr marL="228600" marR="0" lvl="0" indent="-228600" algn="l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Helvetica"/>
                <a:ea typeface="+mn-ea"/>
                <a:cs typeface="Helvetica"/>
              </a:rPr>
              <a:t>HVAC impacts: Arlington, WA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Helvetica"/>
              <a:ea typeface="+mn-ea"/>
              <a:cs typeface="Helvetica"/>
            </a:endParaRPr>
          </a:p>
        </p:txBody>
      </p:sp>
      <p:sp>
        <p:nvSpPr>
          <p:cNvPr id="18" name="Content Placeholder 14">
            <a:extLst>
              <a:ext uri="{FF2B5EF4-FFF2-40B4-BE49-F238E27FC236}">
                <a16:creationId xmlns:a16="http://schemas.microsoft.com/office/drawing/2014/main" id="{0B4CCBDF-C80C-4B7E-8A10-C6173A3D60C4}"/>
              </a:ext>
            </a:extLst>
          </p:cNvPr>
          <p:cNvSpPr txBox="1">
            <a:spLocks/>
          </p:cNvSpPr>
          <p:nvPr/>
        </p:nvSpPr>
        <p:spPr>
          <a:xfrm>
            <a:off x="274248" y="1706638"/>
            <a:ext cx="2742486" cy="35507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1pPr>
            <a:lvl2pPr marL="457200" indent="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0858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5430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002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26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n-lt"/>
                <a:ea typeface="+mn-ea"/>
                <a:cs typeface="Helvetica"/>
              </a:rPr>
              <a:t>Service</a:t>
            </a:r>
          </a:p>
        </p:txBody>
      </p:sp>
      <p:sp>
        <p:nvSpPr>
          <p:cNvPr id="20" name="Content Placeholder 15">
            <a:extLst>
              <a:ext uri="{FF2B5EF4-FFF2-40B4-BE49-F238E27FC236}">
                <a16:creationId xmlns:a16="http://schemas.microsoft.com/office/drawing/2014/main" id="{65C1EB3D-CE57-49E0-BA07-80F402915138}"/>
              </a:ext>
            </a:extLst>
          </p:cNvPr>
          <p:cNvSpPr txBox="1">
            <a:spLocks/>
          </p:cNvSpPr>
          <p:nvPr/>
        </p:nvSpPr>
        <p:spPr>
          <a:xfrm>
            <a:off x="3249718" y="1704044"/>
            <a:ext cx="2742486" cy="355075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1pPr>
            <a:lvl2pPr marL="457200" indent="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0858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5430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002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26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Helvetica"/>
              </a:rPr>
              <a:t>Bus</a:t>
            </a:r>
          </a:p>
        </p:txBody>
      </p:sp>
      <p:sp>
        <p:nvSpPr>
          <p:cNvPr id="22" name="Content Placeholder 16">
            <a:extLst>
              <a:ext uri="{FF2B5EF4-FFF2-40B4-BE49-F238E27FC236}">
                <a16:creationId xmlns:a16="http://schemas.microsoft.com/office/drawing/2014/main" id="{EBAE4030-1915-4923-8834-812127D53779}"/>
              </a:ext>
            </a:extLst>
          </p:cNvPr>
          <p:cNvSpPr txBox="1">
            <a:spLocks/>
          </p:cNvSpPr>
          <p:nvPr/>
        </p:nvSpPr>
        <p:spPr>
          <a:xfrm>
            <a:off x="6221463" y="1704044"/>
            <a:ext cx="2742486" cy="355075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Helvetica"/>
                <a:ea typeface="+mn-ea"/>
                <a:cs typeface="Helvetica"/>
              </a:defRPr>
            </a:lvl1pPr>
            <a:lvl2pPr marL="457200" indent="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0858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5430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002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26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Helvetica"/>
              </a:rPr>
              <a:t>Battery</a:t>
            </a:r>
          </a:p>
        </p:txBody>
      </p:sp>
      <p:sp>
        <p:nvSpPr>
          <p:cNvPr id="24" name="Content Placeholder 17">
            <a:extLst>
              <a:ext uri="{FF2B5EF4-FFF2-40B4-BE49-F238E27FC236}">
                <a16:creationId xmlns:a16="http://schemas.microsoft.com/office/drawing/2014/main" id="{D44CA82C-258A-42F1-955E-054C77ED0590}"/>
              </a:ext>
            </a:extLst>
          </p:cNvPr>
          <p:cNvSpPr txBox="1">
            <a:spLocks/>
          </p:cNvSpPr>
          <p:nvPr/>
        </p:nvSpPr>
        <p:spPr>
          <a:xfrm>
            <a:off x="9187327" y="1704043"/>
            <a:ext cx="2742486" cy="355075"/>
          </a:xfrm>
          <a:prstGeom prst="rect">
            <a:avLst/>
          </a:prstGeom>
          <a:solidFill>
            <a:srgbClr val="70AD47"/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Helvetica"/>
                <a:ea typeface="+mn-ea"/>
                <a:cs typeface="Helvetica"/>
              </a:defRPr>
            </a:lvl1pPr>
            <a:lvl2pPr marL="457200" indent="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2pPr>
            <a:lvl3pPr marL="10858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3pPr>
            <a:lvl4pPr marL="15430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4pPr>
            <a:lvl5pPr marL="2000250" indent="-171450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Franklin Gothic Book" panose="020B0503020102020204" pitchFamily="34" charset="0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26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n-lt"/>
                <a:ea typeface="+mn-ea"/>
                <a:cs typeface="Helvetica"/>
              </a:rPr>
              <a:t>Conditions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13C7336-9D3D-4C4D-8CE3-AE44DF60928B}"/>
              </a:ext>
            </a:extLst>
          </p:cNvPr>
          <p:cNvSpPr txBox="1">
            <a:spLocks/>
          </p:cNvSpPr>
          <p:nvPr/>
        </p:nvSpPr>
        <p:spPr>
          <a:xfrm>
            <a:off x="266631" y="730370"/>
            <a:ext cx="11655564" cy="968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1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1F4E79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A0667AC-3865-4B33-890D-380080885BCC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925" y="2053625"/>
            <a:ext cx="2407561" cy="1560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04A35A-F4DA-48C4-B4CA-26DBC9C765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187" y="2053625"/>
            <a:ext cx="2742485" cy="156084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510AED4-B8DF-4C9F-AEC6-BF75860237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513" y="6228073"/>
            <a:ext cx="2085512" cy="58865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ADC02BD-52CC-4A60-85B1-34F19CDF25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32340" y="6380452"/>
            <a:ext cx="763478" cy="43627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30920A0D-3032-4B41-9A15-E7D3193253DA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21974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E4DB33C-B986-4C56-956D-324F80718B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84560" y="0"/>
            <a:ext cx="1105999" cy="12173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C7FD07-1C98-4A19-B3C1-C8FA8F5872DF}"/>
              </a:ext>
            </a:extLst>
          </p:cNvPr>
          <p:cNvSpPr txBox="1"/>
          <p:nvPr/>
        </p:nvSpPr>
        <p:spPr>
          <a:xfrm>
            <a:off x="0" y="50205"/>
            <a:ext cx="7325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Modeling Assumptions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558314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WrappedLabelHistory xmlns:xsi="http://www.w3.org/2001/XMLSchema-instance" xmlns:xsd="http://www.w3.org/2001/XMLSchema" xmlns="http://www.boldonjames.com/2016/02/Classifier/internal/wrappedLabelHistory">
  <Value>PD94bWwgdmVyc2lvbj0iMS4wIiBlbmNvZGluZz0idXMtYXNjaWkiPz48bGFiZWxIaXN0b3J5IHhtbG5zOnhzaT0iaHR0cDovL3d3dy53My5vcmcvMjAwMS9YTUxTY2hlbWEtaW5zdGFuY2UiIHhtbG5zOnhzZD0iaHR0cDovL3d3dy53My5vcmcvMjAwMS9YTUxTY2hlbWEiIHhtbG5zPSJodHRwOi8vd3d3LmJvbGRvbmphbWVzLmNvbS8yMDE2LzAyL0NsYXNzaWZpZXIvaW50ZXJuYWwvbGFiZWxIaXN0b3J5Ij48aXRlbT48c2lzbCBzaXNsVmVyc2lvbj0iMCIgcG9saWN5PSJmMjAyMGQ3ZC03N2M4LTQyOTQtYTQyNy01OTBlZThlYjMzMjgiIG9yaWdpbj0iZGVmYXVsdFZhbHVlIj48ZWxlbWVudCB1aWQ9ImEyOTBmMTJiLWI3MTktNDJhZC1hMTMxLTU3OTdkYWQ3NWU5NCIgdmFsdWU9IiIgeG1sbnM9Imh0dHA6Ly93d3cuYm9sZG9uamFtZXMuY29tLzIwMDgvMDEvc2llL2ludGVybmFsL2xhYmVsIiAvPjwvc2lzbD48VXNlck5hbWU+Q09SUFxVU1BTNjc1MDA1PC9Vc2VyTmFtZT48RGF0ZVRpbWU+OS8xOS8yMDIyIDU6NDI6NDQgUE08L0RhdGVUaW1lPjxMYWJlbFN0cmluZz5JbnRlcm5hbDwvTGFiZWxTdHJpbmc+PC9pdGVtPjwvbGFiZWxIaXN0b3J5Pg==</Value>
</WrappedLabelHistory>
</file>

<file path=customXml/item2.xml><?xml version="1.0" encoding="utf-8"?>
<sisl xmlns:xsi="http://www.w3.org/2001/XMLSchema-instance" xmlns:xsd="http://www.w3.org/2001/XMLSchema" xmlns="http://www.boldonjames.com/2008/01/sie/internal/label" sislVersion="0" policy="f2020d7d-77c8-4294-a427-590ee8eb3328" origin="defaultValue">
  <element uid="a290f12b-b719-42ad-a131-5797dad75e94" value=""/>
</sisl>
</file>

<file path=customXml/itemProps1.xml><?xml version="1.0" encoding="utf-8"?>
<ds:datastoreItem xmlns:ds="http://schemas.openxmlformats.org/officeDocument/2006/customXml" ds:itemID="{0662BAC5-1B4C-40D4-9F93-FE8D9CBB2886}">
  <ds:schemaRefs>
    <ds:schemaRef ds:uri="http://www.boldonjames.com/2016/02/Classifier/internal/wrappedLabelHistory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7824621-022B-4B6C-9EC3-65DA4D7742C1}">
  <ds:schemaRefs>
    <ds:schemaRef ds:uri="http://www.boldonjames.com/2008/01/sie/internal/label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8129</TotalTime>
  <Words>1708</Words>
  <Application>Microsoft Office PowerPoint</Application>
  <PresentationFormat>Widescreen</PresentationFormat>
  <Paragraphs>409</Paragraphs>
  <Slides>41</Slides>
  <Notes>41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4" baseType="lpstr">
      <vt:lpstr>.HelveticaNeueDeskInterface-Regular</vt:lpstr>
      <vt:lpstr>Arial</vt:lpstr>
      <vt:lpstr>Arial Black</vt:lpstr>
      <vt:lpstr>Calibri</vt:lpstr>
      <vt:lpstr>Calibri Light</vt:lpstr>
      <vt:lpstr>Helvetica</vt:lpstr>
      <vt:lpstr>Montserrat</vt:lpstr>
      <vt:lpstr>ScalaSansLF-Bold</vt:lpstr>
      <vt:lpstr>ScalaSansLF-Regular</vt:lpstr>
      <vt:lpstr>Segoe UI</vt:lpstr>
      <vt:lpstr>Tahoma</vt:lpstr>
      <vt:lpstr>Wingdings</vt:lpstr>
      <vt:lpstr>Office Theme</vt:lpstr>
      <vt:lpstr>      Zero Emission Technology Feasibility Study  Board of Directors’ Workshop 10/27/2022</vt:lpstr>
      <vt:lpstr>PowerPoint Presentation</vt:lpstr>
      <vt:lpstr> </vt:lpstr>
      <vt:lpstr>PowerPoint Presentation</vt:lpstr>
      <vt:lpstr>Today’s Agenda</vt:lpstr>
      <vt:lpstr>  Recap  </vt:lpstr>
      <vt:lpstr>Today’s 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Opportunity Charging Scenarios</vt:lpstr>
      <vt:lpstr> Opportunity Charging Locations</vt:lpstr>
      <vt:lpstr> Opportunity Charging by Service Type   South County / North County</vt:lpstr>
      <vt:lpstr> Opportunity Charging by Service Type   Express / Swift</vt:lpstr>
      <vt:lpstr> Opportunity Charging by Service Type   Gold Line</vt:lpstr>
      <vt:lpstr>Discussion:</vt:lpstr>
      <vt:lpstr> Insights from Modeling</vt:lpstr>
      <vt:lpstr>PowerPoint Presentation</vt:lpstr>
      <vt:lpstr>PowerPoint Presentation</vt:lpstr>
      <vt:lpstr>PowerPoint Presentation</vt:lpstr>
      <vt:lpstr>Fed by Hardeson Substation, a quarter mile away</vt:lpstr>
      <vt:lpstr>KASCH PARK SITE – SUBSTATION &amp; CIRCUIT Fed by Paine Field Substation, 1.4 miles away </vt:lpstr>
      <vt:lpstr>PowerPoint Presentation</vt:lpstr>
      <vt:lpstr>PowerPoint Presentation</vt:lpstr>
      <vt:lpstr>PowerPoint Presentation</vt:lpstr>
      <vt:lpstr>PowerPoint Presentation</vt:lpstr>
      <vt:lpstr>  Insights from today’s presentation  </vt:lpstr>
      <vt:lpstr> Next Steps</vt:lpstr>
      <vt:lpstr>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Zero Emission Technology Feasibility Study  Executive Leadership Team Meeting 8/3/2022</dc:title>
  <dc:creator>Stackpole, Peter J.</dc:creator>
  <cp:keywords>Internal | EPNW-OLMK</cp:keywords>
  <cp:lastModifiedBy>Rachel Woods</cp:lastModifiedBy>
  <cp:revision>228</cp:revision>
  <cp:lastPrinted>2022-10-25T21:10:51Z</cp:lastPrinted>
  <dcterms:created xsi:type="dcterms:W3CDTF">2022-09-19T15:38:53Z</dcterms:created>
  <dcterms:modified xsi:type="dcterms:W3CDTF">2022-10-27T18:09:28Z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5e4f9565-ba13-4a04-ad2d-c7087265ea74</vt:lpwstr>
  </property>
  <property fmtid="{D5CDD505-2E9C-101B-9397-08002B2CF9AE}" pid="3" name="bjDocumentLabelXML">
    <vt:lpwstr>&lt;?xml version="1.0" encoding="us-ascii"?&gt;&lt;sisl xmlns:xsi="http://www.w3.org/2001/XMLSchema-instance" xmlns:xsd="http://www.w3.org/2001/XMLSchema" sislVersion="0" policy="f2020d7d-77c8-4294-a427-590ee8eb3328" origin="defaultValue" xmlns="http://www.boldonj</vt:lpwstr>
  </property>
  <property fmtid="{D5CDD505-2E9C-101B-9397-08002B2CF9AE}" pid="4" name="bjDocumentLabelXML-0">
    <vt:lpwstr>ames.com/2008/01/sie/internal/label"&gt;&lt;element uid="a290f12b-b719-42ad-a131-5797dad75e94" value="" /&gt;&lt;/sisl&gt;</vt:lpwstr>
  </property>
  <property fmtid="{D5CDD505-2E9C-101B-9397-08002B2CF9AE}" pid="5" name="bjDocumentSecurityLabel">
    <vt:lpwstr>Internal</vt:lpwstr>
  </property>
  <property fmtid="{D5CDD505-2E9C-101B-9397-08002B2CF9AE}" pid="6" name="wsp-metadata">
    <vt:lpwstr>Internal | EPNW-OLMK</vt:lpwstr>
  </property>
  <property fmtid="{D5CDD505-2E9C-101B-9397-08002B2CF9AE}" pid="7" name="bjClsUserRVM">
    <vt:lpwstr>[]</vt:lpwstr>
  </property>
  <property fmtid="{D5CDD505-2E9C-101B-9397-08002B2CF9AE}" pid="8" name="bjSaver">
    <vt:lpwstr>y5M0yC+ys3VFIQMXMfPYdKGIocFIxgsi</vt:lpwstr>
  </property>
  <property fmtid="{D5CDD505-2E9C-101B-9397-08002B2CF9AE}" pid="9" name="bjLabelHistoryID">
    <vt:lpwstr>{0662BAC5-1B4C-40D4-9F93-FE8D9CBB2886}</vt:lpwstr>
  </property>
</Properties>
</file>